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533400" y="1905000"/>
            <a:ext cx="7924800" cy="967957"/>
          </a:xfrm>
          <a:prstGeom prst="rect">
            <a:avLst/>
          </a:prstGeom>
        </p:spPr>
        <p:txBody>
          <a:bodyPr wrap="square">
            <a:spAutoFit/>
          </a:bodyPr>
          <a:lstStyle/>
          <a:p>
            <a:pPr algn="just">
              <a:lnSpc>
                <a:spcPct val="150000"/>
              </a:lnSpc>
              <a:spcAft>
                <a:spcPts val="0"/>
              </a:spcAft>
            </a:pPr>
            <a:r>
              <a:rPr lang="en-US" sz="2000" b="1" dirty="0" err="1" smtClean="0">
                <a:latin typeface="Times New Roman"/>
                <a:ea typeface="Calibri"/>
                <a:cs typeface="Times New Roman"/>
              </a:rPr>
              <a:t>Blockchain</a:t>
            </a:r>
            <a:r>
              <a:rPr lang="en-US" sz="2000" b="1" smtClean="0">
                <a:latin typeface="Times New Roman"/>
                <a:ea typeface="Calibri"/>
                <a:cs typeface="Times New Roman"/>
              </a:rPr>
              <a:t> Based on Securely Sharing a User One to User Two in Database</a:t>
            </a:r>
            <a:endParaRPr lang="en-US" sz="1100" dirty="0">
              <a:latin typeface="Calibri"/>
              <a:ea typeface="Calibri"/>
              <a:cs typeface="Times New Roman"/>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 xmlns:a16="http://schemas.microsoft.com/office/drawing/2014/main" id="{233E7A9C-8659-4368-A225-F7179358F001}"/>
              </a:ext>
            </a:extLst>
          </p:cNvPr>
          <p:cNvSpPr/>
          <p:nvPr/>
        </p:nvSpPr>
        <p:spPr>
          <a:xfrm>
            <a:off x="304800" y="914400"/>
            <a:ext cx="8534400" cy="3940759"/>
          </a:xfrm>
          <a:prstGeom prst="rect">
            <a:avLst/>
          </a:prstGeom>
        </p:spPr>
        <p:txBody>
          <a:bodyPr wrap="square">
            <a:spAutoFit/>
          </a:bodyPr>
          <a:lstStyle/>
          <a:p>
            <a:pPr algn="just">
              <a:lnSpc>
                <a:spcPct val="150000"/>
              </a:lnSpc>
              <a:spcAft>
                <a:spcPts val="800"/>
              </a:spcAft>
            </a:pPr>
            <a:r>
              <a:rPr lang="en-IN" sz="1200" dirty="0" smtClean="0">
                <a:latin typeface="Times New Roman"/>
                <a:ea typeface="Calibri"/>
                <a:cs typeface="Times New Roman"/>
              </a:rPr>
              <a:t>Mobile edge computing (MEC) is a promising edge technology to provide high bandwidth and low latency shared services and resources to mobile users. However, the MEC infrastructure raises major security concerns when the shared resources involve sensitive and private data of users. This paper proposes a novel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-based key management scheme for MEC that is essential for ensuring secure group communication among the mobile devices as they dynamically move from one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to another. In the proposed scheme, when a mobile device joins a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it </a:t>
            </a:r>
            <a:r>
              <a:rPr lang="en-IN" sz="1200" dirty="0" err="1" smtClean="0">
                <a:latin typeface="Times New Roman"/>
                <a:ea typeface="Calibri"/>
                <a:cs typeface="Times New Roman"/>
              </a:rPr>
              <a:t>ﬁrst</a:t>
            </a:r>
            <a:r>
              <a:rPr lang="en-IN" sz="1200" dirty="0" smtClean="0">
                <a:latin typeface="Times New Roman"/>
                <a:ea typeface="Calibri"/>
                <a:cs typeface="Times New Roman"/>
              </a:rPr>
              <a:t> generates lightweight key pairs for digital signature and communication, and broadcasts its public key to neighbouring peer users in the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The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miner in the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packs all the public key of mobile devices into a block that will be sent to other users in the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This enables the mobile device to communicate with its peers in the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by encrypting the data with the public key stored in the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When the mobile device moves to another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in the tree network, all the mobile devices of the new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can quickly verify its identity by checking its record in the local or higher hierarchy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Furthermore, when the mobile device leaves the </a:t>
            </a:r>
            <a:r>
              <a:rPr lang="en-IN" sz="1200" dirty="0" err="1" smtClean="0">
                <a:latin typeface="Times New Roman"/>
                <a:ea typeface="Calibri"/>
                <a:cs typeface="Times New Roman"/>
              </a:rPr>
              <a:t>subnetwork</a:t>
            </a:r>
            <a:r>
              <a:rPr lang="en-IN" sz="1200" dirty="0" smtClean="0">
                <a:latin typeface="Times New Roman"/>
                <a:ea typeface="Calibri"/>
                <a:cs typeface="Times New Roman"/>
              </a:rPr>
              <a:t>, it does not need to do anything and its records will remain in the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which is an append-only database. Theoretical security analysis shows that the proposed scheme can defend against the 51% attack and malicious entities in the </a:t>
            </a:r>
            <a:r>
              <a:rPr lang="en-IN" sz="1200" dirty="0" err="1" smtClean="0">
                <a:latin typeface="Times New Roman"/>
                <a:ea typeface="Calibri"/>
                <a:cs typeface="Times New Roman"/>
              </a:rPr>
              <a:t>blockchain</a:t>
            </a:r>
            <a:r>
              <a:rPr lang="en-IN" sz="1200" dirty="0" smtClean="0">
                <a:latin typeface="Times New Roman"/>
                <a:ea typeface="Calibri"/>
                <a:cs typeface="Times New Roman"/>
              </a:rPr>
              <a:t> network utilizing Proof-of-Work consensus mechanism. Moreover, the backward and forward secrecy is also preserved. Experimental results demonstrate that the proposed scheme outperforms two baselines in terms of computation, communication and storage.</a:t>
            </a:r>
            <a:endParaRPr lang="en-US" sz="1100" dirty="0">
              <a:latin typeface="Calibri"/>
              <a:ea typeface="Calibri"/>
              <a:cs typeface="Times New Roman"/>
            </a:endParaRPr>
          </a:p>
        </p:txBody>
      </p:sp>
    </p:spTree>
    <p:extLst>
      <p:ext uri="{BB962C8B-B14F-4D97-AF65-F5344CB8AC3E}">
        <p14:creationId xmlns=""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4199180724"/>
              </p:ext>
            </p:extLst>
          </p:nvPr>
        </p:nvGraphicFramePr>
        <p:xfrm>
          <a:off x="533400" y="990600"/>
          <a:ext cx="8153400" cy="3810000"/>
        </p:xfrm>
        <a:graphic>
          <a:graphicData uri="http://schemas.openxmlformats.org/drawingml/2006/table">
            <a:tbl>
              <a:tblPr firstRow="1" bandRow="1">
                <a:tableStyleId>{5C22544A-7EE6-4342-B048-85BDC9FD1C3A}</a:tableStyleId>
              </a:tblPr>
              <a:tblGrid>
                <a:gridCol w="3934291">
                  <a:extLst>
                    <a:ext uri="{9D8B030D-6E8A-4147-A177-3AD203B41FA5}">
                      <a16:colId xmlns="" xmlns:a16="http://schemas.microsoft.com/office/drawing/2014/main" val="4204740616"/>
                    </a:ext>
                  </a:extLst>
                </a:gridCol>
                <a:gridCol w="4219109">
                  <a:extLst>
                    <a:ext uri="{9D8B030D-6E8A-4147-A177-3AD203B41FA5}">
                      <a16:colId xmlns="" xmlns:a16="http://schemas.microsoft.com/office/drawing/2014/main" val="2161512350"/>
                    </a:ext>
                  </a:extLst>
                </a:gridCol>
              </a:tblGrid>
              <a:tr h="10668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75115164"/>
                  </a:ext>
                </a:extLst>
              </a:tr>
              <a:tr h="2070345">
                <a:tc>
                  <a:txBody>
                    <a:bodyPr/>
                    <a:lstStyle/>
                    <a:p>
                      <a:pPr marL="342900" lvl="0" indent="-342900" algn="just">
                        <a:lnSpc>
                          <a:spcPct val="150000"/>
                        </a:lnSpc>
                        <a:spcAft>
                          <a:spcPts val="0"/>
                        </a:spcAft>
                        <a:buFont typeface="Wingdings"/>
                        <a:buChar char=""/>
                        <a:tabLst>
                          <a:tab pos="1771650" algn="l"/>
                        </a:tabLst>
                      </a:pPr>
                      <a:r>
                        <a:rPr lang="en-US" sz="1200">
                          <a:solidFill>
                            <a:srgbClr val="000000"/>
                          </a:solidFill>
                          <a:latin typeface="Times New Roman"/>
                          <a:ea typeface="Calibri"/>
                          <a:cs typeface="Times New Roman"/>
                        </a:rPr>
                        <a:t>Unlike the existing blockchain-based key management schemes, the proposed scheme in this paper stores group members.</a:t>
                      </a:r>
                      <a:endParaRPr lang="en-US" sz="1100">
                        <a:latin typeface="Calibri"/>
                        <a:ea typeface="Calibri"/>
                        <a:cs typeface="Times New Roman"/>
                      </a:endParaRPr>
                    </a:p>
                    <a:p>
                      <a:pPr marL="342900" lvl="0" indent="-342900" algn="just">
                        <a:lnSpc>
                          <a:spcPct val="150000"/>
                        </a:lnSpc>
                        <a:spcAft>
                          <a:spcPts val="0"/>
                        </a:spcAft>
                        <a:buFont typeface="Wingdings"/>
                        <a:buChar char=""/>
                        <a:tabLst>
                          <a:tab pos="1771650" algn="l"/>
                        </a:tabLst>
                      </a:pPr>
                      <a:r>
                        <a:rPr lang="en-US" sz="1200">
                          <a:solidFill>
                            <a:srgbClr val="000000"/>
                          </a:solidFill>
                          <a:latin typeface="Times New Roman"/>
                          <a:ea typeface="Calibri"/>
                          <a:cs typeface="Times New Roman"/>
                        </a:rPr>
                        <a:t> public keys for encrypted communication in blockchain, and it quickly verifies their identities by their records stored in local or higher blockchain hierarchies when the members are moving around the network.</a:t>
                      </a:r>
                      <a:endParaRPr lang="en-US" sz="1100">
                        <a:latin typeface="Calibri"/>
                        <a:ea typeface="Calibri"/>
                        <a:cs typeface="Times New Roman"/>
                      </a:endParaRPr>
                    </a:p>
                    <a:p>
                      <a:pPr marL="342900" lvl="0" indent="-342900" algn="just">
                        <a:lnSpc>
                          <a:spcPct val="150000"/>
                        </a:lnSpc>
                        <a:spcAft>
                          <a:spcPts val="1000"/>
                        </a:spcAft>
                        <a:buFont typeface="Wingdings"/>
                        <a:buChar char=""/>
                        <a:tabLst>
                          <a:tab pos="1771650" algn="l"/>
                        </a:tabLst>
                      </a:pPr>
                      <a:r>
                        <a:rPr lang="en-US" sz="1200">
                          <a:solidFill>
                            <a:srgbClr val="000000"/>
                          </a:solidFill>
                          <a:latin typeface="Times New Roman"/>
                          <a:ea typeface="Calibri"/>
                          <a:cs typeface="Times New Roman"/>
                        </a:rPr>
                        <a:t>Most traditional key management schemes are based on a key tree, and the distribution</a:t>
                      </a:r>
                      <a:endParaRPr lang="en-US" sz="1100">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Wingdings"/>
                        <a:buChar char=""/>
                      </a:pPr>
                      <a:r>
                        <a:rPr lang="en-US" sz="1200" dirty="0">
                          <a:latin typeface="Times New Roman"/>
                          <a:ea typeface="Calibri"/>
                          <a:cs typeface="Times New Roman"/>
                        </a:rPr>
                        <a:t>Thus, in this paper, we propose a new feature matching ranked search mechanism (FMRSM) for encrypted cloud data. This mechanism uses feature score algorithm (FSA) to create indexes, which allows multi-keywords which are extracted from a document as a feature to be mapped to one dimension of the index. Thus, the storage cost of indexes can be reduced and the efficiency of encryption can be improved. </a:t>
                      </a:r>
                      <a:endParaRPr lang="en-US" sz="1100" dirty="0">
                        <a:latin typeface="Calibri"/>
                        <a:ea typeface="Calibri"/>
                        <a:cs typeface="Times New Roman"/>
                      </a:endParaRPr>
                    </a:p>
                    <a:p>
                      <a:pPr marL="342900" lvl="0" indent="-342900" algn="just">
                        <a:lnSpc>
                          <a:spcPct val="150000"/>
                        </a:lnSpc>
                        <a:spcAft>
                          <a:spcPts val="1000"/>
                        </a:spcAft>
                        <a:buFont typeface="Wingdings"/>
                        <a:buChar char=""/>
                      </a:pPr>
                      <a:r>
                        <a:rPr lang="en-US" sz="1200" dirty="0">
                          <a:latin typeface="Times New Roman"/>
                          <a:ea typeface="Calibri"/>
                          <a:cs typeface="Times New Roman"/>
                        </a:rPr>
                        <a:t>The purpose of accelerating the encryption process and reducing storage cost</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895524964"/>
                  </a:ext>
                </a:extLst>
              </a:tr>
            </a:tbl>
          </a:graphicData>
        </a:graphic>
      </p:graphicFrame>
    </p:spTree>
    <p:extLst>
      <p:ext uri="{BB962C8B-B14F-4D97-AF65-F5344CB8AC3E}">
        <p14:creationId xmlns=""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1618968079"/>
              </p:ext>
            </p:extLst>
          </p:nvPr>
        </p:nvGraphicFramePr>
        <p:xfrm>
          <a:off x="228600" y="304800"/>
          <a:ext cx="8610600" cy="5623560"/>
        </p:xfrm>
        <a:graphic>
          <a:graphicData uri="http://schemas.openxmlformats.org/drawingml/2006/table">
            <a:tbl>
              <a:tblPr firstRow="1" bandRow="1">
                <a:tableStyleId>{5C22544A-7EE6-4342-B048-85BDC9FD1C3A}</a:tableStyleId>
              </a:tblPr>
              <a:tblGrid>
                <a:gridCol w="4305300">
                  <a:extLst>
                    <a:ext uri="{9D8B030D-6E8A-4147-A177-3AD203B41FA5}">
                      <a16:colId xmlns="" xmlns:a16="http://schemas.microsoft.com/office/drawing/2014/main" val="4204740616"/>
                    </a:ext>
                  </a:extLst>
                </a:gridCol>
                <a:gridCol w="4305300">
                  <a:extLst>
                    <a:ext uri="{9D8B030D-6E8A-4147-A177-3AD203B41FA5}">
                      <a16:colId xmlns="" xmlns:a16="http://schemas.microsoft.com/office/drawing/2014/main" val="2161512350"/>
                    </a:ext>
                  </a:extLst>
                </a:gridCol>
              </a:tblGrid>
              <a:tr h="180975">
                <a:tc>
                  <a:txBody>
                    <a:bodyPr/>
                    <a:lstStyle/>
                    <a:p>
                      <a:pPr algn="just">
                        <a:lnSpc>
                          <a:spcPct val="150000"/>
                        </a:lnSpc>
                        <a:spcAft>
                          <a:spcPts val="0"/>
                        </a:spcAft>
                      </a:pPr>
                      <a:r>
                        <a:rPr lang="en-US" sz="1400" b="1">
                          <a:latin typeface="Times New Roman"/>
                          <a:ea typeface="Calibri"/>
                          <a:cs typeface="Times New Roman"/>
                        </a:rPr>
                        <a:t>EXISTING ALGORITHM</a:t>
                      </a:r>
                      <a:endParaRPr lang="en-US" sz="1100">
                        <a:latin typeface="Calibri"/>
                        <a:ea typeface="Calibri"/>
                        <a:cs typeface="Times New Roman"/>
                      </a:endParaRPr>
                    </a:p>
                    <a:p>
                      <a:pPr marL="342900" lvl="0" indent="-342900" algn="just">
                        <a:lnSpc>
                          <a:spcPct val="150000"/>
                        </a:lnSpc>
                        <a:spcAft>
                          <a:spcPts val="1000"/>
                        </a:spcAft>
                        <a:buFont typeface="Wingdings"/>
                        <a:buChar char=""/>
                        <a:tabLst>
                          <a:tab pos="4329430" algn="l"/>
                        </a:tabLst>
                      </a:pPr>
                      <a:r>
                        <a:rPr lang="en-US" sz="1200" b="1">
                          <a:latin typeface="Times New Roman"/>
                          <a:ea typeface="Calibri"/>
                          <a:cs typeface="Times New Roman"/>
                        </a:rPr>
                        <a:t>Hash chain</a:t>
                      </a:r>
                      <a:endParaRPr lang="en-US" sz="1100">
                        <a:latin typeface="Calibri"/>
                        <a:ea typeface="Calibri"/>
                        <a:cs typeface="Times New Roman"/>
                      </a:endParaRPr>
                    </a:p>
                  </a:txBody>
                  <a:tcPr marL="68580" marR="68580" marT="0" marB="0"/>
                </a:tc>
                <a:tc>
                  <a:txBody>
                    <a:bodyPr/>
                    <a:lstStyle/>
                    <a:p>
                      <a:pPr marL="45720" algn="just">
                        <a:lnSpc>
                          <a:spcPct val="150000"/>
                        </a:lnSpc>
                        <a:spcAft>
                          <a:spcPts val="0"/>
                        </a:spcAft>
                      </a:pPr>
                      <a:r>
                        <a:rPr lang="en-US" sz="1400" b="1">
                          <a:latin typeface="Times New Roman"/>
                          <a:ea typeface="Calibri"/>
                          <a:cs typeface="Times New Roman"/>
                        </a:rPr>
                        <a:t>PROPOSED ALGORITHM:-</a:t>
                      </a:r>
                      <a:endParaRPr lang="en-US" sz="1100">
                        <a:latin typeface="Calibri"/>
                        <a:ea typeface="Calibri"/>
                        <a:cs typeface="Times New Roman"/>
                      </a:endParaRPr>
                    </a:p>
                    <a:p>
                      <a:pPr marL="342900" lvl="0" indent="-342900" algn="just">
                        <a:lnSpc>
                          <a:spcPct val="150000"/>
                        </a:lnSpc>
                        <a:spcAft>
                          <a:spcPts val="0"/>
                        </a:spcAft>
                        <a:buFont typeface="Wingdings"/>
                        <a:buChar char=""/>
                        <a:tabLst>
                          <a:tab pos="1771650" algn="l"/>
                        </a:tabLst>
                      </a:pPr>
                      <a:r>
                        <a:rPr lang="en-US" sz="1400" b="1">
                          <a:latin typeface="Times New Roman"/>
                          <a:ea typeface="Calibri"/>
                          <a:cs typeface="Times New Roman"/>
                        </a:rPr>
                        <a:t>key management schemes</a:t>
                      </a:r>
                      <a:endParaRPr lang="en-US" sz="1100">
                        <a:latin typeface="Calibri"/>
                        <a:ea typeface="Calibri"/>
                        <a:cs typeface="Times New Roman"/>
                      </a:endParaRPr>
                    </a:p>
                  </a:txBody>
                  <a:tcPr marL="68580" marR="68580" marT="0" marB="0"/>
                </a:tc>
                <a:extLst>
                  <a:ext uri="{0D108BD9-81ED-4DB2-BD59-A6C34878D82A}">
                    <a16:rowId xmlns="" xmlns:a16="http://schemas.microsoft.com/office/drawing/2014/main" val="3675115164"/>
                  </a:ext>
                </a:extLst>
              </a:tr>
              <a:tr h="2318925">
                <a:tc>
                  <a:txBody>
                    <a:bodyPr/>
                    <a:lstStyle/>
                    <a:p>
                      <a:pPr algn="just">
                        <a:lnSpc>
                          <a:spcPct val="150000"/>
                        </a:lnSpc>
                        <a:spcAft>
                          <a:spcPts val="0"/>
                        </a:spcAft>
                      </a:pPr>
                      <a:r>
                        <a:rPr lang="en-US" sz="1400" b="1">
                          <a:latin typeface="Times New Roman"/>
                          <a:ea typeface="Calibri"/>
                          <a:cs typeface="Times New Roman"/>
                        </a:rPr>
                        <a:t>ALGORITHM DEFINITION</a:t>
                      </a:r>
                      <a:r>
                        <a:rPr lang="en-US" sz="1200" b="1">
                          <a:latin typeface="Times New Roman"/>
                          <a:ea typeface="Calibri"/>
                          <a:cs typeface="Times New Roman"/>
                        </a:rPr>
                        <a:t>: -</a:t>
                      </a:r>
                      <a:endParaRPr lang="en-US" sz="1100">
                        <a:latin typeface="Calibri"/>
                        <a:ea typeface="Calibri"/>
                        <a:cs typeface="Times New Roman"/>
                      </a:endParaRPr>
                    </a:p>
                    <a:p>
                      <a:pPr algn="just">
                        <a:lnSpc>
                          <a:spcPct val="150000"/>
                        </a:lnSpc>
                        <a:spcAft>
                          <a:spcPts val="0"/>
                        </a:spcAft>
                        <a:tabLst>
                          <a:tab pos="4329430" algn="l"/>
                        </a:tabLst>
                      </a:pPr>
                      <a:r>
                        <a:rPr lang="en-US" sz="1100">
                          <a:latin typeface="Times New Roman"/>
                          <a:ea typeface="Calibri"/>
                          <a:cs typeface="Times New Roman"/>
                        </a:rPr>
                        <a:t>Block chain, an append-only distributed database, is a successful underlying technique of Bitcoin proposed by Nakamoto in [32]. As shown in Fig. 1, the block chain consists of blocks and a hash chain, in which the order among blocks can be determined by checking the hash value of the previous block head. The characteristics of block chain.</a:t>
                      </a:r>
                      <a:r>
                        <a:rPr lang="en-US" sz="1100">
                          <a:latin typeface="Calibri"/>
                          <a:ea typeface="Calibri"/>
                          <a:cs typeface="Times New Roman"/>
                        </a:rPr>
                        <a:t> </a:t>
                      </a:r>
                      <a:r>
                        <a:rPr lang="en-US" sz="1100">
                          <a:latin typeface="Times New Roman"/>
                          <a:ea typeface="Calibri"/>
                          <a:cs typeface="Times New Roman"/>
                        </a:rPr>
                        <a:t>include traceability, openness and transparency, decentralization, demonstrable, difficult to be tampered with, etc. Taking the Proof-of-Work (PoW) consensus mechanism as an example, the transactions achieved among nodes (i.e. users) in the blockchain network will be collected by some nodes (i.e. miners). Then the nodes will compete for opportunities to generate the new block, by enumerating the hash values of the previous block head through increasing the random number of the previous block head. Only the hash value meets the requirement of the difficulty number (i.e. a system parameter for controlling the block generation rate of blockchain),</a:t>
                      </a:r>
                      <a:endParaRPr lang="en-US" sz="1100">
                        <a:latin typeface="Calibri"/>
                        <a:ea typeface="Calibri"/>
                        <a:cs typeface="Times New Roman"/>
                      </a:endParaRPr>
                    </a:p>
                  </a:txBody>
                  <a:tcPr marL="68580" marR="68580" marT="0" marB="0"/>
                </a:tc>
                <a:tc>
                  <a:txBody>
                    <a:bodyPr/>
                    <a:lstStyle/>
                    <a:p>
                      <a:pPr algn="just">
                        <a:lnSpc>
                          <a:spcPct val="150000"/>
                        </a:lnSpc>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 -</a:t>
                      </a:r>
                      <a:endParaRPr lang="en-US" sz="1100" dirty="0">
                        <a:latin typeface="Calibri"/>
                        <a:ea typeface="Calibri"/>
                        <a:cs typeface="Times New Roman"/>
                      </a:endParaRPr>
                    </a:p>
                    <a:p>
                      <a:pPr marL="228600" algn="just">
                        <a:lnSpc>
                          <a:spcPct val="150000"/>
                        </a:lnSpc>
                        <a:spcAft>
                          <a:spcPts val="0"/>
                        </a:spcAft>
                        <a:tabLst>
                          <a:tab pos="1771650" algn="l"/>
                        </a:tabLst>
                      </a:pPr>
                      <a:r>
                        <a:rPr lang="en-US" sz="1200" dirty="0">
                          <a:latin typeface="Times New Roman"/>
                          <a:ea typeface="Calibri"/>
                          <a:cs typeface="Times New Roman"/>
                        </a:rPr>
                        <a:t>the key management processes. Recently, the emerging </a:t>
                      </a:r>
                      <a:r>
                        <a:rPr lang="en-US" sz="1200" dirty="0" err="1">
                          <a:latin typeface="Times New Roman"/>
                          <a:ea typeface="Calibri"/>
                          <a:cs typeface="Times New Roman"/>
                        </a:rPr>
                        <a:t>blockchain</a:t>
                      </a:r>
                      <a:r>
                        <a:rPr lang="en-US" sz="1200" dirty="0">
                          <a:latin typeface="Times New Roman"/>
                          <a:ea typeface="Calibri"/>
                          <a:cs typeface="Times New Roman"/>
                        </a:rPr>
                        <a:t> technique provides us a more secure and decentralized environment which attracts the interest of many researcher</a:t>
                      </a:r>
                      <a:r>
                        <a:rPr lang="en-US" sz="1200" b="1" dirty="0">
                          <a:latin typeface="Times New Roman"/>
                          <a:ea typeface="Calibri"/>
                          <a:cs typeface="Times New Roman"/>
                        </a:rPr>
                        <a:t>s.</a:t>
                      </a:r>
                      <a:endParaRPr lang="en-US" sz="1100" dirty="0">
                        <a:latin typeface="Calibri"/>
                        <a:ea typeface="Calibri"/>
                        <a:cs typeface="Times New Roman"/>
                      </a:endParaRPr>
                    </a:p>
                    <a:p>
                      <a:pPr algn="just">
                        <a:lnSpc>
                          <a:spcPct val="150000"/>
                        </a:lnSpc>
                        <a:spcAft>
                          <a:spcPts val="0"/>
                        </a:spcAft>
                        <a:tabLst>
                          <a:tab pos="4329430" algn="l"/>
                        </a:tabLst>
                      </a:pPr>
                      <a:r>
                        <a:rPr lang="en-US" sz="1200" b="1" dirty="0">
                          <a:latin typeface="Times New Roman"/>
                          <a:ea typeface="Calibri"/>
                          <a:cs typeface="Times New Roman"/>
                        </a:rPr>
                        <a:t>Distributed key management</a:t>
                      </a:r>
                      <a:r>
                        <a:rPr lang="en-US" sz="1200" dirty="0">
                          <a:latin typeface="Calibri"/>
                          <a:ea typeface="Calibri"/>
                          <a:cs typeface="Times New Roman"/>
                        </a:rPr>
                        <a:t> </a:t>
                      </a:r>
                      <a:endParaRPr lang="en-US" sz="1100" dirty="0">
                        <a:latin typeface="Calibri"/>
                        <a:ea typeface="Calibri"/>
                        <a:cs typeface="Times New Roman"/>
                      </a:endParaRPr>
                    </a:p>
                    <a:p>
                      <a:pPr algn="just">
                        <a:lnSpc>
                          <a:spcPct val="150000"/>
                        </a:lnSpc>
                        <a:spcAft>
                          <a:spcPts val="0"/>
                        </a:spcAft>
                        <a:tabLst>
                          <a:tab pos="4329430" algn="l"/>
                        </a:tabLst>
                      </a:pPr>
                      <a:r>
                        <a:rPr lang="en-US" sz="1200" dirty="0">
                          <a:latin typeface="Times New Roman"/>
                          <a:ea typeface="Calibri"/>
                          <a:cs typeface="Times New Roman"/>
                        </a:rPr>
                        <a:t>In distributed key management schemes, there are no explicit key distribution center (KDC) and all the members can devote to the management of TEK [7], [13], [14], [22], [23], [24], [25]. The distributed schemes can help to unify the workload of key management and reduce the requirement of central entities. Lou et al. proposed a </a:t>
                      </a:r>
                      <a:r>
                        <a:rPr lang="en-US" sz="1200" dirty="0" err="1">
                          <a:latin typeface="Times New Roman"/>
                          <a:ea typeface="Calibri"/>
                          <a:cs typeface="Times New Roman"/>
                        </a:rPr>
                        <a:t>blockchain</a:t>
                      </a:r>
                      <a:r>
                        <a:rPr lang="en-US" sz="1200" dirty="0">
                          <a:latin typeface="Times New Roman"/>
                          <a:ea typeface="Calibri"/>
                          <a:cs typeface="Times New Roman"/>
                        </a:rPr>
                        <a:t>-based key management scheme in named data network to solve the problem of lacking mutual trust between sites without trust anchors in [22]. Zhao et al. proposed an efficient key management scheme for health </a:t>
                      </a:r>
                      <a:r>
                        <a:rPr lang="en-US" sz="1200" dirty="0" err="1">
                          <a:latin typeface="Times New Roman"/>
                          <a:ea typeface="Calibri"/>
                          <a:cs typeface="Times New Roman"/>
                        </a:rPr>
                        <a:t>blockchain</a:t>
                      </a:r>
                      <a:r>
                        <a:rPr lang="en-US" sz="1200" dirty="0">
                          <a:latin typeface="Times New Roman"/>
                          <a:ea typeface="Calibri"/>
                          <a:cs typeface="Times New Roman"/>
                        </a:rPr>
                        <a:t> in [23]. With the help of group-based keys within the context of clustered and distributed key management framework</a:t>
                      </a:r>
                      <a:endParaRPr lang="en-US" sz="1100" dirty="0">
                        <a:latin typeface="Calibri"/>
                        <a:ea typeface="Calibri"/>
                        <a:cs typeface="Times New Roman"/>
                      </a:endParaRPr>
                    </a:p>
                    <a:p>
                      <a:pPr algn="just">
                        <a:lnSpc>
                          <a:spcPct val="150000"/>
                        </a:lnSpc>
                        <a:spcAft>
                          <a:spcPts val="0"/>
                        </a:spcAft>
                      </a:pPr>
                      <a:r>
                        <a:rPr lang="en-IN" sz="1200" dirty="0">
                          <a:latin typeface="Times New Roman"/>
                          <a:ea typeface="Calibri"/>
                          <a:cs typeface="Times New Roman"/>
                        </a:rPr>
                        <a:t>.</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895524964"/>
                  </a:ext>
                </a:extLst>
              </a:tr>
            </a:tbl>
          </a:graphicData>
        </a:graphic>
      </p:graphicFrame>
    </p:spTree>
    <p:extLst>
      <p:ext uri="{BB962C8B-B14F-4D97-AF65-F5344CB8AC3E}">
        <p14:creationId xmlns=""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4048328634"/>
              </p:ext>
            </p:extLst>
          </p:nvPr>
        </p:nvGraphicFramePr>
        <p:xfrm>
          <a:off x="304800" y="838200"/>
          <a:ext cx="8458200" cy="1224280"/>
        </p:xfrm>
        <a:graphic>
          <a:graphicData uri="http://schemas.openxmlformats.org/drawingml/2006/table">
            <a:tbl>
              <a:tblPr firstRow="1" bandRow="1">
                <a:tableStyleId>{5C22544A-7EE6-4342-B048-85BDC9FD1C3A}</a:tableStyleId>
              </a:tblPr>
              <a:tblGrid>
                <a:gridCol w="4229100">
                  <a:extLst>
                    <a:ext uri="{9D8B030D-6E8A-4147-A177-3AD203B41FA5}">
                      <a16:colId xmlns="" xmlns:a16="http://schemas.microsoft.com/office/drawing/2014/main" val="4204740616"/>
                    </a:ext>
                  </a:extLst>
                </a:gridCol>
                <a:gridCol w="4229100">
                  <a:extLst>
                    <a:ext uri="{9D8B030D-6E8A-4147-A177-3AD203B41FA5}">
                      <a16:colId xmlns="" xmlns:a16="http://schemas.microsoft.com/office/drawing/2014/main" val="2161512350"/>
                    </a:ext>
                  </a:extLst>
                </a:gridCol>
              </a:tblGrid>
              <a:tr h="589754">
                <a:tc>
                  <a:txBody>
                    <a:bodyPr/>
                    <a:lstStyle/>
                    <a:p>
                      <a:pPr marL="118745" indent="-118745" algn="just">
                        <a:lnSpc>
                          <a:spcPct val="150000"/>
                        </a:lnSpc>
                        <a:spcAft>
                          <a:spcPts val="0"/>
                        </a:spcAft>
                      </a:pPr>
                      <a:r>
                        <a:rPr lang="en-US" sz="1200" b="1" dirty="0">
                          <a:solidFill>
                            <a:schemeClr val="bg1"/>
                          </a:solidFill>
                          <a:latin typeface="Times New Roman"/>
                          <a:ea typeface="Calibri"/>
                          <a:cs typeface="Times New Roman"/>
                        </a:rPr>
                        <a:t>DRAWBACKS:-</a:t>
                      </a:r>
                      <a:endParaRPr lang="en-US" sz="1100" dirty="0">
                        <a:solidFill>
                          <a:schemeClr val="bg1"/>
                        </a:solidFill>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chemeClr val="bg1"/>
                          </a:solidFill>
                          <a:latin typeface="Times New Roman"/>
                          <a:ea typeface="Calibri"/>
                          <a:cs typeface="Times New Roman"/>
                        </a:rPr>
                        <a:t>Security flaws are observed</a:t>
                      </a:r>
                      <a:endParaRPr lang="en-US" sz="1100" dirty="0">
                        <a:solidFill>
                          <a:schemeClr val="bg1"/>
                        </a:solidFill>
                        <a:latin typeface="Calibri"/>
                        <a:ea typeface="Calibri"/>
                        <a:cs typeface="Times New Roman"/>
                      </a:endParaRPr>
                    </a:p>
                    <a:p>
                      <a:pPr marL="342900" lvl="0" indent="-342900" algn="just">
                        <a:lnSpc>
                          <a:spcPct val="150000"/>
                        </a:lnSpc>
                        <a:spcAft>
                          <a:spcPts val="1000"/>
                        </a:spcAft>
                        <a:buFont typeface="Wingdings"/>
                        <a:buChar char=""/>
                      </a:pPr>
                      <a:r>
                        <a:rPr lang="en-US" sz="1200" dirty="0">
                          <a:solidFill>
                            <a:schemeClr val="bg1"/>
                          </a:solidFill>
                          <a:latin typeface="Times New Roman"/>
                          <a:ea typeface="Calibri"/>
                          <a:cs typeface="Times New Roman"/>
                        </a:rPr>
                        <a:t>Low query accuracy</a:t>
                      </a:r>
                      <a:endParaRPr lang="en-US" sz="1100" dirty="0">
                        <a:solidFill>
                          <a:schemeClr val="bg1"/>
                        </a:solidFill>
                        <a:latin typeface="Calibri"/>
                        <a:ea typeface="Calibri"/>
                        <a:cs typeface="Times New Roman"/>
                      </a:endParaRPr>
                    </a:p>
                    <a:p>
                      <a:pPr marL="342900" lvl="0" indent="-342900" algn="just">
                        <a:lnSpc>
                          <a:spcPct val="150000"/>
                        </a:lnSpc>
                        <a:spcAft>
                          <a:spcPts val="0"/>
                        </a:spcAft>
                        <a:buFont typeface="Wingdings"/>
                        <a:buChar char=""/>
                      </a:pPr>
                      <a:r>
                        <a:rPr lang="en-US" sz="1200" b="1" dirty="0">
                          <a:solidFill>
                            <a:schemeClr val="bg1"/>
                          </a:solidFill>
                          <a:latin typeface="Times New Roman"/>
                          <a:ea typeface="Calibri"/>
                          <a:cs typeface="Times New Roman"/>
                        </a:rPr>
                        <a:t>Less  overall matching relationship</a:t>
                      </a:r>
                    </a:p>
                  </a:txBody>
                  <a:tcPr marL="68580" marR="68580" marT="0" marB="0"/>
                </a:tc>
                <a:tc>
                  <a:txBody>
                    <a:bodyPr/>
                    <a:lstStyle/>
                    <a:p>
                      <a:pPr marL="118745" indent="-118745" algn="just">
                        <a:lnSpc>
                          <a:spcPct val="150000"/>
                        </a:lnSpc>
                        <a:spcAft>
                          <a:spcPts val="0"/>
                        </a:spcAft>
                      </a:pPr>
                      <a:r>
                        <a:rPr lang="en-US" sz="1200" b="1" dirty="0">
                          <a:solidFill>
                            <a:schemeClr val="bg1"/>
                          </a:solidFill>
                          <a:latin typeface="Times New Roman"/>
                          <a:ea typeface="Calibri"/>
                          <a:cs typeface="Times New Roman"/>
                        </a:rPr>
                        <a:t>ADVANTAGES:-</a:t>
                      </a:r>
                      <a:endParaRPr lang="en-US" sz="1100" dirty="0">
                        <a:solidFill>
                          <a:schemeClr val="bg1"/>
                        </a:solidFill>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chemeClr val="bg1"/>
                          </a:solidFill>
                          <a:latin typeface="Times New Roman"/>
                          <a:ea typeface="Calibri"/>
                          <a:cs typeface="Times New Roman"/>
                        </a:rPr>
                        <a:t>Providing more security</a:t>
                      </a:r>
                      <a:endParaRPr lang="en-US" sz="1100" dirty="0">
                        <a:solidFill>
                          <a:schemeClr val="bg1"/>
                        </a:solidFill>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chemeClr val="bg1"/>
                          </a:solidFill>
                          <a:latin typeface="Times New Roman"/>
                          <a:ea typeface="Calibri"/>
                          <a:cs typeface="Times New Roman"/>
                        </a:rPr>
                        <a:t>Reducing storage cost</a:t>
                      </a:r>
                      <a:endParaRPr lang="en-US" sz="1100" dirty="0">
                        <a:solidFill>
                          <a:schemeClr val="bg1"/>
                        </a:solidFill>
                        <a:latin typeface="Calibri"/>
                        <a:ea typeface="Calibri"/>
                        <a:cs typeface="Times New Roman"/>
                      </a:endParaRPr>
                    </a:p>
                  </a:txBody>
                  <a:tcPr marL="68580" marR="68580" marT="0" marB="0"/>
                </a:tc>
                <a:extLst>
                  <a:ext uri="{0D108BD9-81ED-4DB2-BD59-A6C34878D82A}">
                    <a16:rowId xmlns="" xmlns:a16="http://schemas.microsoft.com/office/drawing/2014/main" val="3675115164"/>
                  </a:ext>
                </a:extLst>
              </a:tr>
            </a:tbl>
          </a:graphicData>
        </a:graphic>
      </p:graphicFrame>
    </p:spTree>
    <p:extLst>
      <p:ext uri="{BB962C8B-B14F-4D97-AF65-F5344CB8AC3E}">
        <p14:creationId xmlns=""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SYSTEM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TotalTime>
  <Words>861</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 4</cp:lastModifiedBy>
  <cp:revision>23</cp:revision>
  <dcterms:created xsi:type="dcterms:W3CDTF">2014-01-29T07:45:10Z</dcterms:created>
  <dcterms:modified xsi:type="dcterms:W3CDTF">2023-07-03T12:33:34Z</dcterms:modified>
</cp:coreProperties>
</file>