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66" r:id="rId5"/>
    <p:sldId id="267" r:id="rId6"/>
    <p:sldId id="262" r:id="rId7"/>
    <p:sldId id="269" r:id="rId8"/>
    <p:sldId id="27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7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3F315-554C-460B-960F-D45175CE22A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013D5-2272-4972-8384-8D16075F1052}" type="slidenum">
              <a:rPr lang="en-US" smtClean="0"/>
              <a:pPr/>
              <a:t>‹#›</a:t>
            </a:fld>
            <a:endParaRPr lang="en-US"/>
          </a:p>
        </p:txBody>
      </p:sp>
    </p:spTree>
    <p:extLst>
      <p:ext uri="{BB962C8B-B14F-4D97-AF65-F5344CB8AC3E}">
        <p14:creationId xmlns:p14="http://schemas.microsoft.com/office/powerpoint/2010/main" val="427349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6A7E9-D32A-413C-89A9-94728D2354C5}"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6A7E9-D32A-413C-89A9-94728D2354C5}"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7E9-D32A-413C-89A9-94728D2354C5}"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6A7E9-D32A-413C-89A9-94728D2354C5}" type="datetimeFigureOut">
              <a:rPr lang="en-US" smtClean="0"/>
              <a:pPr/>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319F-8676-4147-98CB-80E004E5A1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90600"/>
            <a:ext cx="8229600" cy="4114800"/>
          </a:xfrm>
        </p:spPr>
        <p:txBody>
          <a:bodyPr>
            <a:noAutofit/>
          </a:bodyPr>
          <a:lstStyle/>
          <a:p>
            <a:pPr>
              <a:lnSpc>
                <a:spcPct val="150000"/>
              </a:lnSpc>
            </a:pPr>
            <a:r>
              <a:rPr lang="en-IN" sz="2000" b="1" dirty="0">
                <a:latin typeface="Times New Roman" panose="02020603050405020304" pitchFamily="18" charset="0"/>
                <a:cs typeface="Times New Roman" panose="02020603050405020304" pitchFamily="18" charset="0"/>
              </a:rPr>
              <a:t>INSTRUCTIONS TO ACCELERATE DECENTLY HOMOMORPHIC ENCRYPTION FOR CLOUD EXAMINING</a:t>
            </a:r>
            <a:r>
              <a:rPr lang="en-IN" dirty="0"/>
              <a:t/>
            </a:r>
            <a:br>
              <a:rPr lang="en-IN" dirty="0"/>
            </a:br>
            <a:r>
              <a:rPr lang="en-US" sz="3200" dirty="0"/>
              <a:t/>
            </a:r>
            <a:br>
              <a:rPr lang="en-US" sz="3200" dirty="0"/>
            </a:br>
            <a:r>
              <a:rPr lang="en-US" sz="3200" b="1" dirty="0"/>
              <a:t/>
            </a:r>
            <a:br>
              <a:rPr lang="en-US" sz="3200" b="1" dirty="0"/>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a:bodyPr>
          <a:lstStyle/>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ABSTRACT</a:t>
            </a:r>
            <a:r>
              <a:rPr lang="en-US" sz="2000" dirty="0"/>
              <a:t/>
            </a:r>
            <a:br>
              <a:rPr lang="en-US" sz="2000" dirty="0"/>
            </a:br>
            <a:endParaRPr lang="en-US" sz="2000" dirty="0"/>
          </a:p>
        </p:txBody>
      </p:sp>
      <p:sp>
        <p:nvSpPr>
          <p:cNvPr id="3" name="Content Placeholder 2"/>
          <p:cNvSpPr>
            <a:spLocks noGrp="1"/>
          </p:cNvSpPr>
          <p:nvPr>
            <p:ph idx="1"/>
          </p:nvPr>
        </p:nvSpPr>
        <p:spPr>
          <a:xfrm>
            <a:off x="304800" y="685800"/>
            <a:ext cx="7924800" cy="6477000"/>
          </a:xfrm>
        </p:spPr>
        <p:txBody>
          <a:bodyPr>
            <a:normAutofit/>
          </a:bodyPr>
          <a:lstStyle/>
          <a:p>
            <a:r>
              <a:rPr lang="en-US" sz="20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In a Semi-autonomic cloud auditing architecture we weaved in privacy enhancing mechanisms [15] by applying the public key version of the Somewhat </a:t>
            </a:r>
            <a:r>
              <a:rPr lang="en-US" sz="1200" dirty="0" err="1">
                <a:latin typeface="Times New Roman" pitchFamily="18" charset="0"/>
                <a:cs typeface="Times New Roman" pitchFamily="18" charset="0"/>
              </a:rPr>
              <a:t>homomorphic</a:t>
            </a:r>
            <a:r>
              <a:rPr lang="en-US" sz="1200" dirty="0">
                <a:latin typeface="Times New Roman" pitchFamily="18" charset="0"/>
                <a:cs typeface="Times New Roman" pitchFamily="18" charset="0"/>
              </a:rPr>
              <a:t> encryption (SHE) scheme from [4]. It turns out that the performance of the SHE can be significantly improved by carefully deriving relevant crypto parameters from the concrete cloud auditing use cases for which the scheme serves as a privacy enhancing approach. We provide a generic algorithm for finding good SHE parameters with respect to a given use case scenario by analyzing and taking into consideration security, correctness and performance of the scheme. Also, to show the relevance of our proposed algorithms we apply it to two predominant cloud auditing use cases. Index Terms—Somewhat </a:t>
            </a:r>
            <a:r>
              <a:rPr lang="en-US" sz="1200" dirty="0" err="1">
                <a:latin typeface="Times New Roman" pitchFamily="18" charset="0"/>
                <a:cs typeface="Times New Roman" pitchFamily="18" charset="0"/>
              </a:rPr>
              <a:t>Homomorphic</a:t>
            </a:r>
            <a:r>
              <a:rPr lang="en-US" sz="1200" dirty="0">
                <a:latin typeface="Times New Roman" pitchFamily="18" charset="0"/>
                <a:cs typeface="Times New Roman" pitchFamily="18" charset="0"/>
              </a:rPr>
              <a:t> Encryption, Software Acceleration, Cloud Auditing.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40589250"/>
              </p:ext>
            </p:extLst>
          </p:nvPr>
        </p:nvGraphicFramePr>
        <p:xfrm>
          <a:off x="381000" y="304800"/>
          <a:ext cx="7924800" cy="6328601"/>
        </p:xfrm>
        <a:graphic>
          <a:graphicData uri="http://schemas.openxmlformats.org/drawingml/2006/table">
            <a:tbl>
              <a:tblPr/>
              <a:tblGrid>
                <a:gridCol w="3989407">
                  <a:extLst>
                    <a:ext uri="{9D8B030D-6E8A-4147-A177-3AD203B41FA5}">
                      <a16:colId xmlns:a16="http://schemas.microsoft.com/office/drawing/2014/main" val="20000"/>
                    </a:ext>
                  </a:extLst>
                </a:gridCol>
                <a:gridCol w="3935393">
                  <a:extLst>
                    <a:ext uri="{9D8B030D-6E8A-4147-A177-3AD203B41FA5}">
                      <a16:colId xmlns:a16="http://schemas.microsoft.com/office/drawing/2014/main" val="20001"/>
                    </a:ext>
                  </a:extLst>
                </a:gridCol>
              </a:tblGrid>
              <a:tr h="224599">
                <a:tc>
                  <a:txBody>
                    <a:bodyPr/>
                    <a:lstStyle/>
                    <a:p>
                      <a:pPr marL="0" marR="0" algn="ctr">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23801">
                <a:tc>
                  <a:txBody>
                    <a:bodyPr/>
                    <a:lstStyle/>
                    <a:p>
                      <a:pPr marL="0" marR="0">
                        <a:lnSpc>
                          <a:spcPct val="150000"/>
                        </a:lnSpc>
                        <a:spcBef>
                          <a:spcPts val="0"/>
                        </a:spcBef>
                        <a:spcAft>
                          <a:spcPts val="0"/>
                        </a:spcAft>
                      </a:pPr>
                      <a:r>
                        <a:rPr lang="en-US" sz="2000" b="0" baseline="0" dirty="0" smtClean="0">
                          <a:latin typeface="Times New Roman" pitchFamily="18" charset="0"/>
                          <a:ea typeface="Times New Roman"/>
                          <a:cs typeface="Times New Roman" pitchFamily="18" charset="0"/>
                        </a:rPr>
                        <a:t> </a:t>
                      </a:r>
                      <a:r>
                        <a:rPr lang="en-US" sz="2000" b="0" dirty="0" smtClean="0">
                          <a:latin typeface="Times New Roman" pitchFamily="18" charset="0"/>
                          <a:ea typeface="Times New Roman"/>
                          <a:cs typeface="Times New Roman" pitchFamily="18" charset="0"/>
                        </a:rPr>
                        <a:t>EXISTING </a:t>
                      </a:r>
                      <a:r>
                        <a:rPr lang="en-US" sz="2000" b="0" dirty="0">
                          <a:latin typeface="Times New Roman" pitchFamily="18" charset="0"/>
                          <a:ea typeface="Times New Roman"/>
                          <a:cs typeface="Times New Roman" pitchFamily="18" charset="0"/>
                        </a:rPr>
                        <a:t>CONCEPT:-</a:t>
                      </a:r>
                    </a:p>
                    <a:p>
                      <a:pPr lvl="0"/>
                      <a:r>
                        <a:rPr lang="en-US" sz="2000" b="0" kern="1200" dirty="0" smtClean="0">
                          <a:solidFill>
                            <a:schemeClr val="tx1"/>
                          </a:solidFill>
                          <a:effectLst/>
                          <a:latin typeface="Times New Roman" pitchFamily="18" charset="0"/>
                          <a:ea typeface="+mn-ea"/>
                          <a:cs typeface="Times New Roman" pitchFamily="18" charset="0"/>
                        </a:rPr>
                        <a:t>In the field of computation on encrypted data ideally one would like to perform both, additively and multiplicatively arithmetic operations on encrypted data in its most flexible way. This is what FHE [7] achieves. </a:t>
                      </a:r>
                    </a:p>
                    <a:p>
                      <a:pPr lvl="0"/>
                      <a:r>
                        <a:rPr lang="en-US" sz="2000" b="0" kern="1200" dirty="0" smtClean="0">
                          <a:solidFill>
                            <a:schemeClr val="tx1"/>
                          </a:solidFill>
                          <a:effectLst/>
                          <a:latin typeface="Times New Roman" pitchFamily="18" charset="0"/>
                          <a:ea typeface="+mn-ea"/>
                          <a:cs typeface="Times New Roman" pitchFamily="18" charset="0"/>
                        </a:rPr>
                        <a:t>However, for most application fields FHE comes with a non-acceptable performance degradation, both with respect to runtime and with respect to </a:t>
                      </a:r>
                      <a:r>
                        <a:rPr lang="en-US" sz="2000" b="0" kern="1200" dirty="0" err="1" smtClean="0">
                          <a:solidFill>
                            <a:schemeClr val="tx1"/>
                          </a:solidFill>
                          <a:effectLst/>
                          <a:latin typeface="Times New Roman" pitchFamily="18" charset="0"/>
                          <a:ea typeface="+mn-ea"/>
                          <a:cs typeface="Times New Roman" pitchFamily="18" charset="0"/>
                        </a:rPr>
                        <a:t>ciphertext</a:t>
                      </a:r>
                      <a:r>
                        <a:rPr lang="en-US" sz="2000" b="0" kern="1200" dirty="0" smtClean="0">
                          <a:solidFill>
                            <a:schemeClr val="tx1"/>
                          </a:solidFill>
                          <a:effectLst/>
                          <a:latin typeface="Times New Roman" pitchFamily="18" charset="0"/>
                          <a:ea typeface="+mn-ea"/>
                          <a:cs typeface="Times New Roman" pitchFamily="18" charset="0"/>
                        </a:rPr>
                        <a:t> versus </a:t>
                      </a:r>
                      <a:r>
                        <a:rPr lang="en-US" sz="2000" b="0" kern="1200" dirty="0" err="1" smtClean="0">
                          <a:solidFill>
                            <a:schemeClr val="tx1"/>
                          </a:solidFill>
                          <a:effectLst/>
                          <a:latin typeface="Times New Roman" pitchFamily="18" charset="0"/>
                          <a:ea typeface="+mn-ea"/>
                          <a:cs typeface="Times New Roman" pitchFamily="18" charset="0"/>
                        </a:rPr>
                        <a:t>cleartext</a:t>
                      </a:r>
                      <a:r>
                        <a:rPr lang="en-US" sz="2000" b="0" kern="1200" dirty="0" smtClean="0">
                          <a:solidFill>
                            <a:schemeClr val="tx1"/>
                          </a:solidFill>
                          <a:effectLst/>
                          <a:latin typeface="Times New Roman" pitchFamily="18" charset="0"/>
                          <a:ea typeface="+mn-ea"/>
                          <a:cs typeface="Times New Roman" pitchFamily="18" charset="0"/>
                        </a:rPr>
                        <a:t> data size</a:t>
                      </a:r>
                      <a:endParaRPr lang="en-US" sz="2000" b="0" kern="1200" dirty="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b="0" dirty="0">
                          <a:latin typeface="Times New Roman" pitchFamily="18" charset="0"/>
                          <a:ea typeface="Times New Roman"/>
                          <a:cs typeface="Times New Roman" pitchFamily="18" charset="0"/>
                        </a:rPr>
                        <a:t> PROPOSED CONCEPT: </a:t>
                      </a:r>
                    </a:p>
                    <a:p>
                      <a:pPr lvl="0"/>
                      <a:r>
                        <a:rPr lang="en-US" sz="2000" b="0" kern="1200" dirty="0" smtClean="0">
                          <a:solidFill>
                            <a:schemeClr val="tx1"/>
                          </a:solidFill>
                          <a:effectLst/>
                          <a:latin typeface="Times New Roman" pitchFamily="18" charset="0"/>
                          <a:ea typeface="+mn-ea"/>
                          <a:cs typeface="Times New Roman" pitchFamily="18" charset="0"/>
                        </a:rPr>
                        <a:t>We provide a generic algorithm for finding good SHE parameters with respect to a given use case scenario by analyzing and taking into consideration security, correctness and performance of the scheme. </a:t>
                      </a:r>
                    </a:p>
                    <a:p>
                      <a:r>
                        <a:rPr lang="en-US" sz="2000" b="0" kern="1200" dirty="0" smtClean="0">
                          <a:solidFill>
                            <a:schemeClr val="tx1"/>
                          </a:solidFill>
                          <a:effectLst/>
                          <a:latin typeface="Times New Roman" pitchFamily="18" charset="0"/>
                          <a:ea typeface="+mn-ea"/>
                          <a:cs typeface="Times New Roman" pitchFamily="18" charset="0"/>
                        </a:rPr>
                        <a:t>We are investigating the usage of a SHE scheme [4] which we want to carefully adjust to concrete privacy enhancing cloud auditing use cases (UC).</a:t>
                      </a:r>
                      <a:endParaRPr lang="en-US" sz="2000" b="0" kern="1200" dirty="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5402994"/>
              </p:ext>
            </p:extLst>
          </p:nvPr>
        </p:nvGraphicFramePr>
        <p:xfrm>
          <a:off x="228600" y="304800"/>
          <a:ext cx="8001000" cy="3496375"/>
        </p:xfrm>
        <a:graphic>
          <a:graphicData uri="http://schemas.openxmlformats.org/drawingml/2006/table">
            <a:tbl>
              <a:tblPr/>
              <a:tblGrid>
                <a:gridCol w="3906599">
                  <a:extLst>
                    <a:ext uri="{9D8B030D-6E8A-4147-A177-3AD203B41FA5}">
                      <a16:colId xmlns:a16="http://schemas.microsoft.com/office/drawing/2014/main" val="20000"/>
                    </a:ext>
                  </a:extLst>
                </a:gridCol>
                <a:gridCol w="4094401">
                  <a:extLst>
                    <a:ext uri="{9D8B030D-6E8A-4147-A177-3AD203B41FA5}">
                      <a16:colId xmlns:a16="http://schemas.microsoft.com/office/drawing/2014/main" val="20001"/>
                    </a:ext>
                  </a:extLst>
                </a:gridCol>
              </a:tblGrid>
              <a:tr h="146429">
                <a:tc>
                  <a:txBody>
                    <a:bodyPr/>
                    <a:lstStyle/>
                    <a:p>
                      <a:pPr marL="0" marR="0" algn="ctr">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7228">
                <a:tc>
                  <a:txBody>
                    <a:bodyPr/>
                    <a:lstStyle/>
                    <a:p>
                      <a:pPr marL="0" marR="0">
                        <a:lnSpc>
                          <a:spcPct val="150000"/>
                        </a:lnSpc>
                        <a:spcBef>
                          <a:spcPts val="0"/>
                        </a:spcBef>
                        <a:spcAft>
                          <a:spcPts val="1000"/>
                        </a:spcAft>
                      </a:pPr>
                      <a:r>
                        <a:rPr lang="en-US" sz="1200" b="1" dirty="0">
                          <a:effectLst/>
                          <a:latin typeface="Times New Roman" pitchFamily="18" charset="0"/>
                          <a:ea typeface="Calibri"/>
                          <a:cs typeface="Times New Roman" pitchFamily="18" charset="0"/>
                        </a:rPr>
                        <a:t>EXISTING ALGORITHM:- </a:t>
                      </a:r>
                      <a:endParaRPr lang="en-US" sz="1200" dirty="0">
                        <a:effectLst/>
                        <a:latin typeface="Times New Roman" pitchFamily="18" charset="0"/>
                        <a:ea typeface="Calibri"/>
                        <a:cs typeface="Times New Roman" pitchFamily="18" charset="0"/>
                      </a:endParaRPr>
                    </a:p>
                    <a:p>
                      <a:pPr marL="342900" marR="0" lvl="0" indent="-342900">
                        <a:lnSpc>
                          <a:spcPct val="150000"/>
                        </a:lnSpc>
                        <a:spcBef>
                          <a:spcPts val="0"/>
                        </a:spcBef>
                        <a:spcAft>
                          <a:spcPts val="0"/>
                        </a:spcAft>
                        <a:buFont typeface="Symbol"/>
                        <a:buChar char=""/>
                      </a:pPr>
                      <a:r>
                        <a:rPr lang="en-US" sz="1200" b="1" dirty="0">
                          <a:effectLst/>
                          <a:latin typeface="Times New Roman" pitchFamily="18" charset="0"/>
                          <a:ea typeface="Times New Roman"/>
                          <a:cs typeface="Times New Roman" pitchFamily="18" charset="0"/>
                        </a:rPr>
                        <a:t>Fully </a:t>
                      </a:r>
                      <a:r>
                        <a:rPr lang="en-US" sz="1200" b="1" dirty="0" err="1">
                          <a:effectLst/>
                          <a:latin typeface="Times New Roman" pitchFamily="18" charset="0"/>
                          <a:ea typeface="Times New Roman"/>
                          <a:cs typeface="Times New Roman" pitchFamily="18" charset="0"/>
                        </a:rPr>
                        <a:t>homomorphic</a:t>
                      </a:r>
                      <a:r>
                        <a:rPr lang="en-US" sz="1200" b="1" dirty="0">
                          <a:effectLst/>
                          <a:latin typeface="Times New Roman" pitchFamily="18" charset="0"/>
                          <a:ea typeface="Times New Roman"/>
                          <a:cs typeface="Times New Roman" pitchFamily="18" charset="0"/>
                        </a:rPr>
                        <a:t> encryption(FHE) </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0" algn="just">
                        <a:lnSpc>
                          <a:spcPct val="150000"/>
                        </a:lnSpc>
                        <a:spcBef>
                          <a:spcPts val="0"/>
                        </a:spcBef>
                        <a:spcAft>
                          <a:spcPts val="0"/>
                        </a:spcAft>
                      </a:pPr>
                      <a:r>
                        <a:rPr lang="en-US" sz="1200" b="1">
                          <a:effectLst/>
                          <a:latin typeface="Times New Roman" pitchFamily="18" charset="0"/>
                          <a:ea typeface="Times New Roman"/>
                          <a:cs typeface="Times New Roman" pitchFamily="18" charset="0"/>
                        </a:rPr>
                        <a:t>PROPOSED ALGORITHM:-</a:t>
                      </a:r>
                      <a:endParaRPr lang="en-US" sz="1200">
                        <a:effectLst/>
                        <a:latin typeface="Times New Roman" pitchFamily="18" charset="0"/>
                        <a:ea typeface="Times New Roman"/>
                        <a:cs typeface="Times New Roman" pitchFamily="18" charset="0"/>
                      </a:endParaRPr>
                    </a:p>
                    <a:p>
                      <a:pPr marL="342900" marR="0" lvl="0" indent="-342900">
                        <a:lnSpc>
                          <a:spcPct val="150000"/>
                        </a:lnSpc>
                        <a:spcBef>
                          <a:spcPts val="0"/>
                        </a:spcBef>
                        <a:spcAft>
                          <a:spcPts val="0"/>
                        </a:spcAft>
                        <a:buFont typeface="Symbol"/>
                        <a:buChar char=""/>
                      </a:pPr>
                      <a:r>
                        <a:rPr lang="en-US" sz="1200" b="1">
                          <a:effectLst/>
                          <a:latin typeface="Times New Roman" pitchFamily="18" charset="0"/>
                          <a:ea typeface="Times New Roman"/>
                          <a:cs typeface="Times New Roman" pitchFamily="18" charset="0"/>
                        </a:rPr>
                        <a:t>Somewhat homomorphic encryption (SHE)</a:t>
                      </a:r>
                      <a:endParaRPr lang="en-US" sz="120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449">
                <a:tc>
                  <a:txBody>
                    <a:bodyPr/>
                    <a:lstStyle/>
                    <a:p>
                      <a:pPr marL="0" marR="0" algn="just">
                        <a:lnSpc>
                          <a:spcPct val="150000"/>
                        </a:lnSpc>
                        <a:spcBef>
                          <a:spcPts val="0"/>
                        </a:spcBef>
                        <a:spcAft>
                          <a:spcPts val="1000"/>
                        </a:spcAft>
                      </a:pPr>
                      <a:r>
                        <a:rPr lang="en-US" sz="1200" b="1" dirty="0">
                          <a:effectLst/>
                          <a:latin typeface="Times New Roman" pitchFamily="18" charset="0"/>
                          <a:ea typeface="Calibri"/>
                          <a:cs typeface="Times New Roman" pitchFamily="18" charset="0"/>
                        </a:rPr>
                        <a:t>ALGORITHM DEFINITION:-</a:t>
                      </a:r>
                      <a:endParaRPr lang="en-US" sz="1200" dirty="0">
                        <a:effectLst/>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200" b="1" dirty="0">
                          <a:effectLst/>
                          <a:latin typeface="Times New Roman" pitchFamily="18" charset="0"/>
                          <a:ea typeface="Times New Roman"/>
                          <a:cs typeface="Times New Roman" pitchFamily="18" charset="0"/>
                        </a:rPr>
                        <a:t>We construct a simple fully </a:t>
                      </a:r>
                      <a:r>
                        <a:rPr lang="en-US" sz="1200" b="1" dirty="0" err="1">
                          <a:effectLst/>
                          <a:latin typeface="Times New Roman" pitchFamily="18" charset="0"/>
                          <a:ea typeface="Times New Roman"/>
                          <a:cs typeface="Times New Roman" pitchFamily="18" charset="0"/>
                        </a:rPr>
                        <a:t>homomorphic</a:t>
                      </a:r>
                      <a:r>
                        <a:rPr lang="en-US" sz="1200" b="1" dirty="0">
                          <a:effectLst/>
                          <a:latin typeface="Times New Roman" pitchFamily="18" charset="0"/>
                          <a:ea typeface="Times New Roman"/>
                          <a:cs typeface="Times New Roman" pitchFamily="18" charset="0"/>
                        </a:rPr>
                        <a:t> encryption scheme, using only elementary modular arithmetic.</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b="1" dirty="0">
                          <a:effectLst/>
                          <a:latin typeface="Times New Roman" pitchFamily="18" charset="0"/>
                          <a:ea typeface="Calibri"/>
                          <a:cs typeface="Times New Roman" pitchFamily="18" charset="0"/>
                        </a:rPr>
                        <a:t>ALGORITHM DEFINITION:-</a:t>
                      </a:r>
                      <a:endParaRPr lang="en-US" sz="1200" dirty="0">
                        <a:effectLst/>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200" b="1" dirty="0">
                          <a:effectLst/>
                          <a:latin typeface="Times New Roman" pitchFamily="18" charset="0"/>
                          <a:ea typeface="Times New Roman"/>
                          <a:cs typeface="Times New Roman" pitchFamily="18" charset="0"/>
                        </a:rPr>
                        <a:t>SHE parameters with respect to a given use case scenario by analyzing and taking into consideration security, correctness and performance of the scheme. Also, to show the relevance of our proposed algorithms we apply it to two predominant cloud auditing use cases.</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97520774"/>
              </p:ext>
            </p:extLst>
          </p:nvPr>
        </p:nvGraphicFramePr>
        <p:xfrm>
          <a:off x="533401" y="914400"/>
          <a:ext cx="7543800" cy="3657600"/>
        </p:xfrm>
        <a:graphic>
          <a:graphicData uri="http://schemas.openxmlformats.org/drawingml/2006/table">
            <a:tbl>
              <a:tblPr/>
              <a:tblGrid>
                <a:gridCol w="3733799">
                  <a:extLst>
                    <a:ext uri="{9D8B030D-6E8A-4147-A177-3AD203B41FA5}">
                      <a16:colId xmlns:a16="http://schemas.microsoft.com/office/drawing/2014/main" val="20000"/>
                    </a:ext>
                  </a:extLst>
                </a:gridCol>
                <a:gridCol w="3810001">
                  <a:extLst>
                    <a:ext uri="{9D8B030D-6E8A-4147-A177-3AD203B41FA5}">
                      <a16:colId xmlns:a16="http://schemas.microsoft.com/office/drawing/2014/main" val="20001"/>
                    </a:ext>
                  </a:extLst>
                </a:gridCol>
              </a:tblGrid>
              <a:tr h="3657600">
                <a:tc>
                  <a:txBody>
                    <a:bodyPr/>
                    <a:lstStyle/>
                    <a:p>
                      <a:pPr marL="0" marR="0" algn="just">
                        <a:lnSpc>
                          <a:spcPct val="150000"/>
                        </a:lnSpc>
                        <a:spcBef>
                          <a:spcPts val="0"/>
                        </a:spcBef>
                        <a:spcAft>
                          <a:spcPts val="1000"/>
                        </a:spcAft>
                      </a:pPr>
                      <a:r>
                        <a:rPr lang="en-US" sz="1200" b="1">
                          <a:effectLst/>
                          <a:latin typeface="Times New Roman"/>
                          <a:ea typeface="Calibri"/>
                          <a:cs typeface="Times New Roman"/>
                        </a:rPr>
                        <a:t>DRAWBACKS:-</a:t>
                      </a:r>
                      <a:endParaRPr lang="en-US" sz="110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a:solidFill>
                            <a:srgbClr val="231F20"/>
                          </a:solidFill>
                          <a:effectLst/>
                          <a:latin typeface="Times New Roman"/>
                          <a:ea typeface="Times New Roman"/>
                          <a:cs typeface="Times New Roman"/>
                        </a:rPr>
                        <a:t>Most application fields FHE comes with a non-acceptable performance degradation</a:t>
                      </a:r>
                      <a:r>
                        <a:rPr lang="en-US" sz="1200">
                          <a:solidFill>
                            <a:srgbClr val="231F20"/>
                          </a:solidFill>
                          <a:effectLst/>
                          <a:latin typeface="Times New Roman"/>
                          <a:ea typeface="Times New Roman"/>
                          <a:cs typeface="Times New Roman"/>
                        </a:rPr>
                        <a:t> </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b="1" dirty="0">
                          <a:effectLst/>
                          <a:latin typeface="Times New Roman"/>
                          <a:ea typeface="Calibri"/>
                          <a:cs typeface="Times New Roman"/>
                        </a:rPr>
                        <a:t>ADVANTAGES:-</a:t>
                      </a:r>
                      <a:endParaRPr lang="en-US" sz="11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dirty="0">
                          <a:effectLst/>
                          <a:latin typeface="Times New Roman"/>
                          <a:ea typeface="Times New Roman"/>
                          <a:cs typeface="Times New Roman"/>
                        </a:rPr>
                        <a:t>High security, correctness and performance</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8255832"/>
              </p:ext>
            </p:extLst>
          </p:nvPr>
        </p:nvGraphicFramePr>
        <p:xfrm>
          <a:off x="533400" y="304800"/>
          <a:ext cx="7543800" cy="609600"/>
        </p:xfrm>
        <a:graphic>
          <a:graphicData uri="http://schemas.openxmlformats.org/drawingml/2006/table">
            <a:tbl>
              <a:tblPr/>
              <a:tblGrid>
                <a:gridCol w="3733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09600">
                <a:tc>
                  <a:txBody>
                    <a:bodyPr/>
                    <a:lstStyle/>
                    <a:p>
                      <a:pPr marL="0" marR="0" algn="ctr">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772400" cy="54864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HARDWARE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PROCESSOR	   	      :	 DUALCORE 2.6 GHz</a:t>
            </a:r>
          </a:p>
          <a:p>
            <a:pPr algn="just">
              <a:lnSpc>
                <a:spcPct val="150000"/>
              </a:lnSpc>
            </a:pPr>
            <a:r>
              <a:rPr lang="en-US" sz="2000" dirty="0" smtClean="0">
                <a:latin typeface="Times New Roman" pitchFamily="18" charset="0"/>
                <a:cs typeface="Times New Roman" pitchFamily="18" charset="0"/>
              </a:rPr>
              <a:t>RAM                  	      : 	4GB RAM</a:t>
            </a:r>
          </a:p>
          <a:p>
            <a:pPr algn="just">
              <a:lnSpc>
                <a:spcPct val="150000"/>
              </a:lnSpc>
            </a:pPr>
            <a:r>
              <a:rPr lang="en-US" sz="2000" dirty="0" smtClean="0">
                <a:latin typeface="Times New Roman" pitchFamily="18" charset="0"/>
                <a:cs typeface="Times New Roman" pitchFamily="18" charset="0"/>
              </a:rPr>
              <a:t>HARD DISK 	                    :       250 GB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SOFTWARE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FRONT END                     :         J2EE (JSP, SERVLET)</a:t>
            </a:r>
          </a:p>
          <a:p>
            <a:pPr algn="just">
              <a:lnSpc>
                <a:spcPct val="150000"/>
              </a:lnSpc>
            </a:pPr>
            <a:r>
              <a:rPr lang="en-US" sz="2000" dirty="0" smtClean="0">
                <a:latin typeface="Times New Roman" pitchFamily="18" charset="0"/>
                <a:cs typeface="Times New Roman" pitchFamily="18" charset="0"/>
              </a:rPr>
              <a:t>BACK END                       :        MY SQL 5.5</a:t>
            </a:r>
          </a:p>
          <a:p>
            <a:pPr algn="just">
              <a:lnSpc>
                <a:spcPct val="150000"/>
              </a:lnSpc>
            </a:pPr>
            <a:r>
              <a:rPr lang="en-US" sz="2000" dirty="0" smtClean="0">
                <a:latin typeface="Times New Roman" pitchFamily="18" charset="0"/>
                <a:cs typeface="Times New Roman" pitchFamily="18" charset="0"/>
              </a:rPr>
              <a:t>OPERATING SYSTEM    :       WINDOWS 07</a:t>
            </a:r>
          </a:p>
          <a:p>
            <a:pPr algn="just">
              <a:lnSpc>
                <a:spcPct val="150000"/>
              </a:lnSpc>
            </a:pPr>
            <a:r>
              <a:rPr lang="en-US" sz="2000" dirty="0" smtClean="0">
                <a:latin typeface="Times New Roman" pitchFamily="18" charset="0"/>
                <a:cs typeface="Times New Roman" pitchFamily="18" charset="0"/>
              </a:rPr>
              <a:t>IDE		                    :       ECLIPSE</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2738335"/>
              </p:ext>
            </p:extLst>
          </p:nvPr>
        </p:nvGraphicFramePr>
        <p:xfrm>
          <a:off x="304800" y="0"/>
          <a:ext cx="8000999" cy="6629400"/>
        </p:xfrm>
        <a:graphic>
          <a:graphicData uri="http://schemas.openxmlformats.org/drawingml/2006/table">
            <a:tbl>
              <a:tblPr/>
              <a:tblGrid>
                <a:gridCol w="4000030">
                  <a:extLst>
                    <a:ext uri="{9D8B030D-6E8A-4147-A177-3AD203B41FA5}">
                      <a16:colId xmlns:a16="http://schemas.microsoft.com/office/drawing/2014/main" val="20000"/>
                    </a:ext>
                  </a:extLst>
                </a:gridCol>
                <a:gridCol w="4000969">
                  <a:extLst>
                    <a:ext uri="{9D8B030D-6E8A-4147-A177-3AD203B41FA5}">
                      <a16:colId xmlns:a16="http://schemas.microsoft.com/office/drawing/2014/main" val="20001"/>
                    </a:ext>
                  </a:extLst>
                </a:gridCol>
              </a:tblGrid>
              <a:tr h="478411">
                <a:tc>
                  <a:txBody>
                    <a:bodyPr/>
                    <a:lstStyle/>
                    <a:p>
                      <a:pPr marL="0" marR="0" algn="ctr">
                        <a:spcBef>
                          <a:spcPts val="600"/>
                        </a:spcBef>
                        <a:spcAft>
                          <a:spcPts val="600"/>
                        </a:spcAft>
                      </a:pPr>
                      <a:r>
                        <a:rPr lang="en-US" sz="2000" b="1" dirty="0">
                          <a:latin typeface="Times New Roman" pitchFamily="18" charset="0"/>
                          <a:ea typeface="Times New Roman"/>
                          <a:cs typeface="Times New Roman" pitchFamily="18" charset="0"/>
                        </a:rPr>
                        <a:t>PRPOSED SYSTEM</a:t>
                      </a:r>
                      <a:endParaRPr lang="en-US" sz="2000" dirty="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latin typeface="Times New Roman" pitchFamily="18" charset="0"/>
                          <a:ea typeface="Times New Roman"/>
                          <a:cs typeface="Times New Roman" pitchFamily="18" charset="0"/>
                        </a:rPr>
                        <a:t>FUTURE ENHANCEMENT</a:t>
                      </a:r>
                      <a:endParaRPr lang="en-US" sz="2000" dirty="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50989">
                <a:tc>
                  <a:txBody>
                    <a:bodyPr/>
                    <a:lstStyle/>
                    <a:p>
                      <a:pPr marL="0" marR="0" algn="just">
                        <a:lnSpc>
                          <a:spcPct val="150000"/>
                        </a:lnSpc>
                        <a:spcBef>
                          <a:spcPts val="0"/>
                        </a:spcBef>
                        <a:spcAft>
                          <a:spcPts val="0"/>
                        </a:spcAft>
                      </a:pPr>
                      <a:r>
                        <a:rPr lang="en-US" sz="1400" b="1" dirty="0">
                          <a:effectLst/>
                          <a:latin typeface="Times New Roman"/>
                          <a:ea typeface="Calibri"/>
                          <a:cs typeface="Times New Roman"/>
                        </a:rPr>
                        <a:t>PROPOSED CONCEPT:-</a:t>
                      </a:r>
                      <a:endParaRPr lang="en-US" sz="11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dirty="0">
                          <a:effectLst/>
                          <a:latin typeface="Times New Roman"/>
                          <a:ea typeface="Times New Roman"/>
                          <a:cs typeface="Times New Roman"/>
                        </a:rPr>
                        <a:t>We provide a generic algorithm for finding good SHE parameters with respect to a given use case scenario by analyzing and taking into consideration security, correctness and performance of the scheme. </a:t>
                      </a:r>
                      <a:endParaRPr lang="en-US" sz="1100" dirty="0">
                        <a:effectLst/>
                        <a:latin typeface="Calibri"/>
                        <a:ea typeface="Times New Roman"/>
                        <a:cs typeface="Times New Roman"/>
                      </a:endParaRPr>
                    </a:p>
                    <a:p>
                      <a:pPr marL="342900" marR="0" lvl="0" indent="-342900" algn="just">
                        <a:lnSpc>
                          <a:spcPct val="150000"/>
                        </a:lnSpc>
                        <a:spcBef>
                          <a:spcPts val="0"/>
                        </a:spcBef>
                        <a:spcAft>
                          <a:spcPts val="0"/>
                        </a:spcAft>
                        <a:buFont typeface="Symbol"/>
                        <a:buChar char=""/>
                      </a:pPr>
                      <a:r>
                        <a:rPr lang="en-US" sz="1200" b="1" dirty="0">
                          <a:solidFill>
                            <a:srgbClr val="231F20"/>
                          </a:solidFill>
                          <a:effectLst/>
                          <a:latin typeface="Times New Roman"/>
                          <a:ea typeface="Times New Roman"/>
                          <a:cs typeface="Times New Roman"/>
                        </a:rPr>
                        <a:t>We are investigating the usage of a SHE scheme [4] which we want to carefully adjust to concrete privacy enhancing cloud auditing use cases (UC).</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400" b="1" dirty="0">
                          <a:effectLst/>
                          <a:latin typeface="Times New Roman"/>
                          <a:ea typeface="Calibri"/>
                          <a:cs typeface="Times New Roman"/>
                        </a:rPr>
                        <a:t>FUTURE CONCEPT :</a:t>
                      </a:r>
                      <a:r>
                        <a:rPr lang="en-US" sz="1400" dirty="0">
                          <a:effectLst/>
                          <a:latin typeface="Times New Roman"/>
                          <a:ea typeface="Calibri"/>
                          <a:cs typeface="Times New Roman"/>
                        </a:rPr>
                        <a:t> -</a:t>
                      </a:r>
                      <a:endParaRPr lang="en-US" sz="11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dirty="0">
                          <a:effectLst/>
                          <a:latin typeface="Times New Roman"/>
                          <a:ea typeface="Times New Roman"/>
                          <a:cs typeface="Times New Roman"/>
                        </a:rPr>
                        <a:t>Leveled Fully </a:t>
                      </a:r>
                      <a:r>
                        <a:rPr lang="en-US" sz="1200" b="1" dirty="0" err="1">
                          <a:effectLst/>
                          <a:latin typeface="Times New Roman"/>
                          <a:ea typeface="Times New Roman"/>
                          <a:cs typeface="Times New Roman"/>
                        </a:rPr>
                        <a:t>Homomorphic</a:t>
                      </a:r>
                      <a:r>
                        <a:rPr lang="en-US" sz="1200" b="1" dirty="0">
                          <a:effectLst/>
                          <a:latin typeface="Times New Roman"/>
                          <a:ea typeface="Times New Roman"/>
                          <a:cs typeface="Times New Roman"/>
                        </a:rPr>
                        <a:t> Encryption (LFHE) scheme which is based on the building blocks of the SHE scheme may be a more advanced choice.</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5434448"/>
              </p:ext>
            </p:extLst>
          </p:nvPr>
        </p:nvGraphicFramePr>
        <p:xfrm>
          <a:off x="304800" y="1"/>
          <a:ext cx="8001000" cy="6858000"/>
        </p:xfrm>
        <a:graphic>
          <a:graphicData uri="http://schemas.openxmlformats.org/drawingml/2006/table">
            <a:tbl>
              <a:tblPr/>
              <a:tblGrid>
                <a:gridCol w="4114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46771">
                <a:tc>
                  <a:txBody>
                    <a:bodyPr/>
                    <a:lstStyle/>
                    <a:p>
                      <a:pPr marL="0" marR="0" algn="ctr">
                        <a:spcBef>
                          <a:spcPts val="600"/>
                        </a:spcBef>
                        <a:spcAft>
                          <a:spcPts val="600"/>
                        </a:spcAft>
                      </a:pPr>
                      <a:r>
                        <a:rPr lang="en-US" sz="2000" b="1" dirty="0" smtClean="0">
                          <a:latin typeface="Times New Roman"/>
                          <a:ea typeface="Times New Roman"/>
                          <a:cs typeface="Times New Roman"/>
                        </a:rPr>
                        <a:t>PROPOSED </a:t>
                      </a:r>
                      <a:r>
                        <a:rPr lang="en-US" sz="2000" b="1" dirty="0">
                          <a:latin typeface="Times New Roman"/>
                          <a:ea typeface="Times New Roman"/>
                          <a:cs typeface="Times New Roman"/>
                        </a:rPr>
                        <a:t>SYSTEM</a:t>
                      </a:r>
                      <a:endParaRPr lang="en-US" sz="20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06896">
                <a:tc>
                  <a:txBody>
                    <a:bodyPr/>
                    <a:lstStyle/>
                    <a:p>
                      <a:pPr marL="45720" marR="0" algn="just">
                        <a:lnSpc>
                          <a:spcPct val="150000"/>
                        </a:lnSpc>
                        <a:spcBef>
                          <a:spcPts val="0"/>
                        </a:spcBef>
                        <a:spcAft>
                          <a:spcPts val="0"/>
                        </a:spcAft>
                      </a:pPr>
                      <a:r>
                        <a:rPr lang="en-US" sz="1400" b="1">
                          <a:effectLst/>
                          <a:latin typeface="Times New Roman"/>
                          <a:ea typeface="Times New Roman"/>
                          <a:cs typeface="Times New Roman"/>
                        </a:rPr>
                        <a:t>PROPOSED ALGORITHM:-</a:t>
                      </a:r>
                      <a:endParaRPr lang="en-US" sz="1100">
                        <a:effectLst/>
                        <a:latin typeface="Calibri"/>
                        <a:ea typeface="Times New Roman"/>
                        <a:cs typeface="Times New Roman"/>
                      </a:endParaRPr>
                    </a:p>
                    <a:p>
                      <a:pPr marL="342900" marR="0" lvl="0" indent="-342900" algn="l">
                        <a:lnSpc>
                          <a:spcPct val="150000"/>
                        </a:lnSpc>
                        <a:spcBef>
                          <a:spcPts val="0"/>
                        </a:spcBef>
                        <a:spcAft>
                          <a:spcPts val="0"/>
                        </a:spcAft>
                        <a:buFont typeface="Symbol"/>
                        <a:buChar char=""/>
                      </a:pPr>
                      <a:r>
                        <a:rPr lang="en-US" sz="1200" b="1">
                          <a:effectLst/>
                          <a:latin typeface="Times New Roman"/>
                          <a:ea typeface="Times New Roman"/>
                          <a:cs typeface="Times New Roman"/>
                        </a:rPr>
                        <a:t>Somewhat homomorphic encryption (SHE)</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400" b="1">
                          <a:effectLst/>
                          <a:latin typeface="Times New Roman"/>
                          <a:ea typeface="Times New Roman"/>
                          <a:cs typeface="Times New Roman"/>
                        </a:rPr>
                        <a:t>FUTURE TECHNIQUE:</a:t>
                      </a:r>
                      <a:r>
                        <a:rPr lang="en-US" sz="1200">
                          <a:effectLst/>
                          <a:latin typeface="Times New Roman"/>
                          <a:ea typeface="Times New Roman"/>
                          <a:cs typeface="Times New Roman"/>
                        </a:rPr>
                        <a:t>-</a:t>
                      </a:r>
                      <a:endParaRPr lang="en-US" sz="1100">
                        <a:effectLst/>
                        <a:latin typeface="Calibri"/>
                        <a:ea typeface="Times New Roman"/>
                        <a:cs typeface="Times New Roman"/>
                      </a:endParaRPr>
                    </a:p>
                    <a:p>
                      <a:pPr marL="342900" marR="0" lvl="0" indent="-342900" algn="just">
                        <a:lnSpc>
                          <a:spcPct val="150000"/>
                        </a:lnSpc>
                        <a:spcBef>
                          <a:spcPts val="0"/>
                        </a:spcBef>
                        <a:spcAft>
                          <a:spcPts val="0"/>
                        </a:spcAft>
                        <a:buFont typeface="Symbol"/>
                        <a:buChar char=""/>
                      </a:pPr>
                      <a:r>
                        <a:rPr lang="en-US" sz="1200" b="1">
                          <a:effectLst/>
                          <a:latin typeface="Times New Roman"/>
                          <a:ea typeface="Times New Roman"/>
                          <a:cs typeface="Times New Roman"/>
                        </a:rPr>
                        <a:t>Homomorphic Encryption (LFHE)</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04333">
                <a:tc>
                  <a:txBody>
                    <a:bodyPr/>
                    <a:lstStyle/>
                    <a:p>
                      <a:pPr marL="0" marR="0" algn="just">
                        <a:lnSpc>
                          <a:spcPct val="150000"/>
                        </a:lnSpc>
                        <a:spcBef>
                          <a:spcPts val="0"/>
                        </a:spcBef>
                        <a:spcAft>
                          <a:spcPts val="1000"/>
                        </a:spcAft>
                      </a:pPr>
                      <a:r>
                        <a:rPr lang="en-US" sz="1400" b="1">
                          <a:effectLst/>
                          <a:latin typeface="Times New Roman"/>
                          <a:ea typeface="Calibri"/>
                          <a:cs typeface="Times New Roman"/>
                        </a:rPr>
                        <a:t>ALGORITHM DEFINITION:-</a:t>
                      </a:r>
                      <a:endParaRPr lang="en-US" sz="110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a:effectLst/>
                          <a:latin typeface="Times New Roman"/>
                          <a:ea typeface="Times New Roman"/>
                          <a:cs typeface="Times New Roman"/>
                        </a:rPr>
                        <a:t>SHE parameters with respect to a given use case scenario by analyzing and taking into consideration security, correctness and performance of the scheme. Also, to show the relevance of our proposed algorithms we apply it to two predominant cloud auditing use cases.</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400" b="1" dirty="0">
                          <a:effectLst/>
                          <a:latin typeface="Times New Roman"/>
                          <a:ea typeface="Calibri"/>
                          <a:cs typeface="Times New Roman"/>
                        </a:rPr>
                        <a:t>TECHNIQUE DEFINITION</a:t>
                      </a:r>
                      <a:r>
                        <a:rPr lang="en-US" sz="1200" b="1" dirty="0">
                          <a:effectLst/>
                          <a:latin typeface="Times New Roman"/>
                          <a:ea typeface="Calibri"/>
                          <a:cs typeface="Times New Roman"/>
                        </a:rPr>
                        <a:t>:-</a:t>
                      </a:r>
                      <a:endParaRPr lang="en-US" sz="11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200" b="1" dirty="0">
                          <a:effectLst/>
                          <a:latin typeface="Times New Roman"/>
                          <a:ea typeface="Times New Roman"/>
                          <a:cs typeface="Times New Roman"/>
                        </a:rPr>
                        <a:t>A leveled FHE scheme that can evaluate depth-L arithmetic circuits (composed of fan-in 2 gates) using O(λ2) per-gate computation, which is independent of L. Security is based on RLWE for </a:t>
                      </a:r>
                      <a:r>
                        <a:rPr lang="en-US" sz="1200" b="1" dirty="0" err="1">
                          <a:effectLst/>
                          <a:latin typeface="Times New Roman"/>
                          <a:ea typeface="Times New Roman"/>
                          <a:cs typeface="Times New Roman"/>
                        </a:rPr>
                        <a:t>quasipolynomial</a:t>
                      </a:r>
                      <a:r>
                        <a:rPr lang="en-US" sz="1200" b="1" dirty="0">
                          <a:effectLst/>
                          <a:latin typeface="Times New Roman"/>
                          <a:ea typeface="Times New Roman"/>
                          <a:cs typeface="Times New Roman"/>
                        </a:rPr>
                        <a:t> factors. This construction uses bootstrapping as an optimization.</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7696200" cy="4343400"/>
          </a:xfrm>
        </p:spPr>
        <p:txBody>
          <a:bodyPr>
            <a:normAutofit/>
          </a:bodyPr>
          <a:lstStyle/>
          <a:p>
            <a:pPr algn="ctr">
              <a:buNone/>
            </a:pPr>
            <a:endParaRPr lang="en-US" sz="8000" dirty="0" smtClean="0"/>
          </a:p>
          <a:p>
            <a:pPr algn="ctr">
              <a:buNone/>
            </a:pPr>
            <a:r>
              <a:rPr lang="en-US" sz="8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680</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Symbol</vt:lpstr>
      <vt:lpstr>Times New Roman</vt:lpstr>
      <vt:lpstr>Office Theme</vt:lpstr>
      <vt:lpstr>INSTRUCTIONS TO ACCELERATE DECENTLY HOMOMORPHIC ENCRYPTION FOR CLOUD EXAMINING    </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Compatible Privacy-Preserving Data Analysis </dc:title>
  <dc:creator>Vertilink Technologies</dc:creator>
  <cp:lastModifiedBy>intel</cp:lastModifiedBy>
  <cp:revision>1</cp:revision>
  <dcterms:created xsi:type="dcterms:W3CDTF">2012-06-27T09:09:11Z</dcterms:created>
  <dcterms:modified xsi:type="dcterms:W3CDTF">2023-07-03T10:35:59Z</dcterms:modified>
</cp:coreProperties>
</file>