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                            VERTILINK TECH (Govt.SSI Unit &amp; ISO : 9001-2008)</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                            VERTILINK TECH (Govt.SSI Unit &amp; ISO : 9001-2008)</a:t>
            </a:r>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                            VERTILINK TECH (Govt.SSI Unit &amp; ISO : 9001-2008)</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                            VERTILINK TECH (Govt.SSI Unit &amp; ISO : 9001-2008)</a:t>
            </a:r>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                            VERTILINK TECH (Govt.SSI Unit &amp; ISO : 9001-2008)</a:t>
            </a:r>
          </a:p>
        </p:txBody>
      </p:sp>
    </p:spTree>
  </p:cSld>
  <p:clrMapOvr>
    <a:overrideClrMapping bg1="lt1" tx1="dk1" bg2="lt2" tx2="dk2" accent1="accent1" accent2="accent2" accent3="accent3" accent4="accent4" accent5="accent5" accent6="accent6" hlink="hlink" folHlink="folHlink"/>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                            VERTILINK TECH (Govt.SSI Unit &amp; ISO : 9001-2008)</a:t>
            </a: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                            VERTILINK TECH (Govt.SSI Unit &amp; ISO : 9001-2008)</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595180"/>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DEVELOPMENT OF A CUSTOMISED TRAVEL RECOMMENDATION SYSTEM WITH RECENCY EFFECTS</a:t>
            </a:r>
            <a:endParaRPr lang="en-IN" sz="2000" dirty="0">
              <a:latin typeface="Times New Roman" panose="02020603050405020304" pitchFamily="18" charset="0"/>
              <a:cs typeface="Times New Roman" panose="02020603050405020304" pitchFamily="18" charset="0"/>
            </a:endParaRPr>
          </a:p>
          <a:p>
            <a:pPr algn="ctr">
              <a:lnSpc>
                <a:spcPct val="150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2286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62000"/>
            <a:ext cx="8229600" cy="3741409"/>
          </a:xfrm>
          <a:prstGeom prst="rect">
            <a:avLst/>
          </a:prstGeom>
        </p:spPr>
        <p:txBody>
          <a:bodyPr wrap="square">
            <a:spAutoFit/>
          </a:bodyPr>
          <a:lstStyle/>
          <a:p>
            <a:pPr algn="just">
              <a:lnSpc>
                <a:spcPct val="150000"/>
              </a:lnSpc>
            </a:pPr>
            <a:r>
              <a:rPr lang="en-IN" sz="1600" dirty="0">
                <a:latin typeface="Times New Roman" pitchFamily="18" charset="0"/>
                <a:cs typeface="Times New Roman" pitchFamily="18" charset="0"/>
              </a:rPr>
              <a:t>A travel recommendation system based on social media activity provides a customized place of interest to accommodate user-specific needs and preferences. In general, the user’s inclination towards travel destinations is subject to change over time. In this project, we have analyzed users’ twitter data, as well as their friends and followers in a timely fashion to understand recent travel interest. A machine learning classifier identifies tweets relevant to travel. The travel tweets are then used to obtain personalized travel recommendations. Unlike most of the personalized recommendation systems, our proposed model takes into account a user’s most recent interest by incorporating time-sensitive </a:t>
            </a:r>
            <a:r>
              <a:rPr lang="en-IN" sz="1600" dirty="0" err="1">
                <a:latin typeface="Times New Roman" pitchFamily="18" charset="0"/>
                <a:cs typeface="Times New Roman" pitchFamily="18" charset="0"/>
              </a:rPr>
              <a:t>recency</a:t>
            </a:r>
            <a:r>
              <a:rPr lang="en-IN" sz="1600" dirty="0">
                <a:latin typeface="Times New Roman" pitchFamily="18" charset="0"/>
                <a:cs typeface="Times New Roman" pitchFamily="18" charset="0"/>
              </a:rPr>
              <a:t> weight into the model. Our proposed model has outperformed the existing personalized place of interest recommendation model, and the overall accuracy is 75.23%.</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81000" y="130713"/>
          <a:ext cx="8458200" cy="6613695"/>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376833">
                  <a:extLst>
                    <a:ext uri="{9D8B030D-6E8A-4147-A177-3AD203B41FA5}">
                      <a16:colId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9164">
                <a:tc>
                  <a:txBody>
                    <a:bodyPr/>
                    <a:lstStyle/>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In all existing states of art recommendation system filtering techniques, collaborative filtering (CF) and content-based filtering (CBF) are most trendy in terms of generating mainstream recommendations as well as moderately treating a cold start for a brand-new user..</a:t>
                      </a:r>
                    </a:p>
                    <a:p>
                      <a:pPr marL="342900" lvl="0" indent="-342900" algn="just">
                        <a:lnSpc>
                          <a:spcPct val="150000"/>
                        </a:lnSpc>
                        <a:spcAft>
                          <a:spcPts val="0"/>
                        </a:spcAft>
                        <a:buFont typeface="Wingdings"/>
                        <a:buChar char=""/>
                      </a:pPr>
                      <a:r>
                        <a:rPr kumimoji="0" lang="en-IN" sz="1400" kern="1200" dirty="0">
                          <a:solidFill>
                            <a:schemeClr val="dk1"/>
                          </a:solidFill>
                          <a:latin typeface="Times New Roman" pitchFamily="18" charset="0"/>
                          <a:ea typeface="+mn-ea"/>
                          <a:cs typeface="Times New Roman" pitchFamily="18" charset="0"/>
                        </a:rPr>
                        <a:t>In CF, the recommendations are made based on user similarity on previous preference and CBF </a:t>
                      </a:r>
                      <a:r>
                        <a:rPr kumimoji="0" lang="en-IN" sz="1400" kern="1200" dirty="0" err="1">
                          <a:solidFill>
                            <a:schemeClr val="dk1"/>
                          </a:solidFill>
                          <a:latin typeface="Times New Roman" pitchFamily="18" charset="0"/>
                          <a:ea typeface="+mn-ea"/>
                          <a:cs typeface="Times New Roman" pitchFamily="18" charset="0"/>
                        </a:rPr>
                        <a:t>discretizes</a:t>
                      </a:r>
                      <a:r>
                        <a:rPr kumimoji="0" lang="en-IN" sz="1400" kern="1200" dirty="0">
                          <a:solidFill>
                            <a:schemeClr val="dk1"/>
                          </a:solidFill>
                          <a:latin typeface="Times New Roman" pitchFamily="18" charset="0"/>
                          <a:ea typeface="+mn-ea"/>
                          <a:cs typeface="Times New Roman" pitchFamily="18" charset="0"/>
                        </a:rPr>
                        <a:t> the matching attributes of a selected item. The closer the similarity, the higher the likelihood of the items to be recommended by these basic filtering techniques. The effectiveness of these contemporary recommendation techniques is evaluated based on the prediction accuracy.</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In this paper, we endeavor to provide personalized travel recommendation (PTR) using social media (twitter profile) information of an individual to obtain travel relevant tweet attributes such as URL count, number of hash tags, number of users mentions, the emotion of emoticons, number of media attachments (photos/video), length of tweets, and followers and friends’ preferences to provide user-oriented recommendation.</a:t>
                      </a:r>
                    </a:p>
                    <a:p>
                      <a:pPr marL="342900" lvl="0" indent="-342900" algn="just">
                        <a:lnSpc>
                          <a:spcPct val="150000"/>
                        </a:lnSpc>
                        <a:spcAft>
                          <a:spcPts val="0"/>
                        </a:spcAft>
                        <a:buFont typeface="Wingdings"/>
                        <a:buChar char=""/>
                      </a:pPr>
                      <a:r>
                        <a:rPr kumimoji="0" lang="en-IN" sz="1400" kern="1200" dirty="0">
                          <a:solidFill>
                            <a:schemeClr val="dk1"/>
                          </a:solidFill>
                          <a:latin typeface="Times New Roman" pitchFamily="18" charset="0"/>
                          <a:ea typeface="+mn-ea"/>
                          <a:cs typeface="Times New Roman" pitchFamily="18" charset="0"/>
                        </a:rPr>
                        <a:t>In particular, our PTR system is </a:t>
                      </a:r>
                      <a:r>
                        <a:rPr kumimoji="0" lang="en-IN" sz="1400" kern="1200" dirty="0" err="1">
                          <a:solidFill>
                            <a:schemeClr val="dk1"/>
                          </a:solidFill>
                          <a:latin typeface="Times New Roman" pitchFamily="18" charset="0"/>
                          <a:ea typeface="+mn-ea"/>
                          <a:cs typeface="Times New Roman" pitchFamily="18" charset="0"/>
                        </a:rPr>
                        <a:t>modeled</a:t>
                      </a:r>
                      <a:r>
                        <a:rPr kumimoji="0" lang="en-IN" sz="1400" kern="1200" dirty="0">
                          <a:solidFill>
                            <a:schemeClr val="dk1"/>
                          </a:solidFill>
                          <a:latin typeface="Times New Roman" pitchFamily="18" charset="0"/>
                          <a:ea typeface="+mn-ea"/>
                          <a:cs typeface="Times New Roman" pitchFamily="18" charset="0"/>
                        </a:rPr>
                        <a:t> with users’ social profile based collaborative filtering with augmented user profile matrix and comprehends </a:t>
                      </a:r>
                      <a:r>
                        <a:rPr kumimoji="0" lang="en-IN" sz="1400" kern="1200" dirty="0" err="1">
                          <a:solidFill>
                            <a:schemeClr val="dk1"/>
                          </a:solidFill>
                          <a:latin typeface="Times New Roman" pitchFamily="18" charset="0"/>
                          <a:ea typeface="+mn-ea"/>
                          <a:cs typeface="Times New Roman" pitchFamily="18" charset="0"/>
                        </a:rPr>
                        <a:t>recency</a:t>
                      </a:r>
                      <a:r>
                        <a:rPr kumimoji="0" lang="en-IN" sz="1400" kern="1200" dirty="0">
                          <a:solidFill>
                            <a:schemeClr val="dk1"/>
                          </a:solidFill>
                          <a:latin typeface="Times New Roman" pitchFamily="18" charset="0"/>
                          <a:ea typeface="+mn-ea"/>
                          <a:cs typeface="Times New Roman" pitchFamily="18" charset="0"/>
                        </a:rPr>
                        <a:t> effect to ensure the more appropriate and recent choice of POI. A prototype system for this model has been developed and evaluated.</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127295">
                <a:tc>
                  <a:txBody>
                    <a:bodyPr/>
                    <a:lstStyle/>
                    <a:p>
                      <a:pPr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EXISTINGALGORITHM:-</a:t>
                      </a:r>
                      <a:endParaRPr kumimoji="0" lang="en-IN" sz="1400" b="1" kern="1200" dirty="0">
                        <a:solidFill>
                          <a:schemeClr val="dk1"/>
                        </a:solidFill>
                        <a:effectLst/>
                        <a:latin typeface="+mn-lt"/>
                        <a:ea typeface="+mn-ea"/>
                        <a:cs typeface="+mn-cs"/>
                      </a:endParaRPr>
                    </a:p>
                    <a:p>
                      <a:pPr algn="just">
                        <a:lnSpc>
                          <a:spcPct val="150000"/>
                        </a:lnSpc>
                        <a:spcAft>
                          <a:spcPts val="0"/>
                        </a:spcAft>
                      </a:pPr>
                      <a:r>
                        <a:rPr kumimoji="0" lang="en-IN" sz="1400" kern="1200" dirty="0">
                          <a:solidFill>
                            <a:schemeClr val="dk1"/>
                          </a:solidFill>
                          <a:latin typeface="+mn-lt"/>
                          <a:ea typeface="+mn-ea"/>
                          <a:cs typeface="+mn-cs"/>
                        </a:rPr>
                        <a:t>Collaborative Filtering (CF)</a:t>
                      </a:r>
                      <a:endPar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p>
                    <a:p>
                      <a:pPr marL="45720" algn="just">
                        <a:lnSpc>
                          <a:spcPct val="150000"/>
                        </a:lnSpc>
                        <a:spcAft>
                          <a:spcPts val="0"/>
                        </a:spcAft>
                      </a:pPr>
                      <a:r>
                        <a:rPr kumimoji="0" lang="en-IN" sz="1400" kern="1200" dirty="0">
                          <a:solidFill>
                            <a:schemeClr val="dk1"/>
                          </a:solidFill>
                          <a:latin typeface="+mn-lt"/>
                          <a:ea typeface="+mn-ea"/>
                          <a:cs typeface="+mn-cs"/>
                        </a:rPr>
                        <a:t>Personalized Travel Recommendation (PTR)</a:t>
                      </a:r>
                      <a:endPar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609600" y="182316"/>
          <a:ext cx="7848600" cy="6523284"/>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4204740616"/>
                    </a:ext>
                  </a:extLst>
                </a:gridCol>
                <a:gridCol w="3962400">
                  <a:extLst>
                    <a:ext uri="{9D8B030D-6E8A-4147-A177-3AD203B41FA5}">
                      <a16:colId xmlns:a16="http://schemas.microsoft.com/office/drawing/2014/main" val="2161512350"/>
                    </a:ext>
                  </a:extLst>
                </a:gridCol>
              </a:tblGrid>
              <a:tr h="34488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6157524">
                <a:tc>
                  <a:txBody>
                    <a:bodyPr/>
                    <a:lstStyle/>
                    <a:p>
                      <a:pPr marL="342900" lvl="0" indent="-342900" algn="just">
                        <a:lnSpc>
                          <a:spcPct val="150000"/>
                        </a:lnSpc>
                        <a:spcAft>
                          <a:spcPts val="0"/>
                        </a:spcAft>
                        <a:buFont typeface="Wingdings"/>
                        <a:buChar char=""/>
                      </a:pPr>
                      <a:r>
                        <a:rPr kumimoji="0" lang="en-IN" sz="1600" kern="1200" dirty="0">
                          <a:solidFill>
                            <a:schemeClr val="dk1"/>
                          </a:solidFill>
                          <a:latin typeface="Times New Roman" pitchFamily="18" charset="0"/>
                          <a:ea typeface="+mn-ea"/>
                          <a:cs typeface="Times New Roman" pitchFamily="18" charset="0"/>
                        </a:rPr>
                        <a:t>To address some of the limitations of content-based filtering, collaborative filtering uses </a:t>
                      </a:r>
                      <a:r>
                        <a:rPr kumimoji="0" lang="en-IN" sz="1600" i="1" kern="1200" dirty="0">
                          <a:solidFill>
                            <a:schemeClr val="dk1"/>
                          </a:solidFill>
                          <a:latin typeface="Times New Roman" pitchFamily="18" charset="0"/>
                          <a:ea typeface="+mn-ea"/>
                          <a:cs typeface="Times New Roman" pitchFamily="18" charset="0"/>
                        </a:rPr>
                        <a:t>similarities between users and items simultaneously</a:t>
                      </a:r>
                      <a:r>
                        <a:rPr kumimoji="0" lang="en-IN" sz="1600" kern="1200" dirty="0">
                          <a:solidFill>
                            <a:schemeClr val="dk1"/>
                          </a:solidFill>
                          <a:latin typeface="Times New Roman" pitchFamily="18" charset="0"/>
                          <a:ea typeface="+mn-ea"/>
                          <a:cs typeface="Times New Roman" pitchFamily="18" charset="0"/>
                        </a:rPr>
                        <a:t> to provide recommendations. This allows for serendipitous recommendations; that is, collaborative filtering models can recommend an item to user A based on the interests of a similar user B. Furthermore, the embeddings can be learned automatically, without relying on hand-engineering of features.</a:t>
                      </a:r>
                      <a:endParaRPr lang="en-US" sz="1600" dirty="0">
                        <a:latin typeface="Times New Roman" pitchFamily="18" charset="0"/>
                        <a:ea typeface="Calibri"/>
                        <a:cs typeface="Times New Roman" pitchFamily="18" charset="0"/>
                      </a:endParaRPr>
                    </a:p>
                  </a:txBody>
                  <a:tcPr marL="114300" marR="114300" marT="0" marB="0"/>
                </a:tc>
                <a:tc>
                  <a:txBody>
                    <a:bodyPr/>
                    <a:lstStyle/>
                    <a:p>
                      <a:pPr marL="45720" algn="just">
                        <a:lnSpc>
                          <a:spcPct val="150000"/>
                        </a:lnSpc>
                        <a:spcAft>
                          <a:spcPts val="1000"/>
                        </a:spcAft>
                        <a:buFont typeface="Wingdings" pitchFamily="2" charset="2"/>
                        <a:buChar char="Ø"/>
                      </a:pPr>
                      <a:r>
                        <a:rPr lang="en-US" sz="1600" dirty="0">
                          <a:latin typeface="Times New Roman" pitchFamily="18" charset="0"/>
                          <a:ea typeface="Calibri"/>
                          <a:cs typeface="Times New Roman" pitchFamily="18" charset="0"/>
                        </a:rPr>
                        <a:t>PTR system is modeled with users’ social profile based collaborative filtering with augmented user profile matrix and comprehends </a:t>
                      </a:r>
                      <a:r>
                        <a:rPr lang="en-US" sz="1600" dirty="0" err="1">
                          <a:latin typeface="Times New Roman" pitchFamily="18" charset="0"/>
                          <a:ea typeface="Calibri"/>
                          <a:cs typeface="Times New Roman" pitchFamily="18" charset="0"/>
                        </a:rPr>
                        <a:t>recency</a:t>
                      </a:r>
                      <a:r>
                        <a:rPr lang="en-US" sz="1600" dirty="0">
                          <a:latin typeface="Times New Roman" pitchFamily="18" charset="0"/>
                          <a:ea typeface="Calibri"/>
                          <a:cs typeface="Times New Roman" pitchFamily="18" charset="0"/>
                        </a:rPr>
                        <a:t> effect to ensure the more appropriate and recent choice of POI. A prototype system for this model has been developed and evaluated.</a:t>
                      </a:r>
                    </a:p>
                    <a:p>
                      <a:pPr marL="45720" algn="just">
                        <a:lnSpc>
                          <a:spcPct val="150000"/>
                        </a:lnSpc>
                        <a:spcAft>
                          <a:spcPts val="1000"/>
                        </a:spcAft>
                      </a:pPr>
                      <a:r>
                        <a:rPr kumimoji="0" lang="en-IN" sz="1600" kern="1200" dirty="0">
                          <a:solidFill>
                            <a:schemeClr val="dk1"/>
                          </a:solidFill>
                          <a:latin typeface="Times New Roman" pitchFamily="18" charset="0"/>
                          <a:ea typeface="+mn-ea"/>
                          <a:cs typeface="Times New Roman" pitchFamily="18" charset="0"/>
                        </a:rPr>
                        <a:t>Social media analysis for personalization of travel recommendations.  Travel tweet classifier using machine learning and diversified list of recommended places based on predicted scores.  Incorporating the </a:t>
                      </a:r>
                      <a:r>
                        <a:rPr kumimoji="0" lang="en-IN" sz="1600" kern="1200" dirty="0" err="1">
                          <a:solidFill>
                            <a:schemeClr val="dk1"/>
                          </a:solidFill>
                          <a:latin typeface="Times New Roman" pitchFamily="18" charset="0"/>
                          <a:ea typeface="+mn-ea"/>
                          <a:cs typeface="Times New Roman" pitchFamily="18" charset="0"/>
                        </a:rPr>
                        <a:t>recency</a:t>
                      </a:r>
                      <a:r>
                        <a:rPr kumimoji="0" lang="en-IN" sz="1600" kern="1200" dirty="0">
                          <a:solidFill>
                            <a:schemeClr val="dk1"/>
                          </a:solidFill>
                          <a:latin typeface="Times New Roman" pitchFamily="18" charset="0"/>
                          <a:ea typeface="+mn-ea"/>
                          <a:cs typeface="Times New Roman" pitchFamily="18" charset="0"/>
                        </a:rPr>
                        <a:t> effect of social media for relevance and freshness on the POI recommendation.</a:t>
                      </a:r>
                      <a:endParaRPr lang="en-US" sz="16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3006208"/>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4204740616"/>
                    </a:ext>
                  </a:extLst>
                </a:gridCol>
                <a:gridCol w="4267200">
                  <a:extLst>
                    <a:ext uri="{9D8B030D-6E8A-4147-A177-3AD203B41FA5}">
                      <a16:colId xmlns:a16="http://schemas.microsoft.com/office/drawing/2014/main" val="2161512350"/>
                    </a:ext>
                  </a:extLst>
                </a:gridCol>
              </a:tblGrid>
              <a:tr h="765928">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205872">
                <a:tc>
                  <a:txBody>
                    <a:bodyPr/>
                    <a:lstStyle/>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Incapability of handling customers’ heterogeneous demands that require a bundle of different types of servers,</a:t>
                      </a:r>
                      <a:endParaRPr lang="en-US" sz="14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Missing the truth-fullness property</a:t>
                      </a:r>
                      <a:endParaRPr lang="en-US" sz="14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Requiring prohibitive computation for winner and payment determination.</a:t>
                      </a:r>
                    </a:p>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Susceptibility to the delayed entrance issue.</a:t>
                      </a:r>
                      <a:endParaRPr lang="en-US" sz="14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Uniform distribution</a:t>
                      </a:r>
                      <a:endParaRPr lang="en-US" sz="14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Better price matching process</a:t>
                      </a:r>
                    </a:p>
                    <a:p>
                      <a:pPr marL="342900" lvl="0" indent="-342900" algn="just">
                        <a:lnSpc>
                          <a:spcPct val="150000"/>
                        </a:lnSpc>
                        <a:spcAft>
                          <a:spcPts val="0"/>
                        </a:spcAft>
                        <a:buSzPts val="1200"/>
                        <a:buFont typeface="Symbol"/>
                        <a:buBlip>
                          <a:blip r:embed="rId2"/>
                        </a:buBlip>
                      </a:pPr>
                      <a:r>
                        <a:rPr lang="en-US" sz="1400" dirty="0">
                          <a:latin typeface="Times New Roman"/>
                          <a:ea typeface="Calibri"/>
                          <a:cs typeface="Times New Roman"/>
                        </a:rPr>
                        <a:t>Proving transparency</a:t>
                      </a:r>
                      <a:endParaRPr lang="en-US" sz="14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AVA\Desktop\system arc.JPG"/>
          <p:cNvPicPr/>
          <p:nvPr/>
        </p:nvPicPr>
        <p:blipFill>
          <a:blip r:embed="rId2"/>
          <a:srcRect/>
          <a:stretch>
            <a:fillRect/>
          </a:stretch>
        </p:blipFill>
        <p:spPr bwMode="auto">
          <a:xfrm>
            <a:off x="2438400" y="1295400"/>
            <a:ext cx="3438525" cy="3933825"/>
          </a:xfrm>
          <a:prstGeom prst="rect">
            <a:avLst/>
          </a:prstGeom>
          <a:noFill/>
          <a:ln w="9525">
            <a:noFill/>
            <a:miter lim="800000"/>
            <a:headEnd/>
            <a:tailEnd/>
          </a:ln>
        </p:spPr>
      </p:pic>
      <p:sp>
        <p:nvSpPr>
          <p:cNvPr id="3" name="TextBox 2"/>
          <p:cNvSpPr txBox="1"/>
          <p:nvPr/>
        </p:nvSpPr>
        <p:spPr>
          <a:xfrm>
            <a:off x="3276600" y="533400"/>
            <a:ext cx="2241063" cy="369332"/>
          </a:xfrm>
          <a:prstGeom prst="rect">
            <a:avLst/>
          </a:prstGeom>
          <a:noFill/>
        </p:spPr>
        <p:txBody>
          <a:bodyPr wrap="none" rtlCol="0">
            <a:spAutoFit/>
          </a:bodyPr>
          <a:lstStyle/>
          <a:p>
            <a:r>
              <a:rPr lang="en-US" b="1" dirty="0">
                <a:latin typeface="Times New Roman" pitchFamily="18" charset="0"/>
                <a:cs typeface="Times New Roman" pitchFamily="18" charset="0"/>
              </a:rPr>
              <a:t>System Architecture </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856</TotalTime>
  <Words>680</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19</cp:revision>
  <dcterms:created xsi:type="dcterms:W3CDTF">2014-01-29T07:45:10Z</dcterms:created>
  <dcterms:modified xsi:type="dcterms:W3CDTF">2023-07-03T12:15:33Z</dcterms:modified>
</cp:coreProperties>
</file>