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5" r:id="rId5"/>
    <p:sldId id="296" r:id="rId6"/>
    <p:sldId id="29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ublic-key_encryption" TargetMode="External"/><Relationship Id="rId2" Type="http://schemas.openxmlformats.org/officeDocument/2006/relationships/hyperlink" Target="https://en.wikipedia.org/wiki/ID-based_cryptography" TargetMode="External"/><Relationship Id="rId1" Type="http://schemas.openxmlformats.org/officeDocument/2006/relationships/slideLayout" Target="../slideLayouts/slideLayout6.xml"/><Relationship Id="rId4" Type="http://schemas.openxmlformats.org/officeDocument/2006/relationships/hyperlink" Target="https://en.wikipedia.org/wiki/Public_ke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400110"/>
          </a:xfrm>
          <a:prstGeom prst="rect">
            <a:avLst/>
          </a:prstGeom>
        </p:spPr>
        <p:txBody>
          <a:bodyPr wrap="square">
            <a:spAutoFit/>
          </a:bodyPr>
          <a:lstStyle/>
          <a:p>
            <a:pPr algn="ctr"/>
            <a:r>
              <a:rPr lang="en-US" sz="2000" b="1">
                <a:latin typeface="Times New Roman" pitchFamily="18" charset="0"/>
                <a:cs typeface="Times New Roman" pitchFamily="18" charset="0"/>
              </a:rPr>
              <a:t>Identity-based authenticated data sharing protocol for cloud Server</a:t>
            </a:r>
            <a:endParaRPr lang="en-US" sz="2000" dirty="0">
              <a:latin typeface="Times New Roman" pitchFamily="18" charset="0"/>
              <a:cs typeface="Times New Roman"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2315827"/>
          </a:xfrm>
          <a:prstGeom prst="rect">
            <a:avLst/>
          </a:prstGeom>
        </p:spPr>
        <p:txBody>
          <a:bodyPr wrap="square">
            <a:spAutoFit/>
          </a:bodyPr>
          <a:lstStyle/>
          <a:p>
            <a:pPr>
              <a:lnSpc>
                <a:spcPct val="150000"/>
              </a:lnSpc>
            </a:pPr>
            <a:r>
              <a:rPr lang="en-US" sz="1400" dirty="0">
                <a:latin typeface="Times New Roman"/>
                <a:ea typeface="Calibri"/>
              </a:rPr>
              <a:t>Secure and efficient file storage and sharing via authenticated physical devices remain challenging to achieve in a cyber-physical cloud environment, particularly due to the diversity of devices used to access the services and data. Thus in this paper, we present a lightweight identity-based authenticated data sharing protocol to provide secure data sharing among geographically dispersed physical devices and clients. The proposed protocol is demonstrated to resist chosen-</a:t>
            </a:r>
            <a:r>
              <a:rPr lang="en-US" sz="1400" dirty="0" err="1">
                <a:latin typeface="Times New Roman"/>
                <a:ea typeface="Calibri"/>
              </a:rPr>
              <a:t>ciphertext</a:t>
            </a:r>
            <a:r>
              <a:rPr lang="en-US" sz="1400" dirty="0">
                <a:latin typeface="Times New Roman"/>
                <a:ea typeface="Calibri"/>
              </a:rPr>
              <a:t> attack (CCA) under the hardness assumption of decisional-Strong </a:t>
            </a:r>
            <a:r>
              <a:rPr lang="en-US" sz="1400" dirty="0" err="1">
                <a:latin typeface="Times New Roman"/>
                <a:ea typeface="Calibri"/>
              </a:rPr>
              <a:t>Diffie</a:t>
            </a:r>
            <a:r>
              <a:rPr lang="en-US" sz="1400" dirty="0">
                <a:latin typeface="Times New Roman"/>
                <a:ea typeface="Calibri"/>
              </a:rPr>
              <a:t>-Hellman (SDH) problem. We also evaluate the performance of the proposed protocol with existing data sharing protocols in terms of computational overhead, communication overhead, and response time</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152400" y="381000"/>
          <a:ext cx="8839200" cy="6000029"/>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697891">
                <a:tc>
                  <a:txBody>
                    <a:bodyPr/>
                    <a:lstStyle/>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The existing data sharing protocols in terms of computational overhead, communication overhead, and response time.</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As confidential data is transmitted to and from client mobile devices via insecure communications, it is required to ensure that the system fulfills several fundamental security properties, such as confidentiality, authenticity, integrity and availability.</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In indistinguishability, an adversary is unable to distinguish between ciphertext pairs based on the chosen-message they have encrypted.</a:t>
                      </a:r>
                      <a:endParaRPr lang="en-US" sz="110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lang="en-IN" sz="1200">
                          <a:latin typeface="Times New Roman"/>
                          <a:ea typeface="Calibri"/>
                          <a:cs typeface="Times New Roman"/>
                        </a:rPr>
                        <a:t>Proposed an architectural framework for CPS, using structural semantic mappings to assure consistency.</a:t>
                      </a:r>
                      <a:r>
                        <a:rPr lang="en-IN" sz="900">
                          <a:latin typeface="NimbusRomNo9L-Medi"/>
                          <a:ea typeface="Calibri"/>
                          <a:cs typeface="NimbusRomNo9L-Medi"/>
                        </a:rPr>
                        <a:t> </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IN" sz="1200">
                          <a:latin typeface="Times New Roman"/>
                          <a:ea typeface="Calibri"/>
                          <a:cs typeface="Times New Roman"/>
                        </a:rPr>
                        <a:t>The proposed protocol is demonstrated to resist chosen-ciphertext attack (CCA) under the hardness assumption of decisional-Strong Diffie-Hellman (SDH) problem. </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we present a lightweight identity-based authenticated data sharing protocol to provide secure data sharing among geographically dispersed physical devices and clients.</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r h="1796062">
                <a:tc>
                  <a:txBody>
                    <a:bodyPr/>
                    <a:lstStyle/>
                    <a:p>
                      <a:pPr marL="0" marR="0" algn="just">
                        <a:lnSpc>
                          <a:spcPct val="150000"/>
                        </a:lnSpc>
                        <a:spcBef>
                          <a:spcPts val="0"/>
                        </a:spcBef>
                        <a:spcAft>
                          <a:spcPts val="0"/>
                        </a:spcAft>
                      </a:pPr>
                      <a:r>
                        <a:rPr lang="en-US" sz="1400" b="1">
                          <a:latin typeface="Times New Roman"/>
                          <a:ea typeface="Calibri"/>
                          <a:cs typeface="Times New Roman"/>
                        </a:rPr>
                        <a:t>EXISTING ALGORITHM</a:t>
                      </a:r>
                      <a:endParaRPr lang="en-US" sz="1100">
                        <a:latin typeface="Calibri"/>
                        <a:ea typeface="Calibri"/>
                        <a:cs typeface="Times New Roman"/>
                      </a:endParaRPr>
                    </a:p>
                    <a:p>
                      <a:pPr marL="0" marR="0" algn="just">
                        <a:lnSpc>
                          <a:spcPct val="150000"/>
                        </a:lnSpc>
                        <a:spcBef>
                          <a:spcPts val="0"/>
                        </a:spcBef>
                        <a:spcAft>
                          <a:spcPts val="0"/>
                        </a:spcAft>
                      </a:pPr>
                      <a:r>
                        <a:rPr lang="en-US" sz="1200">
                          <a:latin typeface="Times New Roman"/>
                          <a:ea typeface="Calibri"/>
                          <a:cs typeface="Times New Roman"/>
                        </a:rPr>
                        <a:t>Decisional-Strong Diffie-</a:t>
                      </a:r>
                      <a:endParaRPr lang="en-US" sz="1100">
                        <a:latin typeface="Calibri"/>
                        <a:ea typeface="Calibri"/>
                        <a:cs typeface="Times New Roman"/>
                      </a:endParaRPr>
                    </a:p>
                    <a:p>
                      <a:pPr marL="0" marR="0" algn="just">
                        <a:lnSpc>
                          <a:spcPct val="150000"/>
                        </a:lnSpc>
                        <a:spcBef>
                          <a:spcPts val="0"/>
                        </a:spcBef>
                        <a:spcAft>
                          <a:spcPts val="0"/>
                        </a:spcAft>
                      </a:pPr>
                      <a:r>
                        <a:rPr lang="en-US" sz="1200">
                          <a:latin typeface="Times New Roman"/>
                          <a:ea typeface="Calibri"/>
                          <a:cs typeface="Times New Roman"/>
                        </a:rPr>
                        <a:t>Hellman (SDH)</a:t>
                      </a:r>
                      <a:endParaRPr lang="en-US" sz="1100">
                        <a:latin typeface="Calibri"/>
                        <a:ea typeface="Calibri"/>
                        <a:cs typeface="Times New Roman"/>
                      </a:endParaRPr>
                    </a:p>
                  </a:txBody>
                  <a:tcPr marL="68580" marR="68580" marT="0" marB="0"/>
                </a:tc>
                <a:tc>
                  <a:txBody>
                    <a:bodyPr/>
                    <a:lstStyle/>
                    <a:p>
                      <a:pPr marL="45720" marR="0" algn="just">
                        <a:lnSpc>
                          <a:spcPct val="150000"/>
                        </a:lnSpc>
                        <a:spcBef>
                          <a:spcPts val="0"/>
                        </a:spcBef>
                        <a:spcAft>
                          <a:spcPts val="0"/>
                        </a:spcAft>
                      </a:pPr>
                      <a:r>
                        <a:rPr lang="en-US" sz="1400" b="1" dirty="0">
                          <a:latin typeface="Times New Roman"/>
                          <a:ea typeface="Calibri"/>
                          <a:cs typeface="Times New Roman"/>
                        </a:rPr>
                        <a:t>PROPOSED ALGORITHM:-</a:t>
                      </a:r>
                      <a:endParaRPr lang="en-US" sz="1100" dirty="0">
                        <a:latin typeface="Calibri"/>
                        <a:ea typeface="Calibri"/>
                        <a:cs typeface="Times New Roman"/>
                      </a:endParaRPr>
                    </a:p>
                    <a:p>
                      <a:pPr marL="0" marR="0" algn="just">
                        <a:lnSpc>
                          <a:spcPct val="150000"/>
                        </a:lnSpc>
                        <a:spcBef>
                          <a:spcPts val="0"/>
                        </a:spcBef>
                        <a:spcAft>
                          <a:spcPts val="0"/>
                        </a:spcAft>
                      </a:pPr>
                      <a:r>
                        <a:rPr lang="en-IN" sz="1200" dirty="0">
                          <a:latin typeface="Times New Roman"/>
                          <a:ea typeface="Calibri"/>
                          <a:cs typeface="Times New Roman"/>
                        </a:rPr>
                        <a:t>ID-based encryption, or identity-based encryption (IBE)</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31546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marL="0" marR="0" algn="just">
                        <a:lnSpc>
                          <a:spcPct val="150000"/>
                        </a:lnSpc>
                        <a:spcBef>
                          <a:spcPts val="0"/>
                        </a:spcBef>
                        <a:spcAft>
                          <a:spcPts val="0"/>
                        </a:spcAft>
                      </a:pPr>
                      <a:r>
                        <a:rPr lang="en-US" sz="1400" b="1">
                          <a:latin typeface="Times New Roman"/>
                          <a:ea typeface="Calibri"/>
                          <a:cs typeface="Times New Roman"/>
                        </a:rPr>
                        <a:t>ALGORITHM:</a:t>
                      </a:r>
                      <a:endParaRPr lang="en-US" sz="1100">
                        <a:latin typeface="Calibri"/>
                        <a:ea typeface="Calibri"/>
                        <a:cs typeface="Times New Roman"/>
                      </a:endParaRPr>
                    </a:p>
                    <a:p>
                      <a:pPr marL="0" marR="0" algn="just">
                        <a:lnSpc>
                          <a:spcPct val="150000"/>
                        </a:lnSpc>
                        <a:spcBef>
                          <a:spcPts val="0"/>
                        </a:spcBef>
                        <a:spcAft>
                          <a:spcPts val="0"/>
                        </a:spcAft>
                      </a:pPr>
                      <a:r>
                        <a:rPr lang="en-US" sz="1200">
                          <a:latin typeface="NimbusRomNo9L-Regu"/>
                          <a:ea typeface="Calibri"/>
                          <a:cs typeface="NimbusRomNo9L-Regu"/>
                        </a:rPr>
                        <a:t> </a:t>
                      </a:r>
                      <a:r>
                        <a:rPr lang="en-IN" sz="1200">
                          <a:latin typeface="Times New Roman"/>
                          <a:ea typeface="Calibri"/>
                          <a:cs typeface="Times New Roman"/>
                        </a:rPr>
                        <a:t>Negligible function [48]). A function  is</a:t>
                      </a:r>
                      <a:endParaRPr lang="en-US" sz="1100">
                        <a:latin typeface="Calibri"/>
                        <a:ea typeface="Calibri"/>
                        <a:cs typeface="Times New Roman"/>
                      </a:endParaRPr>
                    </a:p>
                    <a:p>
                      <a:pPr marL="0" marR="0" algn="just">
                        <a:lnSpc>
                          <a:spcPct val="150000"/>
                        </a:lnSpc>
                        <a:spcBef>
                          <a:spcPts val="0"/>
                        </a:spcBef>
                        <a:spcAft>
                          <a:spcPts val="0"/>
                        </a:spcAft>
                      </a:pPr>
                      <a:r>
                        <a:rPr lang="en-IN" sz="1200">
                          <a:latin typeface="Times New Roman"/>
                          <a:ea typeface="Calibri"/>
                          <a:cs typeface="Times New Roman"/>
                        </a:rPr>
                        <a:t>called negligible if, for every there exists.</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marL="45720" marR="0" algn="just">
                        <a:lnSpc>
                          <a:spcPct val="150000"/>
                        </a:lnSpc>
                        <a:spcBef>
                          <a:spcPts val="0"/>
                        </a:spcBef>
                        <a:spcAft>
                          <a:spcPts val="0"/>
                        </a:spcAft>
                      </a:pPr>
                      <a:r>
                        <a:rPr lang="en-IN" sz="1200" dirty="0">
                          <a:solidFill>
                            <a:srgbClr val="000000"/>
                          </a:solidFill>
                          <a:latin typeface="Times New Roman"/>
                          <a:ea typeface="Calibri"/>
                          <a:cs typeface="Times New Roman"/>
                        </a:rPr>
                        <a:t>ID-based encryption, or identity-based encryption (IBE), is an important primitive </a:t>
                      </a:r>
                      <a:r>
                        <a:rPr lang="en-IN" sz="1200" u="none" dirty="0">
                          <a:solidFill>
                            <a:schemeClr val="tx1"/>
                          </a:solidFill>
                          <a:latin typeface="Times New Roman"/>
                          <a:ea typeface="Calibri"/>
                          <a:cs typeface="Times New Roman"/>
                        </a:rPr>
                        <a:t>of </a:t>
                      </a:r>
                      <a:r>
                        <a:rPr lang="en-IN" sz="1200" u="none" strike="noStrike" dirty="0">
                          <a:solidFill>
                            <a:schemeClr val="tx1"/>
                          </a:solidFill>
                          <a:latin typeface="Times New Roman"/>
                          <a:ea typeface="Calibri"/>
                          <a:cs typeface="Times New Roman"/>
                          <a:hlinkClick r:id="rId2" tooltip="ID-based cryptography"/>
                        </a:rPr>
                        <a:t>ID-based cryptography</a:t>
                      </a:r>
                      <a:r>
                        <a:rPr lang="en-IN" sz="1200" u="none" dirty="0">
                          <a:solidFill>
                            <a:schemeClr val="tx1"/>
                          </a:solidFill>
                          <a:latin typeface="Times New Roman"/>
                          <a:ea typeface="Calibri"/>
                          <a:cs typeface="Times New Roman"/>
                        </a:rPr>
                        <a:t>. As such it is a type of </a:t>
                      </a:r>
                      <a:r>
                        <a:rPr lang="en-IN" sz="1200" u="none" strike="noStrike" dirty="0">
                          <a:solidFill>
                            <a:schemeClr val="tx1"/>
                          </a:solidFill>
                          <a:latin typeface="Times New Roman"/>
                          <a:ea typeface="Calibri"/>
                          <a:cs typeface="Times New Roman"/>
                          <a:hlinkClick r:id="rId3" tooltip="Public-key encryption"/>
                        </a:rPr>
                        <a:t>public-key encryption</a:t>
                      </a:r>
                      <a:r>
                        <a:rPr lang="en-IN" sz="1200" u="none" dirty="0">
                          <a:solidFill>
                            <a:schemeClr val="tx1"/>
                          </a:solidFill>
                          <a:latin typeface="Times New Roman"/>
                          <a:ea typeface="Calibri"/>
                          <a:cs typeface="Times New Roman"/>
                        </a:rPr>
                        <a:t> in which the </a:t>
                      </a:r>
                      <a:r>
                        <a:rPr lang="en-IN" sz="1200" u="none" strike="noStrike" dirty="0">
                          <a:solidFill>
                            <a:schemeClr val="tx1"/>
                          </a:solidFill>
                          <a:latin typeface="Times New Roman"/>
                          <a:ea typeface="Calibri"/>
                          <a:cs typeface="Times New Roman"/>
                          <a:hlinkClick r:id="rId4" tooltip="Public key"/>
                        </a:rPr>
                        <a:t>public key</a:t>
                      </a:r>
                      <a:r>
                        <a:rPr lang="en-IN" sz="1200" u="none" dirty="0">
                          <a:solidFill>
                            <a:schemeClr val="tx1"/>
                          </a:solidFill>
                          <a:latin typeface="Times New Roman"/>
                          <a:ea typeface="Calibri"/>
                          <a:cs typeface="Times New Roman"/>
                        </a:rPr>
                        <a:t> of a user is some unique information about the identity of the </a:t>
                      </a:r>
                      <a:r>
                        <a:rPr lang="en-IN" sz="1200" dirty="0">
                          <a:solidFill>
                            <a:srgbClr val="000000"/>
                          </a:solidFill>
                          <a:latin typeface="Times New Roman"/>
                          <a:ea typeface="Calibri"/>
                          <a:cs typeface="Times New Roman"/>
                        </a:rPr>
                        <a:t>user (e.g. a user's email address</a:t>
                      </a:r>
                      <a:r>
                        <a:rPr lang="en-IN" sz="1200" dirty="0">
                          <a:latin typeface="Times New Roman"/>
                          <a:ea typeface="Calibri"/>
                          <a:cs typeface="Times New Roman"/>
                        </a:rPr>
                        <a:t>). This means that a sender who has access to the public parameters of the system can encrypt a message using e.g. the text-value of the receiver's name or email address as a key. The receiver obtains its decryption key from a central authority, which needs to be trusted as it generates secret keys for every user.</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166116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marR="0" lvl="0" indent="-342900" algn="just">
                        <a:lnSpc>
                          <a:spcPct val="150000"/>
                        </a:lnSpc>
                        <a:spcBef>
                          <a:spcPts val="0"/>
                        </a:spcBef>
                        <a:spcAft>
                          <a:spcPts val="1000"/>
                        </a:spcAft>
                        <a:buSzPts val="1200"/>
                        <a:buFont typeface="Symbol"/>
                        <a:buBlip>
                          <a:blip r:embed="rId2"/>
                        </a:buBlip>
                      </a:pPr>
                      <a:r>
                        <a:rPr lang="en-US" sz="1400" dirty="0">
                          <a:latin typeface="Times New Roman"/>
                          <a:ea typeface="Calibri"/>
                          <a:cs typeface="Times New Roman"/>
                        </a:rPr>
                        <a:t>A key limitation</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a:latin typeface="Times New Roman"/>
                          <a:ea typeface="Calibri"/>
                        </a:rPr>
                        <a:t>with SIP is network constraints.</a:t>
                      </a:r>
                      <a:endParaRPr lang="en-US" sz="14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panose="05050102010706020507" pitchFamily="18" charset="2"/>
                        <a:buBlip>
                          <a:blip r:embed="rId2"/>
                        </a:buBlip>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Uniform distribution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Better price matching process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Proving transparency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TotalTime>
  <Words>522</Words>
  <Application>Microsoft Office PowerPoint</Application>
  <PresentationFormat>On-screen Show (4:3)</PresentationFormat>
  <Paragraphs>45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Calibri</vt:lpstr>
      <vt:lpstr>Constantia</vt:lpstr>
      <vt:lpstr>NimbusRomNo9L-Medi</vt:lpstr>
      <vt:lpstr>NimbusRomNo9L-Regu</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teamv</cp:lastModifiedBy>
  <cp:revision>7</cp:revision>
  <dcterms:created xsi:type="dcterms:W3CDTF">2014-01-29T07:45:10Z</dcterms:created>
  <dcterms:modified xsi:type="dcterms:W3CDTF">2023-07-03T11:10:15Z</dcterms:modified>
</cp:coreProperties>
</file>