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7"/>
  </p:notesMasterIdLst>
  <p:sldIdLst>
    <p:sldId id="291" r:id="rId2"/>
    <p:sldId id="292" r:id="rId3"/>
    <p:sldId id="294" r:id="rId4"/>
    <p:sldId id="298" r:id="rId5"/>
    <p:sldId id="297"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646331"/>
          </a:xfrm>
          <a:prstGeom prst="rect">
            <a:avLst/>
          </a:prstGeom>
        </p:spPr>
        <p:txBody>
          <a:bodyPr wrap="square">
            <a:spAutoFit/>
          </a:bodyPr>
          <a:lstStyle/>
          <a:p>
            <a:pPr algn="ctr"/>
            <a:r>
              <a:rPr lang="en-IN" b="1" dirty="0"/>
              <a:t>USING OUTSOURCED ENCRYPTED MEDICAL IMAGES, A QUICK NEAREST NEIGHBOUR SEARCH SCHEME</a:t>
            </a:r>
            <a:endParaRPr lang="en-IN" dirty="0"/>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228600" y="838200"/>
            <a:ext cx="8534400" cy="2643096"/>
          </a:xfrm>
          <a:prstGeom prst="rect">
            <a:avLst/>
          </a:prstGeom>
        </p:spPr>
        <p:txBody>
          <a:bodyPr wrap="square">
            <a:spAutoFit/>
          </a:bodyPr>
          <a:lstStyle/>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Medical imaging is crucial for medical diagnosis, and the sensitive nature of medical images necessitates rigorous security and privacy solutions to be in place. In a cloud-based medical system for Healthcare Industry 4.0, medical images should be encrypted prior to being outsourced. However, processing queries over encrypted data without first executing the decryption operation is challenging and impractical at present. In the paper, we propose a secure and efficient scheme to find the exact nearest </a:t>
            </a:r>
            <a:r>
              <a:rPr lang="en-IN" sz="1400" dirty="0" err="1">
                <a:latin typeface="Times New Roman" panose="02020603050405020304" pitchFamily="18" charset="0"/>
                <a:ea typeface="Calibri" panose="020F0502020204030204" pitchFamily="34" charset="0"/>
                <a:cs typeface="Times New Roman" panose="02020603050405020304" pitchFamily="18" charset="0"/>
              </a:rPr>
              <a:t>neighbor</a:t>
            </a:r>
            <a:r>
              <a:rPr lang="en-IN" sz="1400" dirty="0">
                <a:latin typeface="Times New Roman" panose="02020603050405020304" pitchFamily="18" charset="0"/>
                <a:ea typeface="Calibri" panose="020F0502020204030204" pitchFamily="34" charset="0"/>
                <a:cs typeface="Times New Roman" panose="02020603050405020304" pitchFamily="18" charset="0"/>
              </a:rPr>
              <a:t> over encrypted medical images. Instead of calculating the Euclidean distance, we reject candidates by computing the lower bound of Euclidean distance that is related to the mean and standard deviation of data. Unlike most existing schemes, our scheme can obtain the exact nearest </a:t>
            </a:r>
            <a:r>
              <a:rPr lang="en-IN" sz="1400" dirty="0" err="1">
                <a:latin typeface="Times New Roman" panose="02020603050405020304" pitchFamily="18" charset="0"/>
                <a:ea typeface="Calibri" panose="020F0502020204030204" pitchFamily="34" charset="0"/>
                <a:cs typeface="Times New Roman" panose="02020603050405020304" pitchFamily="18" charset="0"/>
              </a:rPr>
              <a:t>neighbor</a:t>
            </a:r>
            <a:r>
              <a:rPr lang="en-IN" sz="1400" dirty="0">
                <a:latin typeface="Times New Roman" panose="02020603050405020304" pitchFamily="18" charset="0"/>
                <a:ea typeface="Calibri" panose="020F0502020204030204" pitchFamily="34" charset="0"/>
                <a:cs typeface="Times New Roman" panose="02020603050405020304" pitchFamily="18" charset="0"/>
              </a:rPr>
              <a:t> rather than an approximate result. We then evaluate our proposed approach to demonstrate its utility.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4986866"/>
              </p:ext>
            </p:extLst>
          </p:nvPr>
        </p:nvGraphicFramePr>
        <p:xfrm>
          <a:off x="34636" y="27709"/>
          <a:ext cx="9109364" cy="6754368"/>
        </p:xfrm>
        <a:graphic>
          <a:graphicData uri="http://schemas.openxmlformats.org/drawingml/2006/table">
            <a:tbl>
              <a:tblPr firstRow="1" firstCol="1" bandRow="1">
                <a:tableStyleId>{5C22544A-7EE6-4342-B048-85BDC9FD1C3A}</a:tableStyleId>
              </a:tblPr>
              <a:tblGrid>
                <a:gridCol w="4270621">
                  <a:extLst>
                    <a:ext uri="{9D8B030D-6E8A-4147-A177-3AD203B41FA5}">
                      <a16:colId xmlns:a16="http://schemas.microsoft.com/office/drawing/2014/main" val="604935154"/>
                    </a:ext>
                  </a:extLst>
                </a:gridCol>
                <a:gridCol w="4838743">
                  <a:extLst>
                    <a:ext uri="{9D8B030D-6E8A-4147-A177-3AD203B41FA5}">
                      <a16:colId xmlns:a16="http://schemas.microsoft.com/office/drawing/2014/main" val="4055905209"/>
                    </a:ext>
                  </a:extLst>
                </a:gridCol>
              </a:tblGrid>
              <a:tr h="379992">
                <a:tc>
                  <a:txBody>
                    <a:bodyPr/>
                    <a:lstStyle/>
                    <a:p>
                      <a:pPr algn="l">
                        <a:lnSpc>
                          <a:spcPct val="115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581546"/>
                  </a:ext>
                </a:extLst>
              </a:tr>
              <a:tr h="1519307">
                <a:tc>
                  <a:txBody>
                    <a:bodyPr/>
                    <a:lstStyle/>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Unlike most existing schemes, our scheme can obtain the exact nearest neighbor rather than an approximate result</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We refer interested readers to for a survey of existing SSE schemes.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The challenge is how a cloud server can process the queries over encrypted medical images.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Specifically, in the paper, we discuss the problem of exact nearest neighbor search over encrypted medical images.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 We propose a secure and efficient solution. Our scheme supports dynamic updates. It allows data users to easily add or delete medical images whenever necessary</a:t>
                      </a:r>
                      <a:r>
                        <a:rPr lang="en-IN" sz="1200">
                          <a:effectLst/>
                          <a:latin typeface="TimesNewRomanPSMT"/>
                          <a:ea typeface="Calibri" panose="020F0502020204030204" pitchFamily="34" charset="0"/>
                          <a:cs typeface="TimesNewRomanPSM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IN" sz="1200">
                          <a:effectLst/>
                          <a:latin typeface="Times New Roman" panose="02020603050405020304" pitchFamily="18" charset="0"/>
                          <a:ea typeface="Calibri" panose="020F0502020204030204" pitchFamily="34" charset="0"/>
                          <a:cs typeface="Times New Roman" panose="02020603050405020304" pitchFamily="18" charset="0"/>
                        </a:rPr>
                        <a:t>The challenge is how a cloud server can process the queries over encrypted medical images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617894"/>
                  </a:ext>
                </a:extLst>
              </a:tr>
              <a:tr h="454022">
                <a:tc>
                  <a:txBody>
                    <a:bodyPr/>
                    <a:lstStyle/>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NewRomanPS-ItalicMT"/>
                          <a:ea typeface="Calibri" panose="020F0502020204030204" pitchFamily="34" charset="0"/>
                          <a:cs typeface="TimesNewRomanPS-ItalicMT"/>
                        </a:rPr>
                        <a:t>Secure Squared Euclidean Distance (SSED) Protocol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nearest neighbor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2433060"/>
                  </a:ext>
                </a:extLst>
              </a:tr>
              <a:tr h="2323474">
                <a:tc>
                  <a:txBody>
                    <a:bodyPr/>
                    <a:lstStyle/>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EXISTINGALGORITHM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In particular, unlike most existing algorithms, this method can obtain the exact nearest neighbor rather than an approximate one. The beauty of this method is simplicity, in the sense of simple preprocessing without involving complex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structures.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 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Nearest neighbor search, therefore, can be used in such a scenario. However, the sensitivity and privacy of medical images require that the security and privacy of such images be ensured and preserved. Encrypting data by the data owner is a naive method to ensure privacy [7], while it ensures the secrecy of the outsourced data from the cloud and unauthorized users.Additionally, to protect query privacy, permitted users should send their requests to the cloud for evaluation after encryption.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061760"/>
                  </a:ext>
                </a:extLst>
              </a:tr>
              <a:tr h="858095">
                <a:tc>
                  <a:txBody>
                    <a:bodyPr/>
                    <a:lstStyle/>
                    <a:p>
                      <a:pPr marL="118745" indent="-118745" algn="just">
                        <a:lnSpc>
                          <a:spcPct val="150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he cloud may not be fully trusted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it may leak sensitive information to unauthorized entities</a:t>
                      </a:r>
                      <a:r>
                        <a:rPr lang="en-US" sz="120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NewRomanPSMT"/>
                          <a:ea typeface="Calibri" panose="020F0502020204030204" pitchFamily="34" charset="0"/>
                          <a:cs typeface="TimesNewRomanPSMT"/>
                        </a:rPr>
                        <a:t>It allows data users to easily add or delete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IN" sz="1200" dirty="0">
                          <a:effectLst/>
                          <a:latin typeface="TimesNewRomanPSMT"/>
                          <a:ea typeface="Calibri" panose="020F0502020204030204" pitchFamily="34" charset="0"/>
                          <a:cs typeface="TimesNewRomanPSMT"/>
                        </a:rPr>
                        <a:t>medical images whenever necessary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050471"/>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0716"/>
            <a:ext cx="7696200" cy="4903907"/>
          </a:xfrm>
          <a:prstGeom prst="rect">
            <a:avLst/>
          </a:prstGeom>
        </p:spPr>
        <p:txBody>
          <a:bodyPr wrap="square">
            <a:spAutoFit/>
          </a:bodyPr>
          <a:lstStyle/>
          <a:p>
            <a:pPr>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MINIMUMSYSTEM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System		: Pentium i3 Processor</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Hard Disk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500 GB.</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Monitor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15’’ LED</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Input Devices	: Keyboard, Mouse</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RAM		: 2 GB</a:t>
            </a: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Coding Language	: Java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Tool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Eclipse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Database		: MYSQL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775411"/>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888</TotalTime>
  <Words>537</Words>
  <Application>Microsoft Office PowerPoint</Application>
  <PresentationFormat>On-screen Show (4:3)</PresentationFormat>
  <Paragraphs>46</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Calibri</vt:lpstr>
      <vt:lpstr>Constantia</vt:lpstr>
      <vt:lpstr>Symbol</vt:lpstr>
      <vt:lpstr>Times New Roman</vt:lpstr>
      <vt:lpstr>TimesNewRomanPS-ItalicMT</vt:lpstr>
      <vt:lpstr>TimesNewRomanPSMT</vt:lpstr>
      <vt:lpstr>Wingdings</vt:lpstr>
      <vt:lpstr>Wingdings 2</vt:lpstr>
      <vt:lpstr>Flow</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cp:lastModifiedBy>
  <cp:revision>38</cp:revision>
  <dcterms:created xsi:type="dcterms:W3CDTF">2014-01-29T07:45:10Z</dcterms:created>
  <dcterms:modified xsi:type="dcterms:W3CDTF">2023-07-03T10:54:37Z</dcterms:modified>
</cp:coreProperties>
</file>