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9" r:id="rId5"/>
    <p:sldId id="300" r:id="rId6"/>
    <p:sldId id="298"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80" d="100"/>
          <a:sy n="80" d="100"/>
        </p:scale>
        <p:origin x="156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85800" y="1981200"/>
            <a:ext cx="7924800" cy="463397"/>
          </a:xfrm>
          <a:prstGeom prst="rect">
            <a:avLst/>
          </a:prstGeom>
        </p:spPr>
        <p:txBody>
          <a:bodyPr wrap="square">
            <a:spAutoFit/>
          </a:bodyPr>
          <a:lstStyle/>
          <a:p>
            <a:pPr algn="ctr">
              <a:lnSpc>
                <a:spcPct val="150000"/>
              </a:lnSpc>
              <a:spcAft>
                <a:spcPts val="10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Server Configuration for Profit Optimizations In Cloud Computing</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2286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228600" y="838200"/>
            <a:ext cx="8534400" cy="4254819"/>
          </a:xfrm>
          <a:prstGeom prst="rect">
            <a:avLst/>
          </a:prstGeom>
        </p:spPr>
        <p:txBody>
          <a:bodyPr wrap="square">
            <a:spAutoFit/>
          </a:bodyPr>
          <a:lstStyle/>
          <a:p>
            <a:pPr algn="just">
              <a:lnSpc>
                <a:spcPct val="150000"/>
              </a:lnSpc>
            </a:pPr>
            <a:r>
              <a:rPr lang="en-US" sz="1400" dirty="0">
                <a:latin typeface="Times New Roman" panose="02020603050405020304" pitchFamily="18" charset="0"/>
                <a:ea typeface="Calibri" panose="020F0502020204030204" pitchFamily="34" charset="0"/>
              </a:rPr>
              <a:t>In this paper, we try to design a service mechanism for profit optimizations of both a cloud provider and its multiple users. We consider the problem from a game theoretic perspective and characterize the relationship between the cloud provider and its multiple users as a </a:t>
            </a:r>
            <a:r>
              <a:rPr lang="en-US" sz="1400" dirty="0" err="1">
                <a:latin typeface="Times New Roman" panose="02020603050405020304" pitchFamily="18" charset="0"/>
                <a:ea typeface="Calibri" panose="020F0502020204030204" pitchFamily="34" charset="0"/>
              </a:rPr>
              <a:t>Stackelberg</a:t>
            </a:r>
            <a:r>
              <a:rPr lang="en-US" sz="1400" dirty="0">
                <a:latin typeface="Times New Roman" panose="02020603050405020304" pitchFamily="18" charset="0"/>
                <a:ea typeface="Calibri" panose="020F0502020204030204" pitchFamily="34" charset="0"/>
              </a:rPr>
              <a:t> game, in which the strategies of all users are subject to that of the cloud provider. The cloud provider tries to select and provision appropriate servers and configure a proper request allocation strategy to reduce energy cost while satisfying its cloud users at the same time. We approximate its servers selection space by adding a controlling parameter and configure an optimal request allocation strategy. For each user, we design a utility function which combines the net profit with time efficiency and try to maximize its value under the strategy of the cloud provider. We formulate the competitions among all users as a generalized Nash equilibrium problem (GNEP). We solve the problem by employing </a:t>
            </a:r>
            <a:r>
              <a:rPr lang="en-US" sz="1400" dirty="0" err="1">
                <a:latin typeface="Times New Roman" panose="02020603050405020304" pitchFamily="18" charset="0"/>
                <a:ea typeface="Calibri" panose="020F0502020204030204" pitchFamily="34" charset="0"/>
              </a:rPr>
              <a:t>variational</a:t>
            </a:r>
            <a:r>
              <a:rPr lang="en-US" sz="1400" dirty="0">
                <a:latin typeface="Times New Roman" panose="02020603050405020304" pitchFamily="18" charset="0"/>
                <a:ea typeface="Calibri" panose="020F0502020204030204" pitchFamily="34" charset="0"/>
              </a:rPr>
              <a:t> inequality (VI) theory and prove that there exists a generalized Nash equilibrium solution set for the formulated GNEP. Finally, we propose an iterative algorithm (IA), which characterizes the whole process of our proposed service mechanism. We conduct some numerical calculations to verify our theoretical analyses. The experimental results show that our IA algorithm can benefit both of a cloud provider and its multiple users by configuring proper strategies.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85622675"/>
              </p:ext>
            </p:extLst>
          </p:nvPr>
        </p:nvGraphicFramePr>
        <p:xfrm>
          <a:off x="1143000" y="1143000"/>
          <a:ext cx="6249355" cy="4716552"/>
        </p:xfrm>
        <a:graphic>
          <a:graphicData uri="http://schemas.openxmlformats.org/drawingml/2006/table">
            <a:tbl>
              <a:tblPr firstRow="1" firstCol="1" bandRow="1">
                <a:tableStyleId>{5C22544A-7EE6-4342-B048-85BDC9FD1C3A}</a:tableStyleId>
              </a:tblPr>
              <a:tblGrid>
                <a:gridCol w="2929801">
                  <a:extLst>
                    <a:ext uri="{9D8B030D-6E8A-4147-A177-3AD203B41FA5}">
                      <a16:colId xmlns:a16="http://schemas.microsoft.com/office/drawing/2014/main" val="1074264236"/>
                    </a:ext>
                  </a:extLst>
                </a:gridCol>
                <a:gridCol w="3319554">
                  <a:extLst>
                    <a:ext uri="{9D8B030D-6E8A-4147-A177-3AD203B41FA5}">
                      <a16:colId xmlns:a16="http://schemas.microsoft.com/office/drawing/2014/main" val="909778638"/>
                    </a:ext>
                  </a:extLst>
                </a:gridCol>
              </a:tblGrid>
              <a:tr h="467703">
                <a:tc>
                  <a:txBody>
                    <a:bodyPr/>
                    <a:lstStyle/>
                    <a:p>
                      <a:pPr algn="l">
                        <a:lnSpc>
                          <a:spcPct val="115000"/>
                        </a:lnSpc>
                        <a:spcAft>
                          <a:spcPts val="0"/>
                        </a:spcAft>
                      </a:pPr>
                      <a:r>
                        <a:rPr lang="en-US" sz="1100">
                          <a:effectLst/>
                        </a:rPr>
                        <a:t> </a:t>
                      </a:r>
                      <a:endParaRPr lang="en-IN" sz="1000">
                        <a:effectLst/>
                      </a:endParaRPr>
                    </a:p>
                    <a:p>
                      <a:pPr algn="l">
                        <a:lnSpc>
                          <a:spcPct val="115000"/>
                        </a:lnSpc>
                        <a:spcAft>
                          <a:spcPts val="0"/>
                        </a:spcAft>
                      </a:pPr>
                      <a:r>
                        <a:rPr lang="en-US" sz="1500">
                          <a:effectLst/>
                        </a:rPr>
                        <a:t>EXSISTING SYSTEM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362" marR="65362" marT="0" marB="0"/>
                </a:tc>
                <a:tc>
                  <a:txBody>
                    <a:bodyPr/>
                    <a:lstStyle/>
                    <a:p>
                      <a:pPr algn="ctr">
                        <a:lnSpc>
                          <a:spcPct val="115000"/>
                        </a:lnSpc>
                        <a:spcAft>
                          <a:spcPts val="0"/>
                        </a:spcAft>
                      </a:pPr>
                      <a:r>
                        <a:rPr lang="en-US" sz="1100">
                          <a:effectLst/>
                        </a:rPr>
                        <a:t> </a:t>
                      </a:r>
                      <a:endParaRPr lang="en-IN" sz="1000">
                        <a:effectLst/>
                      </a:endParaRPr>
                    </a:p>
                    <a:p>
                      <a:pPr algn="ctr">
                        <a:lnSpc>
                          <a:spcPct val="115000"/>
                        </a:lnSpc>
                        <a:spcAft>
                          <a:spcPts val="0"/>
                        </a:spcAft>
                      </a:pPr>
                      <a:r>
                        <a:rPr lang="en-US" sz="1500">
                          <a:effectLst/>
                        </a:rPr>
                        <a:t>PROPOSED SYSTEM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362" marR="65362" marT="0" marB="0"/>
                </a:tc>
                <a:extLst>
                  <a:ext uri="{0D108BD9-81ED-4DB2-BD59-A6C34878D82A}">
                    <a16:rowId xmlns:a16="http://schemas.microsoft.com/office/drawing/2014/main" val="3588530512"/>
                  </a:ext>
                </a:extLst>
              </a:tr>
              <a:tr h="3921734">
                <a:tc>
                  <a:txBody>
                    <a:bodyPr/>
                    <a:lstStyle/>
                    <a:p>
                      <a:pPr marL="342900" lvl="0" indent="-342900" algn="just">
                        <a:lnSpc>
                          <a:spcPct val="150000"/>
                        </a:lnSpc>
                        <a:spcAft>
                          <a:spcPts val="0"/>
                        </a:spcAft>
                        <a:buFont typeface="Wingdings" panose="05000000000000000000" pitchFamily="2" charset="2"/>
                        <a:buChar char=""/>
                      </a:pPr>
                      <a:r>
                        <a:rPr lang="en-US" sz="1100">
                          <a:effectLst/>
                        </a:rPr>
                        <a:t>To our knowledge, hardly any previous works investigate multiple users′ profit optimizations, let alone optimizing the profits of a cloud provider and its users at the same time.</a:t>
                      </a:r>
                      <a:endParaRPr lang="en-IN" sz="1000">
                        <a:effectLst/>
                      </a:endParaRPr>
                    </a:p>
                    <a:p>
                      <a:pPr marL="342900" lvl="0" indent="-342900" algn="just">
                        <a:lnSpc>
                          <a:spcPct val="150000"/>
                        </a:lnSpc>
                        <a:spcAft>
                          <a:spcPts val="0"/>
                        </a:spcAft>
                        <a:buFont typeface="Wingdings" panose="05000000000000000000" pitchFamily="2" charset="2"/>
                        <a:buChar char=""/>
                      </a:pPr>
                      <a:r>
                        <a:rPr lang="en-US" sz="1100">
                          <a:effectLst/>
                        </a:rPr>
                        <a:t>The scheduling algorithm for sporadic tasks. The authors try to reduce energy consumption by using dynamic voltage frequency scaling (DVFS) technique.</a:t>
                      </a:r>
                      <a:endParaRPr lang="en-IN" sz="1000">
                        <a:effectLst/>
                      </a:endParaRPr>
                    </a:p>
                    <a:p>
                      <a:pPr marL="342900" lvl="0" indent="-342900" algn="just">
                        <a:lnSpc>
                          <a:spcPct val="150000"/>
                        </a:lnSpc>
                        <a:spcAft>
                          <a:spcPts val="0"/>
                        </a:spcAft>
                        <a:buFont typeface="Wingdings" panose="05000000000000000000" pitchFamily="2" charset="2"/>
                        <a:buChar char=""/>
                      </a:pPr>
                      <a:r>
                        <a:rPr lang="en-US" sz="1100">
                          <a:effectLst/>
                        </a:rPr>
                        <a:t>In existing system, based on DVFS technique and the concept of slack sharing among processors, the authors also proposed two novel energy-aware scheduling algorithms.</a:t>
                      </a:r>
                      <a:endParaRPr lang="en-IN" sz="1000">
                        <a:effectLst/>
                      </a:endParaRPr>
                    </a:p>
                    <a:p>
                      <a:pPr marL="228600" algn="just">
                        <a:lnSpc>
                          <a:spcPct val="150000"/>
                        </a:lnSpc>
                        <a:spcAft>
                          <a:spcPts val="0"/>
                        </a:spcAf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362" marR="65362" marT="0" marB="0"/>
                </a:tc>
                <a:tc>
                  <a:txBody>
                    <a:bodyPr/>
                    <a:lstStyle/>
                    <a:p>
                      <a:pPr marL="342900" lvl="0" indent="-342900" algn="just">
                        <a:lnSpc>
                          <a:spcPct val="150000"/>
                        </a:lnSpc>
                        <a:spcAft>
                          <a:spcPts val="0"/>
                        </a:spcAft>
                        <a:buFont typeface="Wingdings" panose="05000000000000000000" pitchFamily="2" charset="2"/>
                        <a:buChar char=""/>
                      </a:pPr>
                      <a:r>
                        <a:rPr lang="en-US" sz="1100" dirty="0">
                          <a:effectLst/>
                        </a:rPr>
                        <a:t>In this paper, we try to design a new service mechanism for profit optimizations of both a cloud provider and its multiple users. We consider the problem from a game theoretic perspective and characterize the relationship between the cloud provider and its users as a </a:t>
                      </a:r>
                      <a:r>
                        <a:rPr lang="en-US" sz="1100" dirty="0" err="1">
                          <a:effectLst/>
                        </a:rPr>
                        <a:t>Stackelberg</a:t>
                      </a:r>
                      <a:r>
                        <a:rPr lang="en-US" sz="1100" dirty="0">
                          <a:effectLst/>
                        </a:rPr>
                        <a:t> game, in which the strategies of all users are subject to that of the cloud provider.</a:t>
                      </a:r>
                      <a:endParaRPr lang="en-IN" sz="1000" dirty="0">
                        <a:effectLst/>
                      </a:endParaRPr>
                    </a:p>
                    <a:p>
                      <a:pPr marL="342900" lvl="0" indent="-342900" algn="just">
                        <a:lnSpc>
                          <a:spcPct val="150000"/>
                        </a:lnSpc>
                        <a:spcAft>
                          <a:spcPts val="0"/>
                        </a:spcAft>
                        <a:buFont typeface="Wingdings" panose="05000000000000000000" pitchFamily="2" charset="2"/>
                        <a:buChar char=""/>
                      </a:pPr>
                      <a:r>
                        <a:rPr lang="en-US" sz="1100" dirty="0">
                          <a:effectLst/>
                        </a:rPr>
                        <a:t>In our mechanism, the cloud provider tries to select appropriate servers and configure a proper request allocation strategy to reduce energy cost while satisfying its users at the same time.</a:t>
                      </a:r>
                      <a:endParaRPr lang="en-IN" sz="1000" dirty="0">
                        <a:effectLst/>
                      </a:endParaRPr>
                    </a:p>
                    <a:p>
                      <a:pPr marL="457200" algn="just">
                        <a:lnSpc>
                          <a:spcPct val="150000"/>
                        </a:lnSpc>
                        <a:spcAft>
                          <a:spcPts val="0"/>
                        </a:spcAft>
                      </a:pPr>
                      <a:r>
                        <a:rPr lang="en-US" sz="11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362" marR="65362" marT="0" marB="0"/>
                </a:tc>
                <a:extLst>
                  <a:ext uri="{0D108BD9-81ED-4DB2-BD59-A6C34878D82A}">
                    <a16:rowId xmlns:a16="http://schemas.microsoft.com/office/drawing/2014/main" val="1313136919"/>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97369756"/>
              </p:ext>
            </p:extLst>
          </p:nvPr>
        </p:nvGraphicFramePr>
        <p:xfrm>
          <a:off x="533400" y="0"/>
          <a:ext cx="8305800" cy="5560557"/>
        </p:xfrm>
        <a:graphic>
          <a:graphicData uri="http://schemas.openxmlformats.org/drawingml/2006/table">
            <a:tbl>
              <a:tblPr firstRow="1" firstCol="1" bandRow="1">
                <a:tableStyleId>{5C22544A-7EE6-4342-B048-85BDC9FD1C3A}</a:tableStyleId>
              </a:tblPr>
              <a:tblGrid>
                <a:gridCol w="3893895">
                  <a:extLst>
                    <a:ext uri="{9D8B030D-6E8A-4147-A177-3AD203B41FA5}">
                      <a16:colId xmlns:a16="http://schemas.microsoft.com/office/drawing/2014/main" val="764207104"/>
                    </a:ext>
                  </a:extLst>
                </a:gridCol>
                <a:gridCol w="4411905">
                  <a:extLst>
                    <a:ext uri="{9D8B030D-6E8A-4147-A177-3AD203B41FA5}">
                      <a16:colId xmlns:a16="http://schemas.microsoft.com/office/drawing/2014/main" val="2388933852"/>
                    </a:ext>
                  </a:extLst>
                </a:gridCol>
              </a:tblGrid>
              <a:tr h="385739">
                <a:tc>
                  <a:txBody>
                    <a:bodyPr/>
                    <a:lstStyle/>
                    <a:p>
                      <a:pPr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EXISTING ALGORITHM</a:t>
                      </a:r>
                      <a:endParaRPr lang="en-IN" sz="1200" dirty="0">
                        <a:effectLst/>
                        <a:latin typeface="Times New Roman" panose="02020603050405020304" pitchFamily="18" charset="0"/>
                        <a:cs typeface="Times New Roman" panose="02020603050405020304" pitchFamily="18" charset="0"/>
                      </a:endParaRPr>
                    </a:p>
                    <a:p>
                      <a:pPr algn="just">
                        <a:lnSpc>
                          <a:spcPct val="150000"/>
                        </a:lnSpc>
                        <a:spcAft>
                          <a:spcPts val="0"/>
                        </a:spcAft>
                      </a:pPr>
                      <a:r>
                        <a:rPr lang="en-IN" sz="1200" dirty="0">
                          <a:effectLst/>
                          <a:latin typeface="Times New Roman" panose="02020603050405020304" pitchFamily="18" charset="0"/>
                          <a:cs typeface="Times New Roman" panose="02020603050405020304" pitchFamily="18" charset="0"/>
                        </a:rPr>
                        <a:t>Nash equilibrium problem (GNEP)</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801" marR="37801" marT="0" marB="0"/>
                </a:tc>
                <a:tc>
                  <a:txBody>
                    <a:bodyPr/>
                    <a:lstStyle/>
                    <a:p>
                      <a:pPr marL="45720" algn="just">
                        <a:lnSpc>
                          <a:spcPct val="150000"/>
                        </a:lnSpc>
                        <a:spcAft>
                          <a:spcPts val="0"/>
                        </a:spcAft>
                      </a:pPr>
                      <a:r>
                        <a:rPr lang="en-US" sz="1200">
                          <a:effectLst/>
                          <a:latin typeface="Times New Roman" panose="02020603050405020304" pitchFamily="18" charset="0"/>
                          <a:cs typeface="Times New Roman" panose="02020603050405020304" pitchFamily="18" charset="0"/>
                        </a:rPr>
                        <a:t>PROPOSED ALGORITHM:-</a:t>
                      </a:r>
                      <a:endParaRPr lang="en-IN" sz="1200">
                        <a:effectLst/>
                        <a:latin typeface="Times New Roman" panose="02020603050405020304" pitchFamily="18" charset="0"/>
                        <a:cs typeface="Times New Roman" panose="02020603050405020304" pitchFamily="18" charset="0"/>
                      </a:endParaRPr>
                    </a:p>
                    <a:p>
                      <a:pPr algn="just">
                        <a:lnSpc>
                          <a:spcPct val="150000"/>
                        </a:lnSpc>
                        <a:spcAft>
                          <a:spcPts val="0"/>
                        </a:spcAft>
                      </a:pPr>
                      <a:r>
                        <a:rPr lang="en-IN" sz="1200">
                          <a:effectLst/>
                          <a:latin typeface="Times New Roman" panose="02020603050405020304" pitchFamily="18" charset="0"/>
                          <a:cs typeface="Times New Roman" panose="02020603050405020304" pitchFamily="18" charset="0"/>
                        </a:rPr>
                        <a:t>iterative algorithm (IA)</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7801" marR="37801" marT="0" marB="0"/>
                </a:tc>
                <a:extLst>
                  <a:ext uri="{0D108BD9-81ED-4DB2-BD59-A6C34878D82A}">
                    <a16:rowId xmlns:a16="http://schemas.microsoft.com/office/drawing/2014/main" val="1645537658"/>
                  </a:ext>
                </a:extLst>
              </a:tr>
              <a:tr h="5011917">
                <a:tc>
                  <a:txBody>
                    <a:bodyPr/>
                    <a:lstStyle/>
                    <a:p>
                      <a:pPr algn="just">
                        <a:lnSpc>
                          <a:spcPct val="150000"/>
                        </a:lnSpc>
                        <a:spcAft>
                          <a:spcPts val="0"/>
                        </a:spcAft>
                      </a:pPr>
                      <a:r>
                        <a:rPr lang="en-US" sz="1200">
                          <a:effectLst/>
                          <a:latin typeface="Times New Roman" panose="02020603050405020304" pitchFamily="18" charset="0"/>
                          <a:cs typeface="Times New Roman" panose="02020603050405020304" pitchFamily="18" charset="0"/>
                        </a:rPr>
                        <a:t>EXISTINGALGORITHM Description:</a:t>
                      </a:r>
                      <a:endParaRPr lang="en-IN" sz="1200">
                        <a:effectLst/>
                        <a:latin typeface="Times New Roman" panose="02020603050405020304" pitchFamily="18" charset="0"/>
                        <a:cs typeface="Times New Roman" panose="02020603050405020304" pitchFamily="18" charset="0"/>
                      </a:endParaRPr>
                    </a:p>
                    <a:p>
                      <a:pPr algn="just">
                        <a:lnSpc>
                          <a:spcPct val="150000"/>
                        </a:lnSpc>
                        <a:spcAft>
                          <a:spcPts val="0"/>
                        </a:spcAft>
                      </a:pPr>
                      <a:r>
                        <a:rPr lang="en-IN" sz="1200">
                          <a:effectLst/>
                          <a:latin typeface="Times New Roman" panose="02020603050405020304" pitchFamily="18" charset="0"/>
                          <a:cs typeface="Times New Roman" panose="02020603050405020304" pitchFamily="18" charset="0"/>
                        </a:rPr>
                        <a:t>A generalized Nash equilibrium (GNE) of At the generalized Nash equilibrium, each user cannot further decrease its disutility by choosing a different strategy while the strategies of other users are fixed.The equilibrium strategy profile can be found when each user′s strategy is the best response to the strategies of</a:t>
                      </a:r>
                    </a:p>
                    <a:p>
                      <a:pPr algn="just">
                        <a:lnSpc>
                          <a:spcPct val="150000"/>
                        </a:lnSpc>
                        <a:spcAft>
                          <a:spcPts val="0"/>
                        </a:spcAft>
                      </a:pPr>
                      <a:r>
                        <a:rPr lang="en-IN" sz="1200">
                          <a:effectLst/>
                          <a:latin typeface="Times New Roman" panose="02020603050405020304" pitchFamily="18" charset="0"/>
                          <a:cs typeface="Times New Roman" panose="02020603050405020304" pitchFamily="18" charset="0"/>
                        </a:rPr>
                        <a:t>other users.</a:t>
                      </a:r>
                    </a:p>
                    <a:p>
                      <a:pPr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cs typeface="Times New Roman" panose="02020603050405020304" pitchFamily="18" charset="0"/>
                      </a:endParaRPr>
                    </a:p>
                    <a:p>
                      <a:pPr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7801" marR="37801" marT="0" marB="0"/>
                </a:tc>
                <a:tc>
                  <a:txBody>
                    <a:bodyPr/>
                    <a:lstStyle/>
                    <a:p>
                      <a:pPr marL="45720" algn="l">
                        <a:lnSpc>
                          <a:spcPct val="150000"/>
                        </a:lnSpc>
                        <a:spcAft>
                          <a:spcPts val="0"/>
                        </a:spcAft>
                      </a:pPr>
                      <a:r>
                        <a:rPr lang="en-US" sz="1200" dirty="0">
                          <a:effectLst/>
                          <a:latin typeface="Times New Roman" panose="02020603050405020304" pitchFamily="18" charset="0"/>
                          <a:cs typeface="Times New Roman" panose="02020603050405020304" pitchFamily="18" charset="0"/>
                        </a:rPr>
                        <a:t>PROPOSED ALGORITHM Description:</a:t>
                      </a:r>
                      <a:endParaRPr lang="en-IN" sz="1200" dirty="0">
                        <a:effectLst/>
                        <a:latin typeface="Times New Roman" panose="02020603050405020304" pitchFamily="18" charset="0"/>
                        <a:cs typeface="Times New Roman" panose="02020603050405020304" pitchFamily="18" charset="0"/>
                      </a:endParaRPr>
                    </a:p>
                    <a:p>
                      <a:pPr algn="just">
                        <a:lnSpc>
                          <a:spcPct val="150000"/>
                        </a:lnSpc>
                        <a:spcAft>
                          <a:spcPts val="0"/>
                        </a:spcAft>
                      </a:pPr>
                      <a:r>
                        <a:rPr lang="en-IN" sz="1200" dirty="0">
                          <a:effectLst/>
                          <a:latin typeface="Times New Roman" panose="02020603050405020304" pitchFamily="18" charset="0"/>
                          <a:cs typeface="Times New Roman" panose="02020603050405020304" pitchFamily="18" charset="0"/>
                        </a:rPr>
                        <a:t>We describe operational process of the proposed iterative algorithm. At the beginning, the cloud provider approximates its sever selection space (QL) and obtains the approximated one (Q(ε) it initializes the allocation strategy (p ~ S) in different time slot h (h ∈ H). Under this servers subset and allocation strategy, all of the users calculate the proper request strategies. The cloud provider reconfigures the allocation strategy such that the average response time over all users is minimized. Each of the user in the current set (</a:t>
                      </a:r>
                      <a:r>
                        <a:rPr lang="en-IN" sz="1200" dirty="0" err="1">
                          <a:effectLst/>
                          <a:latin typeface="Times New Roman" panose="02020603050405020304" pitchFamily="18" charset="0"/>
                          <a:cs typeface="Times New Roman" panose="02020603050405020304" pitchFamily="18" charset="0"/>
                        </a:rPr>
                        <a:t>Sc</a:t>
                      </a:r>
                      <a:r>
                        <a:rPr lang="en-IN" sz="1200" dirty="0">
                          <a:effectLst/>
                          <a:latin typeface="Times New Roman" panose="02020603050405020304" pitchFamily="18" charset="0"/>
                          <a:cs typeface="Times New Roman" panose="02020603050405020304" pitchFamily="18" charset="0"/>
                        </a:rPr>
                        <a:t>) calculates its utility, if the value is</a:t>
                      </a:r>
                    </a:p>
                    <a:p>
                      <a:pPr algn="just">
                        <a:lnSpc>
                          <a:spcPct val="150000"/>
                        </a:lnSpc>
                        <a:spcAft>
                          <a:spcPts val="0"/>
                        </a:spcAft>
                      </a:pPr>
                      <a:r>
                        <a:rPr lang="en-IN" sz="1200" dirty="0">
                          <a:effectLst/>
                          <a:latin typeface="Times New Roman" panose="02020603050405020304" pitchFamily="18" charset="0"/>
                          <a:cs typeface="Times New Roman" panose="02020603050405020304" pitchFamily="18" charset="0"/>
                        </a:rPr>
                        <a:t>less than its reserved value (vi), then he/she refuses to</a:t>
                      </a:r>
                    </a:p>
                    <a:p>
                      <a:pPr algn="just">
                        <a:lnSpc>
                          <a:spcPct val="150000"/>
                        </a:lnSpc>
                        <a:spcAft>
                          <a:spcPts val="0"/>
                        </a:spcAft>
                      </a:pPr>
                      <a:r>
                        <a:rPr lang="en-IN" sz="1200" dirty="0">
                          <a:effectLst/>
                          <a:latin typeface="Times New Roman" panose="02020603050405020304" pitchFamily="18" charset="0"/>
                          <a:cs typeface="Times New Roman" panose="02020603050405020304" pitchFamily="18" charset="0"/>
                        </a:rPr>
                        <a:t>use the cloud service. This process is terminated when</a:t>
                      </a:r>
                    </a:p>
                    <a:p>
                      <a:pPr algn="just">
                        <a:lnSpc>
                          <a:spcPct val="150000"/>
                        </a:lnSpc>
                        <a:spcAft>
                          <a:spcPts val="0"/>
                        </a:spcAft>
                      </a:pPr>
                      <a:r>
                        <a:rPr lang="en-IN" sz="1200" dirty="0">
                          <a:effectLst/>
                          <a:latin typeface="Times New Roman" panose="02020603050405020304" pitchFamily="18" charset="0"/>
                          <a:cs typeface="Times New Roman" panose="02020603050405020304" pitchFamily="18" charset="0"/>
                        </a:rPr>
                        <a:t>all of the users who choose the cloud service and their</a:t>
                      </a:r>
                    </a:p>
                    <a:p>
                      <a:pPr algn="just">
                        <a:lnSpc>
                          <a:spcPct val="150000"/>
                        </a:lnSpc>
                        <a:spcAft>
                          <a:spcPts val="0"/>
                        </a:spcAft>
                      </a:pPr>
                      <a:r>
                        <a:rPr lang="en-IN" sz="1200" dirty="0">
                          <a:effectLst/>
                          <a:latin typeface="Times New Roman" panose="02020603050405020304" pitchFamily="18" charset="0"/>
                          <a:cs typeface="Times New Roman" panose="02020603050405020304" pitchFamily="18" charset="0"/>
                        </a:rPr>
                        <a:t>corresponding request strategies are kept unchanged.</a:t>
                      </a:r>
                    </a:p>
                    <a:p>
                      <a:pPr algn="just">
                        <a:lnSpc>
                          <a:spcPct val="150000"/>
                        </a:lnSpc>
                        <a:spcAft>
                          <a:spcPts val="0"/>
                        </a:spcAft>
                      </a:pPr>
                      <a:r>
                        <a:rPr lang="en-IN" sz="1200" dirty="0">
                          <a:effectLst/>
                          <a:latin typeface="Times New Roman" panose="02020603050405020304" pitchFamily="18" charset="0"/>
                          <a:cs typeface="Times New Roman" panose="02020603050405020304" pitchFamily="18" charset="0"/>
                        </a:rPr>
                        <a:t>The algorithm terminates until it selects the optimal</a:t>
                      </a:r>
                    </a:p>
                    <a:p>
                      <a:pPr algn="just">
                        <a:lnSpc>
                          <a:spcPct val="150000"/>
                        </a:lnSpc>
                        <a:spcAft>
                          <a:spcPts val="0"/>
                        </a:spcAft>
                      </a:pPr>
                      <a:r>
                        <a:rPr lang="en-IN" sz="1200" dirty="0">
                          <a:effectLst/>
                          <a:latin typeface="Times New Roman" panose="02020603050405020304" pitchFamily="18" charset="0"/>
                          <a:cs typeface="Times New Roman" panose="02020603050405020304" pitchFamily="18" charset="0"/>
                        </a:rPr>
                        <a:t>servers subset from the approximated subset solution</a:t>
                      </a:r>
                    </a:p>
                    <a:p>
                      <a:pPr algn="just">
                        <a:lnSpc>
                          <a:spcPct val="150000"/>
                        </a:lnSpc>
                        <a:spcAft>
                          <a:spcPts val="0"/>
                        </a:spcAft>
                      </a:pPr>
                      <a:r>
                        <a:rPr lang="en-IN" sz="1200" dirty="0">
                          <a:effectLst/>
                          <a:latin typeface="Times New Roman" panose="02020603050405020304" pitchFamily="18" charset="0"/>
                          <a:cs typeface="Times New Roman" panose="02020603050405020304" pitchFamily="18" charset="0"/>
                        </a:rPr>
                        <a:t>space.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801" marR="37801" marT="0" marB="0"/>
                </a:tc>
                <a:extLst>
                  <a:ext uri="{0D108BD9-81ED-4DB2-BD59-A6C34878D82A}">
                    <a16:rowId xmlns:a16="http://schemas.microsoft.com/office/drawing/2014/main" val="941127291"/>
                  </a:ext>
                </a:extLst>
              </a:tr>
            </a:tbl>
          </a:graphicData>
        </a:graphic>
      </p:graphicFrame>
    </p:spTree>
    <p:extLst>
      <p:ext uri="{BB962C8B-B14F-4D97-AF65-F5344CB8AC3E}">
        <p14:creationId xmlns:p14="http://schemas.microsoft.com/office/powerpoint/2010/main" val="1683832333"/>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60291154"/>
              </p:ext>
            </p:extLst>
          </p:nvPr>
        </p:nvGraphicFramePr>
        <p:xfrm>
          <a:off x="1143000" y="1600200"/>
          <a:ext cx="6557010" cy="2166239"/>
        </p:xfrm>
        <a:graphic>
          <a:graphicData uri="http://schemas.openxmlformats.org/drawingml/2006/table">
            <a:tbl>
              <a:tblPr firstRow="1" firstCol="1" bandRow="1">
                <a:tableStyleId>{5C22544A-7EE6-4342-B048-85BDC9FD1C3A}</a:tableStyleId>
              </a:tblPr>
              <a:tblGrid>
                <a:gridCol w="3074035">
                  <a:extLst>
                    <a:ext uri="{9D8B030D-6E8A-4147-A177-3AD203B41FA5}">
                      <a16:colId xmlns:a16="http://schemas.microsoft.com/office/drawing/2014/main" val="149178484"/>
                    </a:ext>
                  </a:extLst>
                </a:gridCol>
                <a:gridCol w="3482975">
                  <a:extLst>
                    <a:ext uri="{9D8B030D-6E8A-4147-A177-3AD203B41FA5}">
                      <a16:colId xmlns:a16="http://schemas.microsoft.com/office/drawing/2014/main" val="26300124"/>
                    </a:ext>
                  </a:extLst>
                </a:gridCol>
              </a:tblGrid>
              <a:tr h="2111375">
                <a:tc>
                  <a:txBody>
                    <a:bodyPr/>
                    <a:lstStyle/>
                    <a:p>
                      <a:pPr marL="118745" indent="-118745" algn="just">
                        <a:lnSpc>
                          <a:spcPct val="150000"/>
                        </a:lnSpc>
                        <a:spcAft>
                          <a:spcPts val="0"/>
                        </a:spcAft>
                      </a:pPr>
                      <a:r>
                        <a:rPr lang="en-US" sz="1200">
                          <a:effectLst/>
                        </a:rPr>
                        <a:t>DRAWBACKS:-</a:t>
                      </a:r>
                      <a:endParaRPr lang="en-IN" sz="1100">
                        <a:effectLst/>
                      </a:endParaRPr>
                    </a:p>
                    <a:p>
                      <a:pPr marL="342900" lvl="0" indent="-342900" algn="just">
                        <a:lnSpc>
                          <a:spcPct val="150000"/>
                        </a:lnSpc>
                        <a:spcAft>
                          <a:spcPts val="0"/>
                        </a:spcAft>
                        <a:buSzPts val="1200"/>
                        <a:buFont typeface="Symbol" panose="05050102010706020507" pitchFamily="18" charset="2"/>
                        <a:buBlip>
                          <a:blip r:embed="rId2"/>
                        </a:buBlip>
                      </a:pPr>
                      <a:r>
                        <a:rPr lang="en-US" sz="1200">
                          <a:effectLst/>
                        </a:rPr>
                        <a:t>Since multiple users will try to access the data application performance depends upon the user’s data requests.</a:t>
                      </a:r>
                      <a:endParaRPr lang="en-IN" sz="1100">
                        <a:effectLst/>
                      </a:endParaRPr>
                    </a:p>
                    <a:p>
                      <a:pPr marL="342900" lvl="0" indent="-342900" algn="just">
                        <a:lnSpc>
                          <a:spcPct val="150000"/>
                        </a:lnSpc>
                        <a:spcAft>
                          <a:spcPts val="0"/>
                        </a:spcAft>
                        <a:buSzPts val="1200"/>
                        <a:buFont typeface="Symbol" panose="05050102010706020507" pitchFamily="18" charset="2"/>
                        <a:buBlip>
                          <a:blip r:embed="rId2"/>
                        </a:buBlip>
                      </a:pPr>
                      <a:r>
                        <a:rPr lang="en-US" sz="1200">
                          <a:effectLst/>
                        </a:rPr>
                        <a:t>The existing system unable to avoid the server energy cost.</a:t>
                      </a:r>
                      <a:endParaRPr lang="en-IN" sz="1100">
                        <a:effectLst/>
                      </a:endParaRPr>
                    </a:p>
                    <a:p>
                      <a:pPr marL="457200"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118745" indent="-118745" algn="just">
                        <a:lnSpc>
                          <a:spcPct val="150000"/>
                        </a:lnSpc>
                        <a:spcAft>
                          <a:spcPts val="0"/>
                        </a:spcAft>
                      </a:pPr>
                      <a:r>
                        <a:rPr lang="en-US" sz="1200" dirty="0">
                          <a:effectLst/>
                        </a:rPr>
                        <a:t>ADVANTAGES:-</a:t>
                      </a:r>
                      <a:endParaRPr lang="en-IN" sz="1100" dirty="0">
                        <a:effectLst/>
                      </a:endParaRPr>
                    </a:p>
                    <a:p>
                      <a:pPr marL="342900" lvl="0" indent="-342900" algn="just">
                        <a:lnSpc>
                          <a:spcPct val="150000"/>
                        </a:lnSpc>
                        <a:spcAft>
                          <a:spcPts val="0"/>
                        </a:spcAft>
                        <a:buSzPts val="1200"/>
                        <a:buFont typeface="Symbol" panose="05050102010706020507" pitchFamily="18" charset="2"/>
                        <a:buBlip>
                          <a:blip r:embed="rId2"/>
                        </a:buBlip>
                      </a:pPr>
                      <a:r>
                        <a:rPr lang="en-US" sz="1200" dirty="0">
                          <a:effectLst/>
                        </a:rPr>
                        <a:t>Cost effectiveness will be provided.</a:t>
                      </a:r>
                      <a:endParaRPr lang="en-IN" sz="1100" dirty="0">
                        <a:effectLst/>
                      </a:endParaRPr>
                    </a:p>
                    <a:p>
                      <a:pPr marL="342900" lvl="0" indent="-342900" algn="just">
                        <a:lnSpc>
                          <a:spcPct val="150000"/>
                        </a:lnSpc>
                        <a:spcAft>
                          <a:spcPts val="0"/>
                        </a:spcAft>
                        <a:buSzPts val="1200"/>
                        <a:buFont typeface="Symbol" panose="05050102010706020507" pitchFamily="18" charset="2"/>
                        <a:buBlip>
                          <a:blip r:embed="rId2"/>
                        </a:buBlip>
                      </a:pPr>
                      <a:r>
                        <a:rPr lang="en-US" sz="1200" dirty="0">
                          <a:effectLst/>
                        </a:rPr>
                        <a:t>Application performance will be improved.</a:t>
                      </a:r>
                      <a:endParaRPr lang="en-IN" sz="1100" dirty="0">
                        <a:effectLst/>
                      </a:endParaRPr>
                    </a:p>
                    <a:p>
                      <a:pPr marL="342900" lvl="0" indent="-342900" algn="l">
                        <a:lnSpc>
                          <a:spcPct val="150000"/>
                        </a:lnSpc>
                        <a:spcAft>
                          <a:spcPts val="0"/>
                        </a:spcAft>
                        <a:buSzPts val="1200"/>
                        <a:buFont typeface="Symbol" panose="05050102010706020507" pitchFamily="18" charset="2"/>
                        <a:buBlip>
                          <a:blip r:embed="rId2"/>
                        </a:buBlip>
                      </a:pPr>
                      <a:r>
                        <a:rPr lang="en-US" sz="1200" dirty="0">
                          <a:effectLst/>
                        </a:rPr>
                        <a:t>In this work, we first try to optimize multiple users′ profits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3986360"/>
                  </a:ext>
                </a:extLst>
              </a:tr>
            </a:tbl>
          </a:graphicData>
        </a:graphic>
      </p:graphicFrame>
    </p:spTree>
    <p:extLst>
      <p:ext uri="{BB962C8B-B14F-4D97-AF65-F5344CB8AC3E}">
        <p14:creationId xmlns:p14="http://schemas.microsoft.com/office/powerpoint/2010/main" val="949049958"/>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30716"/>
            <a:ext cx="7696200" cy="4903907"/>
          </a:xfrm>
          <a:prstGeom prst="rect">
            <a:avLst/>
          </a:prstGeom>
        </p:spPr>
        <p:txBody>
          <a:bodyPr wrap="square">
            <a:spAutoFit/>
          </a:bodyPr>
          <a:lstStyle/>
          <a:p>
            <a:pPr>
              <a:lnSpc>
                <a:spcPct val="150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MINIMUMSYSTEM REQUIREMENTS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HARDWARE REQUIREMENTS</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System		: Pentium i3 Processor</a:t>
            </a: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Hard Disk	                     : 500 GB.</a:t>
            </a: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Monitor	                      : 15’’ LED</a:t>
            </a: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Input Devices	: Keyboard, Mouse</a:t>
            </a: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RAM		: 2 GB</a:t>
            </a:r>
          </a:p>
          <a:p>
            <a:pPr algn="just">
              <a:lnSpc>
                <a:spcPct val="150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Operating system	: Windows 10.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Coding Language	: Java</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Tool	                     : Eclipse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Database		: MYSQL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2775411"/>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a:latin typeface="Times New Roman" pitchFamily="18" charset="0"/>
                <a:cs typeface="Times New Roman" pitchFamily="18" charset="0"/>
              </a:rPr>
              <a:t>Thank You</a:t>
            </a: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1222</TotalTime>
  <Words>828</Words>
  <Application>Microsoft Office PowerPoint</Application>
  <PresentationFormat>On-screen Show (4:3)</PresentationFormat>
  <Paragraphs>54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 </dc:title>
  <dc:creator>Vertilink Technologies</dc:creator>
  <cp:lastModifiedBy>teamv</cp:lastModifiedBy>
  <cp:revision>44</cp:revision>
  <dcterms:created xsi:type="dcterms:W3CDTF">2014-01-29T07:45:10Z</dcterms:created>
  <dcterms:modified xsi:type="dcterms:W3CDTF">2023-07-03T10:59:35Z</dcterms:modified>
</cp:coreProperties>
</file>