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9" r:id="rId5"/>
    <p:sldId id="300" r:id="rId6"/>
    <p:sldId id="298"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85800" y="1981200"/>
            <a:ext cx="7924800" cy="966290"/>
          </a:xfrm>
          <a:prstGeom prst="rect">
            <a:avLst/>
          </a:prstGeom>
        </p:spPr>
        <p:txBody>
          <a:bodyPr wrap="square">
            <a:spAutoFit/>
          </a:bodyPr>
          <a:lstStyle/>
          <a:p>
            <a:pPr algn="just">
              <a:lnSpc>
                <a:spcPct val="150000"/>
              </a:lnSpc>
              <a:spcAft>
                <a:spcPts val="0"/>
              </a:spcAft>
            </a:pPr>
            <a:r>
              <a:rPr lang="en-US" sz="2000" b="1" smtClean="0">
                <a:latin typeface="Times New Roman" panose="02020603050405020304" pitchFamily="18" charset="0"/>
                <a:ea typeface="Calibri" panose="020F0502020204030204" pitchFamily="34" charset="0"/>
                <a:cs typeface="Times New Roman" panose="02020603050405020304" pitchFamily="18" charset="0"/>
              </a:rPr>
              <a:t>A Data Sharing Using Searching Scheme by Matching Encrypted Data in Database</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233E7A9C-8659-4368-A225-F7179358F001}"/>
              </a:ext>
            </a:extLst>
          </p:cNvPr>
          <p:cNvSpPr/>
          <p:nvPr/>
        </p:nvSpPr>
        <p:spPr>
          <a:xfrm>
            <a:off x="228600" y="838200"/>
            <a:ext cx="8534400" cy="4258923"/>
          </a:xfrm>
          <a:prstGeom prst="rect">
            <a:avLst/>
          </a:prstGeom>
        </p:spPr>
        <p:txBody>
          <a:bodyPr wrap="square">
            <a:spAutoFit/>
          </a:bodyPr>
          <a:lstStyle/>
          <a:p>
            <a:pPr algn="just">
              <a:lnSpc>
                <a:spcPct val="150000"/>
              </a:lnSpc>
              <a:spcAft>
                <a:spcPts val="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Semantic searching over encrypted data is a crucial task for secure information retrieval in public cloud. It aims to provide retrieval service to arbitrary words so that queries and search results are flexible. In existing semantic searching schemes, the verifiable searching does not be supported since it is dependent on the forecasted results from predefined keywords to verify the search results from cloud, and the queries are expanded on plaintext and the exact matching is performed by the extended semantically words with predefined keywords, which limits their accuracy. In this paper, we propose a secure verifiable semantic searching scheme. For semantic optimal matching on </a:t>
            </a:r>
            <a:r>
              <a:rPr lang="en-US" sz="1400" dirty="0" err="1">
                <a:latin typeface="Times New Roman" panose="02020603050405020304" pitchFamily="18" charset="0"/>
                <a:ea typeface="Calibri" panose="020F0502020204030204" pitchFamily="34" charset="0"/>
                <a:cs typeface="Times New Roman" panose="02020603050405020304" pitchFamily="18" charset="0"/>
              </a:rPr>
              <a:t>ciphertext</a:t>
            </a:r>
            <a:r>
              <a:rPr lang="en-US" sz="1400" dirty="0">
                <a:latin typeface="Times New Roman" panose="02020603050405020304" pitchFamily="18" charset="0"/>
                <a:ea typeface="Calibri" panose="020F0502020204030204" pitchFamily="34" charset="0"/>
                <a:cs typeface="Times New Roman" panose="02020603050405020304" pitchFamily="18" charset="0"/>
              </a:rPr>
              <a:t>, we formulate word transportation (WT) problem to calculate the minimum word transportation cost (MWTC) as the similarity between queries and documents, and propose a secure transformation to transform WT problems into random linear programming (LP) problems to obtain the encrypted MWTC. For verifiability, we explore the duality theorem of LP to design a verification mechanism using the intermediate data produced in matching process to verify the correctness of search results. Security analysis demonstrates that our scheme can guarantee verifiability and confidentiality. Experimental results on two datasets show our scheme has higher accuracy than other schemes.</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1565646221"/>
              </p:ext>
            </p:extLst>
          </p:nvPr>
        </p:nvGraphicFramePr>
        <p:xfrm>
          <a:off x="76200" y="152400"/>
          <a:ext cx="8915400" cy="5084064"/>
        </p:xfrm>
        <a:graphic>
          <a:graphicData uri="http://schemas.openxmlformats.org/drawingml/2006/table">
            <a:tbl>
              <a:tblPr firstRow="1" firstCol="1" bandRow="1">
                <a:tableStyleId>{5C22544A-7EE6-4342-B048-85BDC9FD1C3A}</a:tableStyleId>
              </a:tblPr>
              <a:tblGrid>
                <a:gridCol w="4179686">
                  <a:extLst>
                    <a:ext uri="{9D8B030D-6E8A-4147-A177-3AD203B41FA5}">
                      <a16:colId xmlns:a16="http://schemas.microsoft.com/office/drawing/2014/main" xmlns="" val="658077331"/>
                    </a:ext>
                  </a:extLst>
                </a:gridCol>
                <a:gridCol w="4735714">
                  <a:extLst>
                    <a:ext uri="{9D8B030D-6E8A-4147-A177-3AD203B41FA5}">
                      <a16:colId xmlns:a16="http://schemas.microsoft.com/office/drawing/2014/main" xmlns="" val="2650684690"/>
                    </a:ext>
                  </a:extLst>
                </a:gridCol>
              </a:tblGrid>
              <a:tr h="344258">
                <a:tc>
                  <a:txBody>
                    <a:bodyPr/>
                    <a:lstStyle/>
                    <a:p>
                      <a:pPr algn="l">
                        <a:lnSpc>
                          <a:spcPct val="115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cs typeface="Times New Roman" panose="02020603050405020304" pitchFamily="18" charset="0"/>
                      </a:endParaRPr>
                    </a:p>
                    <a:p>
                      <a:pPr algn="l">
                        <a:lnSpc>
                          <a:spcPct val="115000"/>
                        </a:lnSpc>
                        <a:spcAft>
                          <a:spcPts val="0"/>
                        </a:spcAft>
                      </a:pPr>
                      <a:r>
                        <a:rPr lang="en-US" sz="1200">
                          <a:effectLst/>
                          <a:latin typeface="Times New Roman" panose="02020603050405020304" pitchFamily="18" charset="0"/>
                          <a:cs typeface="Times New Roman" panose="02020603050405020304" pitchFamily="18" charset="0"/>
                        </a:rPr>
                        <a:t>EXSISTING SYSTEM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268" marR="44268" marT="0" marB="0"/>
                </a:tc>
                <a:tc>
                  <a:txBody>
                    <a:bodyPr/>
                    <a:lstStyle/>
                    <a:p>
                      <a:pPr algn="ctr">
                        <a:lnSpc>
                          <a:spcPct val="115000"/>
                        </a:lnSpc>
                        <a:spcAft>
                          <a:spcPts val="0"/>
                        </a:spcAft>
                      </a:pPr>
                      <a:r>
                        <a:rPr lang="en-US"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US" sz="1200">
                          <a:effectLst/>
                          <a:latin typeface="Times New Roman" panose="02020603050405020304" pitchFamily="18" charset="0"/>
                          <a:cs typeface="Times New Roman" panose="02020603050405020304" pitchFamily="18" charset="0"/>
                        </a:rPr>
                        <a:t>PROPOSED SYSTEM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4268" marR="44268" marT="0" marB="0"/>
                </a:tc>
                <a:extLst>
                  <a:ext uri="{0D108BD9-81ED-4DB2-BD59-A6C34878D82A}">
                    <a16:rowId xmlns:a16="http://schemas.microsoft.com/office/drawing/2014/main" xmlns="" val="333945659"/>
                  </a:ext>
                </a:extLst>
              </a:tr>
              <a:tr h="4426178">
                <a:tc>
                  <a:txBody>
                    <a:bodyPr/>
                    <a:lstStyle/>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A verifiable semantic searching scheme that extends the query words to get the predefined keywords related to query words, then they used the extended keywords to search on a symbol-based </a:t>
                      </a:r>
                      <a:r>
                        <a:rPr lang="en-US" sz="1200" dirty="0" err="1">
                          <a:effectLst/>
                          <a:latin typeface="Times New Roman" panose="02020603050405020304" pitchFamily="18" charset="0"/>
                          <a:cs typeface="Times New Roman" panose="02020603050405020304" pitchFamily="18" charset="0"/>
                        </a:rPr>
                        <a:t>trie</a:t>
                      </a:r>
                      <a:r>
                        <a:rPr lang="en-US" sz="1200" dirty="0">
                          <a:effectLst/>
                          <a:latin typeface="Times New Roman" panose="02020603050405020304" pitchFamily="18" charset="0"/>
                          <a:cs typeface="Times New Roman" panose="02020603050405020304" pitchFamily="18" charset="0"/>
                        </a:rPr>
                        <a:t> index.</a:t>
                      </a:r>
                      <a:endParaRPr lang="en-IN" sz="12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Their approach damages the semantic information due to straightly aggregating all the word vectors. We think that secure semantic searching schemes should further utilize a wealth of semantic information among words and perform optimal matching on the cipher text for high search accuracy.</a:t>
                      </a:r>
                      <a:endParaRPr lang="en-IN" sz="12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Most of the existing secure semantic searching schemes consider the semantic relationship among words to perform query expansion on the plaintext, then still use the query words and extended semantically related words to perform exact matching with the specific keywords in outsourced documents.</a:t>
                      </a:r>
                      <a:endParaRPr lang="en-IN" sz="1200" dirty="0">
                        <a:effectLst/>
                        <a:latin typeface="Times New Roman" panose="02020603050405020304" pitchFamily="18" charset="0"/>
                        <a:cs typeface="Times New Roman" panose="02020603050405020304" pitchFamily="18" charset="0"/>
                      </a:endParaRPr>
                    </a:p>
                    <a:p>
                      <a:pPr marL="457200"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268" marR="44268" marT="0" marB="0"/>
                </a:tc>
                <a:tc>
                  <a:txBody>
                    <a:bodyPr/>
                    <a:lstStyle/>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we propose a secure verifiable semantic searching scheme that treats matching between queries and documents as an optimal matching task. </a:t>
                      </a:r>
                      <a:endParaRPr lang="en-IN" sz="12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We treat the document words as “suppliers,” the query words as “consumers,” and the semantic information as “product,” and design the minimum word transportation cost (MWTC) as the similarity metric between queries and documents. Therefore, </a:t>
                      </a:r>
                      <a:endParaRPr lang="en-IN" sz="12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we introduce word </a:t>
                      </a:r>
                      <a:r>
                        <a:rPr lang="en-US" sz="1200" dirty="0" err="1">
                          <a:effectLst/>
                          <a:latin typeface="Times New Roman" panose="02020603050405020304" pitchFamily="18" charset="0"/>
                          <a:cs typeface="Times New Roman" panose="02020603050405020304" pitchFamily="18" charset="0"/>
                        </a:rPr>
                        <a:t>embeddings</a:t>
                      </a:r>
                      <a:r>
                        <a:rPr lang="en-US" sz="1200" dirty="0">
                          <a:effectLst/>
                          <a:latin typeface="Times New Roman" panose="02020603050405020304" pitchFamily="18" charset="0"/>
                          <a:cs typeface="Times New Roman" panose="02020603050405020304" pitchFamily="18" charset="0"/>
                        </a:rPr>
                        <a:t> to represent words and compute Euclidean distance as the similarity distance between words, then formulate the word transportation (WT) problems based on the word </a:t>
                      </a:r>
                      <a:r>
                        <a:rPr lang="en-US" sz="1200" dirty="0" err="1">
                          <a:effectLst/>
                          <a:latin typeface="Times New Roman" panose="02020603050405020304" pitchFamily="18" charset="0"/>
                          <a:cs typeface="Times New Roman" panose="02020603050405020304" pitchFamily="18" charset="0"/>
                        </a:rPr>
                        <a:t>embeddings</a:t>
                      </a:r>
                      <a:r>
                        <a:rPr lang="en-US" sz="1200" dirty="0">
                          <a:effectLst/>
                          <a:latin typeface="Times New Roman" panose="02020603050405020304" pitchFamily="18" charset="0"/>
                          <a:cs typeface="Times New Roman" panose="02020603050405020304" pitchFamily="18" charset="0"/>
                        </a:rPr>
                        <a:t> representation. However, the cloud server could learn sensitive information in the WT problems, such as the similarity between words</a:t>
                      </a:r>
                      <a:r>
                        <a:rPr lang="en-IN" sz="1200" dirty="0">
                          <a:effectLst/>
                          <a:latin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268" marR="44268" marT="0" marB="0"/>
                </a:tc>
                <a:extLst>
                  <a:ext uri="{0D108BD9-81ED-4DB2-BD59-A6C34878D82A}">
                    <a16:rowId xmlns:a16="http://schemas.microsoft.com/office/drawing/2014/main" xmlns="" val="4055475309"/>
                  </a:ext>
                </a:extLst>
              </a:tr>
            </a:tbl>
          </a:graphicData>
        </a:graphic>
      </p:graphicFrame>
    </p:spTree>
    <p:extLst>
      <p:ext uri="{BB962C8B-B14F-4D97-AF65-F5344CB8AC3E}">
        <p14:creationId xmlns:p14="http://schemas.microsoft.com/office/powerpoint/2010/main" xmlns="" val="2299993649"/>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2652171885"/>
              </p:ext>
            </p:extLst>
          </p:nvPr>
        </p:nvGraphicFramePr>
        <p:xfrm>
          <a:off x="609600" y="381000"/>
          <a:ext cx="8229600" cy="6052485"/>
        </p:xfrm>
        <a:graphic>
          <a:graphicData uri="http://schemas.openxmlformats.org/drawingml/2006/table">
            <a:tbl>
              <a:tblPr firstRow="1" firstCol="1" bandRow="1">
                <a:tableStyleId>{5C22544A-7EE6-4342-B048-85BDC9FD1C3A}</a:tableStyleId>
              </a:tblPr>
              <a:tblGrid>
                <a:gridCol w="3858174">
                  <a:extLst>
                    <a:ext uri="{9D8B030D-6E8A-4147-A177-3AD203B41FA5}">
                      <a16:colId xmlns:a16="http://schemas.microsoft.com/office/drawing/2014/main" xmlns="" val="66461774"/>
                    </a:ext>
                  </a:extLst>
                </a:gridCol>
                <a:gridCol w="4371426">
                  <a:extLst>
                    <a:ext uri="{9D8B030D-6E8A-4147-A177-3AD203B41FA5}">
                      <a16:colId xmlns:a16="http://schemas.microsoft.com/office/drawing/2014/main" xmlns="" val="2302192039"/>
                    </a:ext>
                  </a:extLst>
                </a:gridCol>
              </a:tblGrid>
              <a:tr h="1111027">
                <a:tc>
                  <a:txBody>
                    <a:bodyPr/>
                    <a:lstStyle/>
                    <a:p>
                      <a:pPr algn="just">
                        <a:lnSpc>
                          <a:spcPct val="150000"/>
                        </a:lnSpc>
                        <a:spcAft>
                          <a:spcPts val="0"/>
                        </a:spcAft>
                      </a:pPr>
                      <a:r>
                        <a:rPr lang="en-US" sz="1200">
                          <a:effectLst/>
                          <a:latin typeface="Times New Roman" panose="02020603050405020304" pitchFamily="18" charset="0"/>
                          <a:cs typeface="Times New Roman" panose="02020603050405020304" pitchFamily="18" charset="0"/>
                        </a:rPr>
                        <a:t>EXISTING ALGORITHM</a:t>
                      </a:r>
                      <a:endParaRPr lang="en-IN" sz="120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cs typeface="Times New Roman" panose="02020603050405020304" pitchFamily="18" charset="0"/>
                        </a:rPr>
                        <a:t>kNN algorithm</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5190" marR="65190" marT="0" marB="0"/>
                </a:tc>
                <a:tc>
                  <a:txBody>
                    <a:bodyPr/>
                    <a:lstStyle/>
                    <a:p>
                      <a:pPr marL="45720" algn="just">
                        <a:lnSpc>
                          <a:spcPct val="150000"/>
                        </a:lnSpc>
                        <a:spcAft>
                          <a:spcPts val="0"/>
                        </a:spcAft>
                      </a:pPr>
                      <a:r>
                        <a:rPr lang="en-US" sz="1200">
                          <a:effectLst/>
                          <a:latin typeface="Times New Roman" panose="02020603050405020304" pitchFamily="18" charset="0"/>
                          <a:cs typeface="Times New Roman" panose="02020603050405020304" pitchFamily="18" charset="0"/>
                        </a:rPr>
                        <a:t>PROPOSED ALGORITHM:-</a:t>
                      </a:r>
                      <a:endParaRPr lang="en-IN" sz="120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a:effectLst/>
                          <a:latin typeface="Times New Roman" panose="02020603050405020304" pitchFamily="18" charset="0"/>
                          <a:cs typeface="Times New Roman" panose="02020603050405020304" pitchFamily="18" charset="0"/>
                        </a:rPr>
                        <a:t>semantic optimal matching on ciphertext, we formulate word transportation (WT)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5190" marR="65190" marT="0" marB="0"/>
                </a:tc>
                <a:extLst>
                  <a:ext uri="{0D108BD9-81ED-4DB2-BD59-A6C34878D82A}">
                    <a16:rowId xmlns:a16="http://schemas.microsoft.com/office/drawing/2014/main" xmlns="" val="2635344881"/>
                  </a:ext>
                </a:extLst>
              </a:tr>
              <a:tr h="4941458">
                <a:tc>
                  <a:txBody>
                    <a:bodyPr/>
                    <a:lstStyle/>
                    <a:p>
                      <a:pPr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EXISTINGALGORITHM Description:</a:t>
                      </a:r>
                      <a:endParaRPr lang="en-IN" sz="1200"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introduced homomorphic encryption to encrypt relevance scores and realize a </a:t>
                      </a:r>
                      <a:r>
                        <a:rPr lang="en-IN" sz="1200" dirty="0" err="1">
                          <a:effectLst/>
                          <a:latin typeface="Times New Roman" panose="02020603050405020304" pitchFamily="18" charset="0"/>
                          <a:cs typeface="Times New Roman" panose="02020603050405020304" pitchFamily="18" charset="0"/>
                        </a:rPr>
                        <a:t>multikeyword</a:t>
                      </a:r>
                      <a:endParaRPr lang="en-IN" sz="1200"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ranked search scheme under the vector space model .encryption techniques to propose a generic solution for supporting multi-keyword ranked searching schemes that can resist against several attacks brought by OPE-based schemes.</a:t>
                      </a: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Secure Semantic Searching </a:t>
                      </a:r>
                    </a:p>
                    <a:p>
                      <a:pPr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90" marR="65190" marT="0" marB="0"/>
                </a:tc>
                <a:tc>
                  <a:txBody>
                    <a:bodyPr/>
                    <a:lstStyle/>
                    <a:p>
                      <a:pPr marL="45720" algn="just">
                        <a:lnSpc>
                          <a:spcPct val="150000"/>
                        </a:lnSpc>
                        <a:spcAft>
                          <a:spcPts val="0"/>
                        </a:spcAft>
                      </a:pPr>
                      <a:r>
                        <a:rPr lang="en-US" sz="1200" dirty="0">
                          <a:effectLst/>
                          <a:latin typeface="Times New Roman" panose="02020603050405020304" pitchFamily="18" charset="0"/>
                          <a:cs typeface="Times New Roman" panose="02020603050405020304" pitchFamily="18" charset="0"/>
                        </a:rPr>
                        <a:t>PROPOSED ALGORITHM Description:</a:t>
                      </a:r>
                      <a:endParaRPr lang="en-IN" sz="1200" dirty="0">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IN" sz="1200" dirty="0">
                          <a:effectLst/>
                          <a:latin typeface="Times New Roman" panose="02020603050405020304" pitchFamily="18" charset="0"/>
                          <a:cs typeface="Times New Roman" panose="02020603050405020304" pitchFamily="18" charset="0"/>
                        </a:rPr>
                        <a:t>In this phase, data users perform </a:t>
                      </a:r>
                      <a:r>
                        <a:rPr lang="en-IN" sz="1200" dirty="0" err="1">
                          <a:effectLst/>
                          <a:latin typeface="Times New Roman" panose="02020603050405020304" pitchFamily="18" charset="0"/>
                          <a:cs typeface="Times New Roman" panose="02020603050405020304" pitchFamily="18" charset="0"/>
                        </a:rPr>
                        <a:t>VerDec</a:t>
                      </a:r>
                      <a:r>
                        <a:rPr lang="en-IN" sz="1200" dirty="0">
                          <a:effectLst/>
                          <a:latin typeface="Times New Roman" panose="02020603050405020304" pitchFamily="18" charset="0"/>
                          <a:cs typeface="Times New Roman" panose="02020603050405020304" pitchFamily="18" charset="0"/>
                        </a:rPr>
                        <a:t> () to verify the correctness of the search results and decrypt the top-k encrypted documents. To describe this algorithm in detail, we split it into Verify () and </a:t>
                      </a:r>
                      <a:r>
                        <a:rPr lang="en-IN" sz="1200" dirty="0" err="1">
                          <a:effectLst/>
                          <a:latin typeface="Times New Roman" panose="02020603050405020304" pitchFamily="18" charset="0"/>
                          <a:cs typeface="Times New Roman" panose="02020603050405020304" pitchFamily="18" charset="0"/>
                        </a:rPr>
                        <a:t>DecDoc</a:t>
                      </a:r>
                      <a:r>
                        <a:rPr lang="en-IN" sz="1200" dirty="0">
                          <a:effectLst/>
                          <a:latin typeface="Times New Roman" panose="02020603050405020304" pitchFamily="18" charset="0"/>
                          <a:cs typeface="Times New Roman" panose="02020603050405020304" pitchFamily="18" charset="0"/>
                        </a:rPr>
                        <a:t> (), as follows Verify is a deterministic verification algorithm,.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5190" marR="65190" marT="0" marB="0"/>
                </a:tc>
                <a:extLst>
                  <a:ext uri="{0D108BD9-81ED-4DB2-BD59-A6C34878D82A}">
                    <a16:rowId xmlns:a16="http://schemas.microsoft.com/office/drawing/2014/main" xmlns="" val="559708122"/>
                  </a:ext>
                </a:extLst>
              </a:tr>
            </a:tbl>
          </a:graphicData>
        </a:graphic>
      </p:graphicFrame>
    </p:spTree>
    <p:extLst>
      <p:ext uri="{BB962C8B-B14F-4D97-AF65-F5344CB8AC3E}">
        <p14:creationId xmlns:p14="http://schemas.microsoft.com/office/powerpoint/2010/main" xmlns="" val="3643491147"/>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3502261597"/>
              </p:ext>
            </p:extLst>
          </p:nvPr>
        </p:nvGraphicFramePr>
        <p:xfrm>
          <a:off x="990600" y="762000"/>
          <a:ext cx="6557010" cy="2880360"/>
        </p:xfrm>
        <a:graphic>
          <a:graphicData uri="http://schemas.openxmlformats.org/drawingml/2006/table">
            <a:tbl>
              <a:tblPr firstRow="1" firstCol="1" bandRow="1">
                <a:tableStyleId>{5C22544A-7EE6-4342-B048-85BDC9FD1C3A}</a:tableStyleId>
              </a:tblPr>
              <a:tblGrid>
                <a:gridCol w="3074035">
                  <a:extLst>
                    <a:ext uri="{9D8B030D-6E8A-4147-A177-3AD203B41FA5}">
                      <a16:colId xmlns:a16="http://schemas.microsoft.com/office/drawing/2014/main" xmlns="" val="4023602796"/>
                    </a:ext>
                  </a:extLst>
                </a:gridCol>
                <a:gridCol w="3482975">
                  <a:extLst>
                    <a:ext uri="{9D8B030D-6E8A-4147-A177-3AD203B41FA5}">
                      <a16:colId xmlns:a16="http://schemas.microsoft.com/office/drawing/2014/main" xmlns="" val="3861127072"/>
                    </a:ext>
                  </a:extLst>
                </a:gridCol>
              </a:tblGrid>
              <a:tr h="2111375">
                <a:tc>
                  <a:txBody>
                    <a:bodyPr/>
                    <a:lstStyle/>
                    <a:p>
                      <a:pPr marL="118745" indent="-118745" algn="just">
                        <a:lnSpc>
                          <a:spcPct val="150000"/>
                        </a:lnSpc>
                        <a:spcAft>
                          <a:spcPts val="0"/>
                        </a:spcAft>
                      </a:pPr>
                      <a:r>
                        <a:rPr lang="en-US" sz="1400" dirty="0">
                          <a:effectLst/>
                          <a:latin typeface="Times New Roman" panose="02020603050405020304" pitchFamily="18" charset="0"/>
                          <a:cs typeface="Times New Roman" panose="02020603050405020304" pitchFamily="18" charset="0"/>
                        </a:rPr>
                        <a:t>DRAWBACKS:-</a:t>
                      </a:r>
                      <a:endParaRPr lang="en-IN" sz="12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pPr>
                      <a:r>
                        <a:rPr lang="en-US" sz="1400" dirty="0">
                          <a:effectLst/>
                          <a:latin typeface="Times New Roman" panose="02020603050405020304" pitchFamily="18" charset="0"/>
                          <a:cs typeface="Times New Roman" panose="02020603050405020304" pitchFamily="18" charset="0"/>
                        </a:rPr>
                        <a:t>It is worth spending more time to get higher search </a:t>
                      </a:r>
                      <a:r>
                        <a:rPr lang="en-US" sz="1400" dirty="0" smtClean="0">
                          <a:effectLst/>
                          <a:latin typeface="Times New Roman" panose="02020603050405020304" pitchFamily="18" charset="0"/>
                          <a:cs typeface="Times New Roman" panose="02020603050405020304" pitchFamily="18" charset="0"/>
                        </a:rPr>
                        <a:t>accuracy.</a:t>
                      </a:r>
                    </a:p>
                    <a:p>
                      <a:pPr marL="342900" lvl="0" indent="-342900" algn="just">
                        <a:lnSpc>
                          <a:spcPct val="150000"/>
                        </a:lnSpc>
                        <a:spcAft>
                          <a:spcPts val="0"/>
                        </a:spcAft>
                        <a:buSzPts val="1200"/>
                        <a:buFont typeface="Symbol" panose="05050102010706020507" pitchFamily="18" charset="2"/>
                        <a:buBlip>
                          <a:blip r:embed="rId2"/>
                        </a:buBlip>
                      </a:pPr>
                      <a:r>
                        <a:rPr lang="en-US" sz="1400" dirty="0" smtClean="0">
                          <a:effectLst/>
                          <a:latin typeface="Times New Roman" panose="02020603050405020304" pitchFamily="18" charset="0"/>
                          <a:cs typeface="Times New Roman" panose="02020603050405020304" pitchFamily="18" charset="0"/>
                        </a:rPr>
                        <a:t>The </a:t>
                      </a:r>
                      <a:r>
                        <a:rPr lang="en-US" sz="1400" dirty="0">
                          <a:effectLst/>
                          <a:latin typeface="Times New Roman" panose="02020603050405020304" pitchFamily="18" charset="0"/>
                          <a:cs typeface="Times New Roman" panose="02020603050405020304" pitchFamily="18" charset="0"/>
                        </a:rPr>
                        <a:t>applications in practical scenarios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0"/>
                        </a:spcAft>
                      </a:pPr>
                      <a:r>
                        <a:rPr lang="en-US" sz="1400" dirty="0">
                          <a:effectLst/>
                          <a:latin typeface="Times New Roman" panose="02020603050405020304" pitchFamily="18" charset="0"/>
                          <a:cs typeface="Times New Roman" panose="02020603050405020304" pitchFamily="18" charset="0"/>
                        </a:rPr>
                        <a:t>ADVANTAGES:-</a:t>
                      </a:r>
                      <a:endParaRPr lang="en-IN" sz="12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tabLst>
                          <a:tab pos="457200" algn="l"/>
                        </a:tabLst>
                      </a:pPr>
                      <a:r>
                        <a:rPr lang="en-US" sz="1400" dirty="0">
                          <a:effectLst/>
                          <a:latin typeface="Times New Roman" panose="02020603050405020304" pitchFamily="18" charset="0"/>
                          <a:cs typeface="Times New Roman" panose="02020603050405020304" pitchFamily="18" charset="0"/>
                        </a:rPr>
                        <a:t>Therefore, it is challenging to design a secure semantic searching scheme to support verifiable searching.</a:t>
                      </a:r>
                      <a:endParaRPr lang="en-IN" sz="1200" dirty="0">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0"/>
                        </a:spcAft>
                        <a:buSzPts val="1200"/>
                        <a:buFont typeface="Symbol" panose="05050102010706020507" pitchFamily="18" charset="2"/>
                        <a:buBlip>
                          <a:blip r:embed="rId2"/>
                        </a:buBlip>
                        <a:tabLst>
                          <a:tab pos="457200" algn="l"/>
                        </a:tabLst>
                      </a:pPr>
                      <a:r>
                        <a:rPr lang="en-US" sz="1400" dirty="0">
                          <a:effectLst/>
                          <a:latin typeface="Times New Roman" panose="02020603050405020304" pitchFamily="18" charset="0"/>
                          <a:cs typeface="Times New Roman" panose="02020603050405020304" pitchFamily="18" charset="0"/>
                        </a:rPr>
                        <a:t>The existing scheme is unable to support semantic searching and introduces multiple rounds of communication between data owners.</a:t>
                      </a:r>
                      <a:endParaRPr lang="en-IN" sz="1200" dirty="0">
                        <a:effectLst/>
                        <a:latin typeface="Times New Roman" panose="02020603050405020304" pitchFamily="18" charset="0"/>
                        <a:cs typeface="Times New Roman" panose="02020603050405020304" pitchFamily="18" charset="0"/>
                      </a:endParaRPr>
                    </a:p>
                    <a:p>
                      <a:pPr marL="457200" algn="just">
                        <a:lnSpc>
                          <a:spcPct val="150000"/>
                        </a:lnSpc>
                        <a:spcAft>
                          <a:spcPts val="0"/>
                        </a:spcAft>
                      </a:pPr>
                      <a:r>
                        <a:rPr lang="en-US" sz="14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714987"/>
                  </a:ext>
                </a:extLst>
              </a:tr>
            </a:tbl>
          </a:graphicData>
        </a:graphic>
      </p:graphicFrame>
    </p:spTree>
    <p:extLst>
      <p:ext uri="{BB962C8B-B14F-4D97-AF65-F5344CB8AC3E}">
        <p14:creationId xmlns:p14="http://schemas.microsoft.com/office/powerpoint/2010/main" xmlns="" val="3147086236"/>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30716"/>
            <a:ext cx="7696200" cy="4903907"/>
          </a:xfrm>
          <a:prstGeom prst="rect">
            <a:avLst/>
          </a:prstGeom>
        </p:spPr>
        <p:txBody>
          <a:bodyPr wrap="square">
            <a:spAutoFit/>
          </a:bodyPr>
          <a:lstStyle/>
          <a:p>
            <a:pPr>
              <a:lnSpc>
                <a:spcPct val="150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MINIMUMSYSTEM REQUIREMENTS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HARDWARE REQUIREMENTS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System		: Pentium i3 Processor</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Hard Disk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 </a:t>
            </a:r>
            <a:r>
              <a:rPr lang="en-IN" sz="1400" dirty="0">
                <a:latin typeface="Times New Roman" panose="02020603050405020304" pitchFamily="18" charset="0"/>
                <a:ea typeface="Calibri" panose="020F0502020204030204" pitchFamily="34" charset="0"/>
                <a:cs typeface="Times New Roman" panose="02020603050405020304" pitchFamily="18" charset="0"/>
              </a:rPr>
              <a:t>500 GB.</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Monitor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 </a:t>
            </a:r>
            <a:r>
              <a:rPr lang="en-IN" sz="1400" dirty="0">
                <a:latin typeface="Times New Roman" panose="02020603050405020304" pitchFamily="18" charset="0"/>
                <a:ea typeface="Calibri" panose="020F0502020204030204" pitchFamily="34" charset="0"/>
                <a:cs typeface="Times New Roman" panose="02020603050405020304" pitchFamily="18" charset="0"/>
              </a:rPr>
              <a:t>15’’ LED</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Input Devices	: Keyboard, Mouse</a:t>
            </a: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RAM		: 2 GB</a:t>
            </a: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Coding Language	: Java</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Tool	</a:t>
            </a:r>
            <a:r>
              <a:rPr lang="en-IN" sz="1400" dirty="0" smtClean="0">
                <a:latin typeface="Times New Roman" panose="02020603050405020304" pitchFamily="18" charset="0"/>
                <a:ea typeface="Calibri" panose="020F0502020204030204" pitchFamily="34" charset="0"/>
                <a:cs typeface="Times New Roman" panose="02020603050405020304" pitchFamily="18" charset="0"/>
              </a:rPr>
              <a:t>                     : </a:t>
            </a:r>
            <a:r>
              <a:rPr lang="en-IN" sz="1400" dirty="0">
                <a:latin typeface="Times New Roman" panose="02020603050405020304" pitchFamily="18" charset="0"/>
                <a:ea typeface="Calibri" panose="020F0502020204030204" pitchFamily="34" charset="0"/>
                <a:cs typeface="Times New Roman" panose="02020603050405020304" pitchFamily="18" charset="0"/>
              </a:rPr>
              <a:t>Eclipse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1400" dirty="0">
                <a:latin typeface="Times New Roman" panose="02020603050405020304" pitchFamily="18" charset="0"/>
                <a:ea typeface="Calibri" panose="020F0502020204030204" pitchFamily="34" charset="0"/>
                <a:cs typeface="Times New Roman" panose="02020603050405020304" pitchFamily="18" charset="0"/>
              </a:rPr>
              <a:t>Database		: MYSQL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622775411"/>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TotalTime>
  <Words>669</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Slide 5</vt:lpstr>
      <vt:lpstr>Slide 6</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intel 4</cp:lastModifiedBy>
  <cp:revision>39</cp:revision>
  <dcterms:created xsi:type="dcterms:W3CDTF">2014-01-29T07:45:10Z</dcterms:created>
  <dcterms:modified xsi:type="dcterms:W3CDTF">2023-07-03T07:34:10Z</dcterms:modified>
</cp:coreProperties>
</file>