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504625"/>
          </a:xfrm>
          <a:prstGeom prst="rect">
            <a:avLst/>
          </a:prstGeom>
        </p:spPr>
        <p:txBody>
          <a:bodyPr wrap="square">
            <a:spAutoFit/>
          </a:bodyPr>
          <a:lstStyle/>
          <a:p>
            <a:pPr algn="ctr">
              <a:lnSpc>
                <a:spcPct val="150000"/>
              </a:lnSpc>
              <a:spcAft>
                <a:spcPts val="10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Secure Data Sharing in A Proxy Re-Encryption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304800" y="838200"/>
            <a:ext cx="8534400" cy="4515403"/>
          </a:xfrm>
          <a:prstGeom prst="rect">
            <a:avLst/>
          </a:prstGeom>
        </p:spPr>
        <p:txBody>
          <a:bodyPr wrap="square">
            <a:spAutoFit/>
          </a:bodyPr>
          <a:lstStyle/>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Proxy re-encryption (PRE) provides a promising solution for encrypted data sharing in public cloud. When data owner Alice is going to share her encrypted data with data consumer Bob, Alice generates a re-encryption key and sends it to the cloud server (proxy); by using it, the proxy can transform Alice’s ciphertexts into Bob’s without learning anything about the underlying plaintexts. Despite that existing PRE schemes can prevent the proxy from recovering Alice’s secret key by collusion attacks with Bob, due to the inherent functionality of PRE, it is inevitable that the proxy and Bob together are capable to gain and distribute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Alices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decryption capabilities. Even worse, the malicious proxy can deny that it has leaked the decryption capabilities and has very little risk of getting caught.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tackle this problem, we introduce the concept of Accountable Proxy Re-Encryption (APRE), whereby if the proxy is accused to abuse the re-encryption key for distributing Alice’s decryption capability, a judge algorithm can decide whether it is innocent or not. We then present a non-interactive APRE scheme and prove its CPA security and accountability under DBDH assumption in the standard model. Finally, we show how to extend it to a CCA secure 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2994850644"/>
              </p:ext>
            </p:extLst>
          </p:nvPr>
        </p:nvGraphicFramePr>
        <p:xfrm>
          <a:off x="533400" y="990600"/>
          <a:ext cx="8153400" cy="2908545"/>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xmlns="" val="4204740616"/>
                    </a:ext>
                  </a:extLst>
                </a:gridCol>
                <a:gridCol w="4219109">
                  <a:extLst>
                    <a:ext uri="{9D8B030D-6E8A-4147-A177-3AD203B41FA5}">
                      <a16:colId xmlns:a16="http://schemas.microsoft.com/office/drawing/2014/main" xmlns="" val="2161512350"/>
                    </a:ext>
                  </a:extLst>
                </a:gridCol>
              </a:tblGrid>
              <a:tr h="838200">
                <a:tc>
                  <a:txBody>
                    <a:bodyPr/>
                    <a:lstStyle/>
                    <a:p>
                      <a:pPr algn="l">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r h="2070345">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Even worse, the malicious proxy can deny that it has leaked the decryption capabilities and has very little risk of getting caught.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This weakness is also called re-encryption key abuse problem</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Font typeface="Wingdings" panose="05000000000000000000" pitchFamily="2" charset="2"/>
                        <a:buChar char=""/>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The Security against malicious delegator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 prove that our scheme is CPA secure, secure against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malicious.</a:t>
                      </a:r>
                      <a:r>
                        <a:rPr lang="en-IN"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50000"/>
                        </a:lnSpc>
                        <a:buFont typeface="Wingdings" panose="05000000000000000000" pitchFamily="2" charset="2"/>
                        <a:buChar char=""/>
                      </a:pP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proxy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and secure against malicious delegator under the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DBDH</a:t>
                      </a:r>
                      <a:r>
                        <a:rPr lang="en-IN" sz="1200" baseline="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assumption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the standard model. </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Furthermore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 extend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it</a:t>
                      </a:r>
                      <a:r>
                        <a:rPr lang="en-IN" sz="1200" baseline="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to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 CCA secure one by employing a generic transformation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434524328"/>
              </p:ext>
            </p:extLst>
          </p:nvPr>
        </p:nvGraphicFramePr>
        <p:xfrm>
          <a:off x="228600" y="304800"/>
          <a:ext cx="8610600" cy="52730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xmlns="" val="4204740616"/>
                    </a:ext>
                  </a:extLst>
                </a:gridCol>
                <a:gridCol w="4305300">
                  <a:extLst>
                    <a:ext uri="{9D8B030D-6E8A-4147-A177-3AD203B41FA5}">
                      <a16:colId xmlns:a16="http://schemas.microsoft.com/office/drawing/2014/main" xmlns="" val="2161512350"/>
                    </a:ext>
                  </a:extLst>
                </a:gridCol>
              </a:tblGrid>
              <a:tr h="180975">
                <a:tc>
                  <a:txBody>
                    <a:bodyPr/>
                    <a:lstStyle/>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CCA secure one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400">
                          <a:effectLst/>
                          <a:latin typeface="Times New Roman" panose="02020603050405020304" pitchFamily="18" charset="0"/>
                          <a:ea typeface="Calibri" panose="020F0502020204030204" pitchFamily="34" charset="0"/>
                          <a:cs typeface="Times New Roman" panose="02020603050405020304" pitchFamily="18" charset="0"/>
                        </a:rPr>
                        <a:t>proxy reencryption(PRE)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r h="2318925">
                <a:tc>
                  <a:txBody>
                    <a:bodyPr/>
                    <a:lstStyle/>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any PRE scheme s, we instantiate the experiment with a CPA adversary A and </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2. It is required that pk is uncorrupted and jm0j = jm1j.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traditional security notion of PRE focuses on preventing the proxy from learning anything about the encrypted messages. However, it is not enough to realize the application requirement shown in the above example. Due to the inherent functionality of PRE, the cloud server and Bob together are able to obtain Alice’s decryption capability and keep it on any form of carriers, such as a decryption program or a decryption device1. Therefore, Alice’s decryption capability could be sold online and offline, which makes Alice suffering serious economic losses. This weakness is also called re-encryption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key abuse problem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321477414"/>
              </p:ext>
            </p:extLst>
          </p:nvPr>
        </p:nvGraphicFramePr>
        <p:xfrm>
          <a:off x="304800" y="838200"/>
          <a:ext cx="8458200" cy="108712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xmlns="" val="4204740616"/>
                    </a:ext>
                  </a:extLst>
                </a:gridCol>
                <a:gridCol w="4229100">
                  <a:extLst>
                    <a:ext uri="{9D8B030D-6E8A-4147-A177-3AD203B41FA5}">
                      <a16:colId xmlns:a16="http://schemas.microsoft.com/office/drawing/2014/main" xmlns="" val="2161512350"/>
                    </a:ext>
                  </a:extLst>
                </a:gridCol>
              </a:tblGrid>
              <a:tr h="589754">
                <a:tc>
                  <a:txBody>
                    <a:bodyPr/>
                    <a:lstStyle/>
                    <a:p>
                      <a:pPr marL="118745" indent="-118745" algn="just">
                        <a:lnSpc>
                          <a:spcPct val="150000"/>
                        </a:lnSpc>
                        <a:spcAft>
                          <a:spcPts val="10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Less Security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Prone to keyword guessing attacks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10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High Security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Multiple levels of access and security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bl>
          </a:graphicData>
        </a:graphic>
      </p:graphicFrame>
    </p:spTree>
    <p:extLst>
      <p:ext uri="{BB962C8B-B14F-4D97-AF65-F5344CB8AC3E}">
        <p14:creationId xmlns:p14="http://schemas.microsoft.com/office/powerpoint/2010/main" xmlns=""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a:t>
            </a:r>
            <a:r>
              <a:rPr lang="en-US" sz="1400">
                <a:latin typeface="Times New Roman" panose="02020603050405020304" pitchFamily="18" charset="0"/>
                <a:cs typeface="Times New Roman" panose="02020603050405020304" pitchFamily="18" charset="0"/>
              </a:rPr>
              <a:t>SYSTEM    </a:t>
            </a:r>
            <a:r>
              <a:rPr lang="en-US" sz="1400" dirty="0">
                <a:latin typeface="Times New Roman" panose="02020603050405020304" pitchFamily="18" charset="0"/>
                <a:cs typeface="Times New Roman" panose="02020603050405020304" pitchFamily="18" charset="0"/>
              </a:rPr>
              <a:t>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TotalTime>
  <Words>397</Words>
  <Application>Microsoft Office PowerPoint</Application>
  <PresentationFormat>On-screen Show (4:3)</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 4</cp:lastModifiedBy>
  <cp:revision>13</cp:revision>
  <dcterms:created xsi:type="dcterms:W3CDTF">2014-01-29T07:45:10Z</dcterms:created>
  <dcterms:modified xsi:type="dcterms:W3CDTF">2023-07-03T07:40:38Z</dcterms:modified>
</cp:coreProperties>
</file>