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85800" y="1981200"/>
            <a:ext cx="7924800" cy="966290"/>
          </a:xfrm>
          <a:prstGeom prst="rect">
            <a:avLst/>
          </a:prstGeom>
        </p:spPr>
        <p:txBody>
          <a:bodyPr wrap="square">
            <a:spAutoFit/>
          </a:bodyPr>
          <a:lstStyle/>
          <a:p>
            <a:pPr algn="ctr">
              <a:lnSpc>
                <a:spcPct val="150000"/>
              </a:lnSpc>
              <a:spcAft>
                <a:spcPts val="800"/>
              </a:spcAft>
            </a:pPr>
            <a:r>
              <a:rPr lang="en-US" sz="2000" b="1" smtClean="0">
                <a:latin typeface="Times New Roman" panose="02020603050405020304" pitchFamily="18" charset="0"/>
                <a:ea typeface="Calibri" panose="020F0502020204030204" pitchFamily="34" charset="0"/>
                <a:cs typeface="Times New Roman" panose="02020603050405020304" pitchFamily="18" charset="0"/>
              </a:rPr>
              <a:t>Achieving A Data Secure Data Shared in Encrypted with Verification in Database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233E7A9C-8659-4368-A225-F7179358F001}"/>
              </a:ext>
            </a:extLst>
          </p:cNvPr>
          <p:cNvSpPr/>
          <p:nvPr/>
        </p:nvSpPr>
        <p:spPr>
          <a:xfrm>
            <a:off x="304800" y="838200"/>
            <a:ext cx="8534400" cy="4582088"/>
          </a:xfrm>
          <a:prstGeom prst="rect">
            <a:avLst/>
          </a:prstGeom>
        </p:spPr>
        <p:txBody>
          <a:bodyPr wrap="square">
            <a:spAutoFit/>
          </a:bodyPr>
          <a:lstStyle/>
          <a:p>
            <a:pPr algn="just">
              <a:lnSpc>
                <a:spcPct val="150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Secure search techniques over encrypted cloud data allow an authorized user to query data files of interest by submitting encrypted query keywords to the cloud server in a privacy-preserving manner. However, in practice, the returned query results may be incorrect or incomplete in the dishonest cloud environment. For example, the cloud server may intentionally omit some qualified results to save computational resources and communication overhead. Thus, a well-functioning secure query system should provide a query results verification mechanism that allows the data user to verify results. In this paper, we design a secure, easily integrated, and fine-grained query results verification mechanism, by which, given an encrypted query results set, the query user not only can verify the correctness of each data file in the set but also can further check how many or which qualified data files are not returned if the set is incomplete before decryption. The verification scheme is loose-coupling to concrete secure search techniques and can be very easily integrated into any secure query scheme. We achieve the goal by constructing secure verification object for encrypted cloud data. Furthermore, a short signature technique with extremely small storage cost is proposed to guarantee the authenticity of verification object and a verification object request technique is presented to allow the query user to securely obtain the desired verification object. Performance evaluation shows that the proposed schemes are practical and efficient.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609288608"/>
              </p:ext>
            </p:extLst>
          </p:nvPr>
        </p:nvGraphicFramePr>
        <p:xfrm>
          <a:off x="152400" y="0"/>
          <a:ext cx="8991600" cy="6858000"/>
        </p:xfrm>
        <a:graphic>
          <a:graphicData uri="http://schemas.openxmlformats.org/drawingml/2006/table">
            <a:tbl>
              <a:tblPr firstRow="1" bandRow="1">
                <a:tableStyleId>{5C22544A-7EE6-4342-B048-85BDC9FD1C3A}</a:tableStyleId>
              </a:tblPr>
              <a:tblGrid>
                <a:gridCol w="4338751">
                  <a:extLst>
                    <a:ext uri="{9D8B030D-6E8A-4147-A177-3AD203B41FA5}">
                      <a16:colId xmlns:a16="http://schemas.microsoft.com/office/drawing/2014/main" xmlns="" val="4204740616"/>
                    </a:ext>
                  </a:extLst>
                </a:gridCol>
                <a:gridCol w="4652849">
                  <a:extLst>
                    <a:ext uri="{9D8B030D-6E8A-4147-A177-3AD203B41FA5}">
                      <a16:colId xmlns:a16="http://schemas.microsoft.com/office/drawing/2014/main" xmlns="" val="2161512350"/>
                    </a:ext>
                  </a:extLst>
                </a:gridCol>
              </a:tblGrid>
              <a:tr h="638859">
                <a:tc>
                  <a:txBody>
                    <a:bodyPr/>
                    <a:lstStyle/>
                    <a:p>
                      <a:pPr algn="l">
                        <a:lnSpc>
                          <a:spcPct val="107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5115164"/>
                  </a:ext>
                </a:extLst>
              </a:tr>
              <a:tr h="6219141">
                <a:tc>
                  <a:txBody>
                    <a:bodyPr/>
                    <a:lstStyle/>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Recently, with the growing popularity of cloud computing, how to securely and efficiently search over encrypted cloud data becomes a research focus.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Wang et al. applied hash chain technique to implement the completeness verification of query results by embedding the encrypted verification information into their proposed secure searchable index.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Sun et al. used encrypted index tree structure to implement secure query results verification functionality.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this paper, we extend and reinforce our work to make it more applicable in the cloud environment and more secure to against dishonest cloud server.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formally propose the verifiable secure search system model and threat model and design a fine-grained query results verification scheme for secure keyword search over encrypted cloud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propose a short signature technique based on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certificateless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public-key cryptography to guarantee the authenticity of the verification objects themselves.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95524964"/>
                  </a:ext>
                </a:extLst>
              </a:tr>
            </a:tbl>
          </a:graphicData>
        </a:graphic>
      </p:graphicFrame>
    </p:spTree>
    <p:extLst>
      <p:ext uri="{BB962C8B-B14F-4D97-AF65-F5344CB8AC3E}">
        <p14:creationId xmlns:p14="http://schemas.microsoft.com/office/powerpoint/2010/main" xmlns=""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4100305046"/>
              </p:ext>
            </p:extLst>
          </p:nvPr>
        </p:nvGraphicFramePr>
        <p:xfrm>
          <a:off x="228600" y="304800"/>
          <a:ext cx="8610600" cy="405892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xmlns="" val="4204740616"/>
                    </a:ext>
                  </a:extLst>
                </a:gridCol>
                <a:gridCol w="4305300">
                  <a:extLst>
                    <a:ext uri="{9D8B030D-6E8A-4147-A177-3AD203B41FA5}">
                      <a16:colId xmlns:a16="http://schemas.microsoft.com/office/drawing/2014/main" xmlns="" val="2161512350"/>
                    </a:ext>
                  </a:extLst>
                </a:gridCol>
              </a:tblGrid>
              <a:tr h="180975">
                <a:tc>
                  <a:txBody>
                    <a:bodyPr/>
                    <a:lstStyle/>
                    <a:p>
                      <a:pPr algn="just">
                        <a:lnSpc>
                          <a:spcPct val="150000"/>
                        </a:lnSpc>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EXISTING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Security of Verification Object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10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attribute-based encryption technique (ABE)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5115164"/>
                  </a:ext>
                </a:extLst>
              </a:tr>
              <a:tr h="2318925">
                <a:tc>
                  <a:txBody>
                    <a:bodyPr/>
                    <a:lstStyle/>
                    <a:p>
                      <a:pPr algn="just">
                        <a:lnSpc>
                          <a:spcPct val="150000"/>
                        </a:lnSpc>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 this paper, compared with the previous works, an important distinction about the threat model is that the cloud is considered to be an untrusted entity. More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specifically, first of all, the cloud server tries to gain some valuable information from encrypted data files, secure indexes, and verification objects (e.g., a misbehaving cloud administrator aims at obtaining these information for possible monetary profits). Then, the cloud server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would intentionally return false search results for saving computation resource or communication cost.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encrypted verification information into their proposed secure searchable index. In [24], Sun et al. used encrypted index tree structure to implement secure query results verification functionality. In this scheme, when the query ends, the cloud server returns query results along with a minimum encrypted index tree, then the data user searches this minimum index tree using the same search algorithm as the cloud server did to finish result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verification.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95524964"/>
                  </a:ext>
                </a:extLst>
              </a:tr>
            </a:tbl>
          </a:graphicData>
        </a:graphic>
      </p:graphicFrame>
    </p:spTree>
    <p:extLst>
      <p:ext uri="{BB962C8B-B14F-4D97-AF65-F5344CB8AC3E}">
        <p14:creationId xmlns:p14="http://schemas.microsoft.com/office/powerpoint/2010/main" xmlns=""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363214538"/>
              </p:ext>
            </p:extLst>
          </p:nvPr>
        </p:nvGraphicFramePr>
        <p:xfrm>
          <a:off x="609600" y="838200"/>
          <a:ext cx="8153400" cy="1473200"/>
        </p:xfrm>
        <a:graphic>
          <a:graphicData uri="http://schemas.openxmlformats.org/drawingml/2006/table">
            <a:tbl>
              <a:tblPr firstRow="1" bandRow="1">
                <a:tableStyleId>{5C22544A-7EE6-4342-B048-85BDC9FD1C3A}</a:tableStyleId>
              </a:tblPr>
              <a:tblGrid>
                <a:gridCol w="3339424">
                  <a:extLst>
                    <a:ext uri="{9D8B030D-6E8A-4147-A177-3AD203B41FA5}">
                      <a16:colId xmlns:a16="http://schemas.microsoft.com/office/drawing/2014/main" xmlns="" val="4204740616"/>
                    </a:ext>
                  </a:extLst>
                </a:gridCol>
                <a:gridCol w="4813976">
                  <a:extLst>
                    <a:ext uri="{9D8B030D-6E8A-4147-A177-3AD203B41FA5}">
                      <a16:colId xmlns:a16="http://schemas.microsoft.com/office/drawing/2014/main" xmlns="" val="2161512350"/>
                    </a:ext>
                  </a:extLst>
                </a:gridCol>
              </a:tblGrid>
              <a:tr h="589754">
                <a:tc>
                  <a:txBody>
                    <a:bodyPr/>
                    <a:lstStyle/>
                    <a:p>
                      <a:pPr marL="118745" indent="-118745" algn="just">
                        <a:lnSpc>
                          <a:spcPct val="150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200"/>
                        <a:buFont typeface="Symbol" panose="05050102010706020507" pitchFamily="18" charset="2"/>
                        <a:buBlip>
                          <a:blip r:embed="rId2"/>
                        </a:buBlip>
                      </a:pPr>
                      <a:r>
                        <a:rPr lang="en-US" sz="1200">
                          <a:effectLst/>
                          <a:latin typeface="Times New Roman" panose="02020603050405020304" pitchFamily="18" charset="0"/>
                          <a:ea typeface="Calibri" panose="020F0502020204030204" pitchFamily="34" charset="0"/>
                          <a:cs typeface="Times New Roman" panose="02020603050405020304" pitchFamily="18" charset="0"/>
                        </a:rPr>
                        <a:t>cloud data based on attribute-based encryption technique (ABE) in the public-key setting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a:effectLst/>
                          <a:latin typeface="Times New Roman" panose="02020603050405020304" pitchFamily="18" charset="0"/>
                          <a:ea typeface="Calibri" panose="020F0502020204030204" pitchFamily="34" charset="0"/>
                          <a:cs typeface="Times New Roman" panose="02020603050405020304" pitchFamily="18" charset="0"/>
                        </a:rPr>
                        <a:t>less security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honest-but-curious” entity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keeps robust and secure software/hardware environments</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5115164"/>
                  </a:ext>
                </a:extLst>
              </a:tr>
            </a:tbl>
          </a:graphicData>
        </a:graphic>
      </p:graphicFrame>
    </p:spTree>
    <p:extLst>
      <p:ext uri="{BB962C8B-B14F-4D97-AF65-F5344CB8AC3E}">
        <p14:creationId xmlns:p14="http://schemas.microsoft.com/office/powerpoint/2010/main" xmlns=""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09600" y="381000"/>
            <a:ext cx="7924800" cy="5224315"/>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endParaRPr lang="en-IN" sz="14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SYSTEM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TotalTime>
  <Words>644</Words>
  <Application>Microsoft Office PowerPoint</Application>
  <PresentationFormat>On-screen Show (4:3)</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Slide 5</vt:lpstr>
      <vt:lpstr>Slide 6</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 4</cp:lastModifiedBy>
  <cp:revision>13</cp:revision>
  <dcterms:created xsi:type="dcterms:W3CDTF">2014-01-29T07:45:10Z</dcterms:created>
  <dcterms:modified xsi:type="dcterms:W3CDTF">2023-07-03T12:34:44Z</dcterms:modified>
</cp:coreProperties>
</file>