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9"/>
  </p:notesMasterIdLst>
  <p:sldIdLst>
    <p:sldId id="291" r:id="rId2"/>
    <p:sldId id="292" r:id="rId3"/>
    <p:sldId id="294" r:id="rId4"/>
    <p:sldId id="295" r:id="rId5"/>
    <p:sldId id="296" r:id="rId6"/>
    <p:sldId id="293"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24" autoAdjust="0"/>
  </p:normalViewPr>
  <p:slideViewPr>
    <p:cSldViewPr>
      <p:cViewPr varScale="1">
        <p:scale>
          <a:sx n="75" d="100"/>
          <a:sy n="75" d="100"/>
        </p:scale>
        <p:origin x="66"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Public-key_encryption" TargetMode="External"/><Relationship Id="rId2" Type="http://schemas.openxmlformats.org/officeDocument/2006/relationships/hyperlink" Target="https://en.wikipedia.org/wiki/ID-based_cryptography" TargetMode="External"/><Relationship Id="rId1" Type="http://schemas.openxmlformats.org/officeDocument/2006/relationships/slideLayout" Target="../slideLayouts/slideLayout6.xml"/><Relationship Id="rId4" Type="http://schemas.openxmlformats.org/officeDocument/2006/relationships/hyperlink" Target="https://en.wikipedia.org/wiki/Public_key"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85800" y="1981200"/>
            <a:ext cx="7924800" cy="1421992"/>
          </a:xfrm>
          <a:prstGeom prst="rect">
            <a:avLst/>
          </a:prstGeom>
        </p:spPr>
        <p:txBody>
          <a:bodyPr wrap="square">
            <a:spAutoFit/>
          </a:bodyPr>
          <a:lstStyle/>
          <a:p>
            <a:pPr algn="ctr">
              <a:lnSpc>
                <a:spcPct val="150000"/>
              </a:lnSpc>
            </a:pPr>
            <a:r>
              <a:rPr lang="en-IN" sz="2000" b="1" dirty="0">
                <a:latin typeface="Times New Roman" panose="02020603050405020304" pitchFamily="18" charset="0"/>
                <a:cs typeface="Times New Roman" panose="02020603050405020304" pitchFamily="18" charset="0"/>
              </a:rPr>
              <a:t>PUBLIC INTEGRITY VERIFICATION OF SHARED GROUP DATA ON CLOUD STORAGE IS NOT POSSIBLE WITHOUT A CERTIFICATE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3048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33E7A9C-8659-4368-A225-F7179358F001}"/>
              </a:ext>
            </a:extLst>
          </p:cNvPr>
          <p:cNvSpPr/>
          <p:nvPr/>
        </p:nvSpPr>
        <p:spPr>
          <a:xfrm>
            <a:off x="304800" y="838200"/>
            <a:ext cx="8534400" cy="4905254"/>
          </a:xfrm>
          <a:prstGeom prst="rect">
            <a:avLst/>
          </a:prstGeom>
        </p:spPr>
        <p:txBody>
          <a:bodyPr wrap="square">
            <a:spAutoFit/>
          </a:bodyPr>
          <a:lstStyle/>
          <a:p>
            <a:pPr algn="just">
              <a:lnSpc>
                <a:spcPct val="150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Cloud storage service supplies people with an efficient method to share data within a group. The cloud server is not trustworthy, so lots of remote data possession checking (RDPC) protocols are proposed and thought to be an effective way to ensure the data integrity. However, most of RDPC protocols are based on the mechanism of traditional public key infrastructure (PKI), which has obvious security flaw and bears big burden of certificate management. To avoid this shortcoming, identity-based cryptography (IBC) is often chosen to be the basis of RDPC. Unfortunately, IBC has an inherent drawback of key escrow. To solve these problems, we utilize the technique of certificateless signature to present a new RDPC protocol for checking the integrity of data shared among a group. In our scheme, user’s private key includes two parts: a partial key generated by the group manager and a secret value chosen by herself/himself. To ensure the right public keys are chosen during the data integrity checking, the public key of each user is associated with her unique identity, for example the name or telephone number. Thus, the certificate is not needed and the problem of key escrow is eliminated too. Meanwhile, the data integrity can still be audited by public verifier without downloading the whole data. In addition, our scheme also supports efficient user revocation from the group. The security of our scheme is reduced to the assumptions of computational Diffie-Hellman (CDH) and discrete logarithm (DL). Experiment results exhibit that the new protocol is very efficient and feasible.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356624980"/>
              </p:ext>
            </p:extLst>
          </p:nvPr>
        </p:nvGraphicFramePr>
        <p:xfrm>
          <a:off x="533400" y="990600"/>
          <a:ext cx="8153400" cy="3032760"/>
        </p:xfrm>
        <a:graphic>
          <a:graphicData uri="http://schemas.openxmlformats.org/drawingml/2006/table">
            <a:tbl>
              <a:tblPr firstRow="1" bandRow="1">
                <a:tableStyleId>{5C22544A-7EE6-4342-B048-85BDC9FD1C3A}</a:tableStyleId>
              </a:tblPr>
              <a:tblGrid>
                <a:gridCol w="3934291">
                  <a:extLst>
                    <a:ext uri="{9D8B030D-6E8A-4147-A177-3AD203B41FA5}">
                      <a16:colId xmlns:a16="http://schemas.microsoft.com/office/drawing/2014/main" val="4204740616"/>
                    </a:ext>
                  </a:extLst>
                </a:gridCol>
                <a:gridCol w="4219109">
                  <a:extLst>
                    <a:ext uri="{9D8B030D-6E8A-4147-A177-3AD203B41FA5}">
                      <a16:colId xmlns:a16="http://schemas.microsoft.com/office/drawing/2014/main" val="2161512350"/>
                    </a:ext>
                  </a:extLst>
                </a:gridCol>
              </a:tblGrid>
              <a:tr h="838200">
                <a:tc>
                  <a:txBody>
                    <a:bodyPr/>
                    <a:lstStyle/>
                    <a:p>
                      <a:pPr algn="l">
                        <a:lnSpc>
                          <a:spcPct val="115000"/>
                        </a:lnSpc>
                        <a:spcAft>
                          <a:spcPts val="10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15000"/>
                        </a:lnSpc>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EXSISTING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5115164"/>
                  </a:ext>
                </a:extLst>
              </a:tr>
              <a:tr h="2070345">
                <a:tc>
                  <a:txBody>
                    <a:bodyPr/>
                    <a:lstStyle/>
                    <a:p>
                      <a:pPr marL="342900" lvl="0" indent="-342900" algn="just">
                        <a:lnSpc>
                          <a:spcPct val="150000"/>
                        </a:lnSpc>
                        <a:spcAft>
                          <a:spcPts val="0"/>
                        </a:spcAft>
                        <a:buFont typeface="Wingdings" panose="05000000000000000000" pitchFamily="2" charset="2"/>
                        <a:buChar char=""/>
                      </a:pPr>
                      <a:r>
                        <a:rPr lang="en-US" sz="1200">
                          <a:effectLst/>
                          <a:latin typeface="Times New Roman" panose="02020603050405020304" pitchFamily="18" charset="0"/>
                          <a:ea typeface="Calibri" panose="020F0502020204030204" pitchFamily="34" charset="0"/>
                          <a:cs typeface="Times New Roman" panose="02020603050405020304" pitchFamily="18" charset="0"/>
                        </a:rPr>
                        <a:t>However, most of existing RDPC schemes are based on  </a:t>
                      </a:r>
                      <a:r>
                        <a:rPr lang="en-IN" sz="1200">
                          <a:effectLst/>
                          <a:latin typeface="Times New Roman" panose="02020603050405020304" pitchFamily="18" charset="0"/>
                          <a:ea typeface="Calibri" panose="020F0502020204030204" pitchFamily="34" charset="0"/>
                          <a:cs typeface="Times New Roman" panose="02020603050405020304" pitchFamily="18" charset="0"/>
                        </a:rPr>
                        <a:t>public key infrastructure (PKI)</a:t>
                      </a: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sz="1200">
                          <a:effectLst/>
                          <a:latin typeface="Times New Roman" panose="02020603050405020304" pitchFamily="18" charset="0"/>
                          <a:ea typeface="Calibri" panose="020F0502020204030204" pitchFamily="34" charset="0"/>
                          <a:cs typeface="Times New Roman" panose="02020603050405020304" pitchFamily="18" charset="0"/>
                        </a:rPr>
                        <a:t>Although PKI is widely used and occupies an important position in public key cryptography, there are still some security threats in it. For example, the security of PKI is based on the trustworthy of certificate authority (CA), but it is not an easy work to ensure the trustworthiness of CA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cloud server is not trustworthy, so lots of remote data possession checking (RDPC) protocols are proposed and thought to be an effective way to ensure the data integrity.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However, most of RDPC protocols are based on the mechanism of traditional public key infrastructure (PKI), which has obvious security flaw and bears big burden of certificate management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594990496"/>
              </p:ext>
            </p:extLst>
          </p:nvPr>
        </p:nvGraphicFramePr>
        <p:xfrm>
          <a:off x="228600" y="304800"/>
          <a:ext cx="8610600" cy="378460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204740616"/>
                    </a:ext>
                  </a:extLst>
                </a:gridCol>
                <a:gridCol w="4305300">
                  <a:extLst>
                    <a:ext uri="{9D8B030D-6E8A-4147-A177-3AD203B41FA5}">
                      <a16:colId xmlns:a16="http://schemas.microsoft.com/office/drawing/2014/main" val="2161512350"/>
                    </a:ext>
                  </a:extLst>
                </a:gridCol>
              </a:tblGrid>
              <a:tr h="180975">
                <a:tc>
                  <a:txBody>
                    <a:bodyPr/>
                    <a:lstStyle/>
                    <a:p>
                      <a:pPr algn="just">
                        <a:lnSpc>
                          <a:spcPct val="150000"/>
                        </a:lnSpc>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EXISTING ALGORITHM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identity-based cryptography (IBC)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 algn="just">
                        <a:lnSpc>
                          <a:spcPct val="150000"/>
                        </a:lnSpc>
                        <a:spcAft>
                          <a:spcPts val="10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PROPOSED ALGORITHM:-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RSA-based hash function was utilized to generate the authentication tag of the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5115164"/>
                  </a:ext>
                </a:extLst>
              </a:tr>
              <a:tr h="2318925">
                <a:tc>
                  <a:txBody>
                    <a:bodyPr/>
                    <a:lstStyle/>
                    <a:p>
                      <a:pPr algn="just">
                        <a:lnSpc>
                          <a:spcPct val="150000"/>
                        </a:lnSpc>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ALGORITHM DEFINITION</a:t>
                      </a:r>
                      <a:r>
                        <a:rPr lang="en-US" sz="1200" b="1">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Identity-based encryption (IBE), is an important primitive of </a:t>
                      </a:r>
                      <a:r>
                        <a:rPr lang="en-IN" sz="1200" u="none" strike="noStrike">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tooltip="ID-based cryptography"/>
                        </a:rPr>
                        <a:t>ID-based cryptography</a:t>
                      </a:r>
                      <a:r>
                        <a:rPr lang="en-IN" sz="1200">
                          <a:effectLst/>
                          <a:latin typeface="Times New Roman" panose="02020603050405020304" pitchFamily="18" charset="0"/>
                          <a:ea typeface="Calibri" panose="020F0502020204030204" pitchFamily="34" charset="0"/>
                          <a:cs typeface="Times New Roman" panose="02020603050405020304" pitchFamily="18" charset="0"/>
                        </a:rPr>
                        <a:t>. As such it is a type of </a:t>
                      </a:r>
                      <a:r>
                        <a:rPr lang="en-IN" sz="1200" u="none" strike="noStrike">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tooltip="Public-key encryption"/>
                        </a:rPr>
                        <a:t>public-key encryption</a:t>
                      </a:r>
                      <a:r>
                        <a:rPr lang="en-IN" sz="1200">
                          <a:effectLst/>
                          <a:latin typeface="Times New Roman" panose="02020603050405020304" pitchFamily="18" charset="0"/>
                          <a:ea typeface="Calibri" panose="020F0502020204030204" pitchFamily="34" charset="0"/>
                          <a:cs typeface="Times New Roman" panose="02020603050405020304" pitchFamily="18" charset="0"/>
                        </a:rPr>
                        <a:t> in which the </a:t>
                      </a:r>
                      <a:r>
                        <a:rPr lang="en-IN" sz="1200" u="none" strike="noStrike">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tooltip="Public key"/>
                        </a:rPr>
                        <a:t>public key</a:t>
                      </a:r>
                      <a:r>
                        <a:rPr lang="en-IN" sz="1200">
                          <a:effectLst/>
                          <a:latin typeface="Times New Roman" panose="02020603050405020304" pitchFamily="18" charset="0"/>
                          <a:ea typeface="Calibri" panose="020F0502020204030204" pitchFamily="34" charset="0"/>
                          <a:cs typeface="Times New Roman" panose="02020603050405020304" pitchFamily="18" charset="0"/>
                        </a:rPr>
                        <a:t> of a user is some unique information about the identity of the user (e.g. a user's email address). This means that a sender who has access to the public parameters of the system can encrypt a message using e.g. the text-value of the receiver's name or email address as a key. The receiver obtains its decryption key from a central authority, which needs to be trusted as it generates secret keys for every 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ALGORITHM DEFINITION</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Until now, lots of schemes [22-28] have been presented for the integrity verification of data shared in group. However, most of existing RDPC schemes [22-26, 28] are based on PKI. Although PKI is widely used and occupies an important position in public key cryptography, there are still some security threats in it. For example, the security of PKI is based on the trustworthy of certificate authority (CA), but it is not an easy work to ensure the trustworthiness of CA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187251130"/>
              </p:ext>
            </p:extLst>
          </p:nvPr>
        </p:nvGraphicFramePr>
        <p:xfrm>
          <a:off x="304800" y="838200"/>
          <a:ext cx="8458200" cy="1371600"/>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val="4204740616"/>
                    </a:ext>
                  </a:extLst>
                </a:gridCol>
                <a:gridCol w="4229100">
                  <a:extLst>
                    <a:ext uri="{9D8B030D-6E8A-4147-A177-3AD203B41FA5}">
                      <a16:colId xmlns:a16="http://schemas.microsoft.com/office/drawing/2014/main" val="2161512350"/>
                    </a:ext>
                  </a:extLst>
                </a:gridCol>
              </a:tblGrid>
              <a:tr h="589754">
                <a:tc>
                  <a:txBody>
                    <a:bodyPr/>
                    <a:lstStyle/>
                    <a:p>
                      <a:pPr marL="118745" indent="-118745" algn="just">
                        <a:lnSpc>
                          <a:spcPct val="150000"/>
                        </a:lnSpc>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DRAWBACKS:-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SzPts val="1200"/>
                        <a:buFont typeface="Symbol" panose="05050102010706020507" pitchFamily="18" charset="2"/>
                        <a:buBlip>
                          <a:blip r:embed="rId2"/>
                        </a:buBlip>
                      </a:pPr>
                      <a:r>
                        <a:rPr lang="en-US" sz="1200">
                          <a:effectLst/>
                          <a:latin typeface="Times New Roman" panose="02020603050405020304" pitchFamily="18" charset="0"/>
                          <a:ea typeface="Calibri" panose="020F0502020204030204" pitchFamily="34" charset="0"/>
                          <a:cs typeface="Times New Roman" panose="02020603050405020304" pitchFamily="18" charset="0"/>
                        </a:rPr>
                        <a:t>Less security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SzPts val="1200"/>
                        <a:buFont typeface="Symbol" panose="05050102010706020507" pitchFamily="18" charset="2"/>
                        <a:buBlip>
                          <a:blip r:embed="rId2"/>
                        </a:buBlip>
                      </a:pPr>
                      <a:r>
                        <a:rPr lang="en-IN" sz="1200">
                          <a:effectLst/>
                          <a:latin typeface="Times New Roman" panose="02020603050405020304" pitchFamily="18" charset="0"/>
                          <a:ea typeface="Calibri" panose="020F0502020204030204" pitchFamily="34" charset="0"/>
                          <a:cs typeface="Times New Roman" panose="02020603050405020304" pitchFamily="18" charset="0"/>
                        </a:rPr>
                        <a:t>IBC has an inherent drawback of key escrow.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SzPts val="1200"/>
                        <a:buFont typeface="Symbol" panose="05050102010706020507" pitchFamily="18" charset="2"/>
                        <a:buBlip>
                          <a:blip r:embed="rId2"/>
                        </a:buBlip>
                      </a:pPr>
                      <a:r>
                        <a:rPr lang="en-IN" sz="1200">
                          <a:effectLst/>
                          <a:latin typeface="Times New Roman" panose="02020603050405020304" pitchFamily="18" charset="0"/>
                          <a:ea typeface="Calibri" panose="020F0502020204030204" pitchFamily="34" charset="0"/>
                          <a:cs typeface="Times New Roman" panose="02020603050405020304" pitchFamily="18" charset="0"/>
                        </a:rPr>
                        <a:t>To solve these problems, we utilize the technique of certificateless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118745" indent="-118745" algn="just">
                        <a:lnSpc>
                          <a:spcPct val="150000"/>
                        </a:lnSpc>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SzPts val="1200"/>
                        <a:buFont typeface="Symbol" panose="05050102010706020507" pitchFamily="18" charset="2"/>
                        <a:buBlip>
                          <a:blip r:embed="rId2"/>
                        </a:buBlip>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we prove the security of our scheme.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SzPts val="1200"/>
                        <a:buFont typeface="Symbol" panose="05050102010706020507" pitchFamily="18" charset="2"/>
                        <a:buBlip>
                          <a:blip r:embed="rId2"/>
                        </a:buBlip>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We implement our scheme and perform some experiments.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SzPts val="1200"/>
                        <a:buFont typeface="Symbol" panose="05050102010706020507" pitchFamily="18" charset="2"/>
                        <a:buBlip>
                          <a:blip r:embed="rId2"/>
                        </a:buBlip>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our scheme has good efficiency.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5115164"/>
                  </a:ext>
                </a:extLst>
              </a:tr>
            </a:tbl>
          </a:graphicData>
        </a:graphic>
      </p:graphicFrame>
    </p:spTree>
    <p:extLst>
      <p:ext uri="{BB962C8B-B14F-4D97-AF65-F5344CB8AC3E}">
        <p14:creationId xmlns:p14="http://schemas.microsoft.com/office/powerpoint/2010/main"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381000"/>
            <a:ext cx="7924800" cy="5224315"/>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PROCESSOR		:  	DUAL CORE 2 DUO.</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RAM			:	2GB DD RAM	</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HARD DISK 		:	250 GB</a:t>
            </a:r>
            <a:endParaRPr lang="en-IN" sz="1400"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FRONT END 		:          	J2EE (JSP, SERVLET)</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BACK END		                     : 	MY SQL 5.5</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OPERATING </a:t>
            </a:r>
            <a:r>
              <a:rPr lang="en-US" sz="1400">
                <a:latin typeface="Times New Roman" panose="02020603050405020304" pitchFamily="18" charset="0"/>
                <a:cs typeface="Times New Roman" panose="02020603050405020304" pitchFamily="18" charset="0"/>
              </a:rPr>
              <a:t>SYSTEM    </a:t>
            </a:r>
            <a:r>
              <a:rPr lang="en-US" sz="1400" dirty="0">
                <a:latin typeface="Times New Roman" panose="02020603050405020304" pitchFamily="18" charset="0"/>
                <a:cs typeface="Times New Roman" panose="02020603050405020304" pitchFamily="18" charset="0"/>
              </a:rPr>
              <a:t>	:  	WINDOWS 7</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6893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186835">
            <a:off x="1899200" y="2432435"/>
            <a:ext cx="5051903" cy="1143000"/>
          </a:xfrm>
        </p:spPr>
        <p:txBody>
          <a:bodyPr>
            <a:noAutofit/>
          </a:bodyPr>
          <a:lstStyle/>
          <a:p>
            <a:r>
              <a:rPr lang="en-US" sz="8000" b="1" dirty="0">
                <a:latin typeface="Times New Roman" pitchFamily="18" charset="0"/>
                <a:cs typeface="Times New Roman" pitchFamily="18" charset="0"/>
              </a:rPr>
              <a:t>Thank You</a:t>
            </a:r>
          </a:p>
        </p:txBody>
      </p:sp>
    </p:spTree>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829</TotalTime>
  <Words>807</Words>
  <Application>Microsoft Office PowerPoint</Application>
  <PresentationFormat>On-screen Show (4:3)</PresentationFormat>
  <Paragraphs>42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Constantia</vt:lpstr>
      <vt:lpstr>Symbol</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Vertilink Technologies</Manager>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dc:title>
  <dc:creator>Vertilink Technologies</dc:creator>
  <cp:lastModifiedBy>intel</cp:lastModifiedBy>
  <cp:revision>13</cp:revision>
  <dcterms:created xsi:type="dcterms:W3CDTF">2014-01-29T07:45:10Z</dcterms:created>
  <dcterms:modified xsi:type="dcterms:W3CDTF">2023-07-03T10:40:03Z</dcterms:modified>
</cp:coreProperties>
</file>