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85800" y="1981200"/>
            <a:ext cx="7924800" cy="646331"/>
          </a:xfrm>
          <a:prstGeom prst="rect">
            <a:avLst/>
          </a:prstGeom>
        </p:spPr>
        <p:txBody>
          <a:bodyPr wrap="square">
            <a:spAutoFit/>
          </a:bodyPr>
          <a:lstStyle/>
          <a:p>
            <a:pPr algn="ctr"/>
            <a:r>
              <a:rPr lang="en-IN" b="1"/>
              <a:t>CRYPT-DAC: CRYPTOGRAPHICALLY ENFORCED DYNAMIC ACCESS CONTROL IN THE CLOUD</a:t>
            </a:r>
            <a:endParaRPr lang="en-IN"/>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3935757"/>
          </a:xfrm>
          <a:prstGeom prst="rect">
            <a:avLst/>
          </a:prstGeom>
        </p:spPr>
        <p:txBody>
          <a:bodyPr wrap="square">
            <a:spAutoFit/>
          </a:bodyPr>
          <a:lstStyle/>
          <a:p>
            <a:pPr algn="just">
              <a:lnSpc>
                <a:spcPct val="150000"/>
              </a:lnSpc>
              <a:spcAft>
                <a:spcPts val="1000"/>
              </a:spcAft>
            </a:pPr>
            <a:r>
              <a:rPr lang="en-IN" sz="1400" dirty="0">
                <a:effectLst/>
                <a:latin typeface="Times New Roman" panose="02020603050405020304" pitchFamily="18" charset="0"/>
                <a:ea typeface="Calibri" panose="020F0502020204030204" pitchFamily="34" charset="0"/>
              </a:rPr>
              <a:t>Enabling cryptographically enforced access controls for data hosted in untrusted cloud is attractive for many users and organizations. However, designing efficient cryptographically enforced dynamic access control system in the cloud is still challenging. In this paper, we propose Crypt-DAC, a system that provides practical cryptographic enforcement of dynamic access control. Crypt-DAC revokes access permissions by delegating the cloud to update encrypted data. In Crypt-DAC, a file is encrypted by a symmetric key list which records a file key and a sequence of revocation keys. In each revocation, a dedicated administrator uploads a new revocation key to the cloud and requests it to encrypt the file with a new layer of encryption and update the encrypted key list accordingly. Crypt-DAC proposes three key techniques to constrain the size of key list and encryption layers. As a result, Crypt-DAC enforces dynamic access control that provides efficiency, as it does not require expensive decryption/</a:t>
            </a:r>
            <a:r>
              <a:rPr lang="en-IN" sz="1400" dirty="0" err="1">
                <a:effectLst/>
                <a:latin typeface="Times New Roman" panose="02020603050405020304" pitchFamily="18" charset="0"/>
                <a:ea typeface="Calibri" panose="020F0502020204030204" pitchFamily="34" charset="0"/>
              </a:rPr>
              <a:t>reencryption</a:t>
            </a:r>
            <a:r>
              <a:rPr lang="en-IN" sz="1400" dirty="0">
                <a:effectLst/>
                <a:latin typeface="Times New Roman" panose="02020603050405020304" pitchFamily="18" charset="0"/>
                <a:ea typeface="Calibri" panose="020F0502020204030204" pitchFamily="34" charset="0"/>
              </a:rPr>
              <a:t> and uploading/re-uploading of large data at the administrator side, and security, as it immediately revokes access permissions. We use formalization framework and system implementation to demonstrate the security and efficiency of our construction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3025035350"/>
              </p:ext>
            </p:extLst>
          </p:nvPr>
        </p:nvGraphicFramePr>
        <p:xfrm>
          <a:off x="533400" y="990600"/>
          <a:ext cx="8153400" cy="5227320"/>
        </p:xfrm>
        <a:graphic>
          <a:graphicData uri="http://schemas.openxmlformats.org/drawingml/2006/table">
            <a:tbl>
              <a:tblPr firstRow="1" bandRow="1">
                <a:tableStyleId>{5C22544A-7EE6-4342-B048-85BDC9FD1C3A}</a:tableStyleId>
              </a:tblPr>
              <a:tblGrid>
                <a:gridCol w="3934291">
                  <a:extLst>
                    <a:ext uri="{9D8B030D-6E8A-4147-A177-3AD203B41FA5}">
                      <a16:colId xmlns:a16="http://schemas.microsoft.com/office/drawing/2014/main" val="4204740616"/>
                    </a:ext>
                  </a:extLst>
                </a:gridCol>
                <a:gridCol w="4219109">
                  <a:extLst>
                    <a:ext uri="{9D8B030D-6E8A-4147-A177-3AD203B41FA5}">
                      <a16:colId xmlns:a16="http://schemas.microsoft.com/office/drawing/2014/main" val="2161512350"/>
                    </a:ext>
                  </a:extLst>
                </a:gridCol>
              </a:tblGrid>
              <a:tr h="838200">
                <a:tc>
                  <a:txBody>
                    <a:bodyPr/>
                    <a:lstStyle/>
                    <a:p>
                      <a:pPr algn="l">
                        <a:lnSpc>
                          <a:spcPct val="115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15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EXSISTING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070345">
                <a:tc>
                  <a:txBody>
                    <a:bodyPr/>
                    <a:lstStyle/>
                    <a:p>
                      <a:pPr marL="342900" lvl="0" indent="-342900" algn="just">
                        <a:lnSpc>
                          <a:spcPct val="150000"/>
                        </a:lnSpc>
                        <a:spcAft>
                          <a:spcPts val="800"/>
                        </a:spcAft>
                        <a:buSzPts val="1000"/>
                        <a:buFont typeface="Wingdings" panose="05000000000000000000" pitchFamily="2" charset="2"/>
                        <a:buChar char=""/>
                        <a:tabLst>
                          <a:tab pos="457200" algn="l"/>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first scheme requires an administrator to re-encrypt file with new keys as discussed above. </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
                        <a:tabLst>
                          <a:tab pos="457200" algn="l"/>
                        </a:tabLs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Instead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second scheme delegates users to re-encrypt the file when they need to modify the file, relieving the administrator from re-encrypting file data by itself.</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
                        <a:tabLst>
                          <a:tab pos="457200" algn="l"/>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In which the symmetric homomorphic encryption scheme is used to encrypt the file. </a:t>
                      </a:r>
                      <a:endParaRPr lang="en-US" sz="12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Wingdings" panose="05000000000000000000" pitchFamily="2" charset="2"/>
                        <a:buChar char=""/>
                        <a:tabLst>
                          <a:tab pos="457200" algn="l"/>
                        </a:tabLs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Such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design enables the cloud to directly re-encrypt file without decryption.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50000"/>
                        </a:lnSpc>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 this paper, we propose Crypt-DAC, a system that provides practical cryptographic enforcement of dynamic access control. Crypt-DAC revokes access permissions by delegating the cloud to update encrypted data.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 Crypt-DAC, a file is encrypted by a symmetric key list which records a file key and a sequence of revocation keys.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In each revocation, a dedicated administrator uploads a new revocation key to the cloud and requests it to encrypt the file with a new layer of encryption and update the encrypted key list accordingly.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Crypt-DAC proposes three key techniques to constrain the size of key list and encryption layers.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As a result, Crypt-DAC enforces dynamic access control that provides efficiency, as it does not require expensive decryption/</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reencryption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uploading/re-uploading of large data at the administrator side, and security,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839549584"/>
              </p:ext>
            </p:extLst>
          </p:nvPr>
        </p:nvGraphicFramePr>
        <p:xfrm>
          <a:off x="228600" y="304800"/>
          <a:ext cx="8610600" cy="388620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just">
                        <a:lnSpc>
                          <a:spcPct val="150000"/>
                        </a:lnSpc>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EXISTING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FK tuples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10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PROPOSED ALGORITHM:-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a:effectLst/>
                          <a:latin typeface="Times New Roman" panose="02020603050405020304" pitchFamily="18" charset="0"/>
                          <a:ea typeface="Calibri" panose="020F0502020204030204" pitchFamily="34" charset="0"/>
                          <a:cs typeface="Times New Roman" panose="02020603050405020304" pitchFamily="18" charset="0"/>
                        </a:rPr>
                        <a:t>Crypt-DAC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r h="2318925">
                <a:tc>
                  <a:txBody>
                    <a:bodyPr/>
                    <a:lstStyle/>
                    <a:p>
                      <a:pPr algn="just">
                        <a:lnSpc>
                          <a:spcPct val="150000"/>
                        </a:lnSpc>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To alleviate the overhead, u delegates the administrator to do so. Assume that there are m roles having permissions to fn. u uploads the new key list (k) to the administrator and delegates it to update the key ist in the FK tuples of the m roles. For each of the m roles r, the administrator encrypts k by the encryption key ekr of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 and uploads the encryption for the cloud provider to update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ALGORITHM DEFINITION</a:t>
                      </a: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First, Crypt-DAC proposes delegation-aware encryption strategy to delegate the cloud to update policy data. For a file, the administrator appends a new revocation key at the end of its key list and requests the cloud to update this key list in the policy data. The size of the key list however increases with the revocation operations, and a user has to download and decrypt a large key list in each file access. To overcome this problem, we adopt the key rotation technique to compactly encrypt the key list in the policy data. As a result, the size of the key list remains constant regardless of revocation operations.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447128168"/>
              </p:ext>
            </p:extLst>
          </p:nvPr>
        </p:nvGraphicFramePr>
        <p:xfrm>
          <a:off x="304800" y="838200"/>
          <a:ext cx="8458200" cy="1849120"/>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4204740616"/>
                    </a:ext>
                  </a:extLst>
                </a:gridCol>
                <a:gridCol w="4229100">
                  <a:extLst>
                    <a:ext uri="{9D8B030D-6E8A-4147-A177-3AD203B41FA5}">
                      <a16:colId xmlns:a16="http://schemas.microsoft.com/office/drawing/2014/main" val="2161512350"/>
                    </a:ext>
                  </a:extLst>
                </a:gridCol>
              </a:tblGrid>
              <a:tr h="589754">
                <a:tc>
                  <a:txBody>
                    <a:bodyPr/>
                    <a:lstStyle/>
                    <a:p>
                      <a:pPr marL="118745" indent="-118745" algn="just">
                        <a:lnSpc>
                          <a:spcPct val="150000"/>
                        </a:lnSpc>
                        <a:spcAft>
                          <a:spcPts val="800"/>
                        </a:spcAft>
                      </a:pPr>
                      <a:r>
                        <a:rPr lang="en-US" sz="1200" b="1">
                          <a:effectLst/>
                          <a:latin typeface="Times New Roman" panose="02020603050405020304" pitchFamily="18" charset="0"/>
                          <a:ea typeface="Calibri" panose="020F0502020204030204" pitchFamily="34" charset="0"/>
                          <a:cs typeface="Times New Roman" panose="02020603050405020304" pitchFamily="18" charset="0"/>
                        </a:rPr>
                        <a:t>DRAWBACKS:-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buSzPts val="1200"/>
                        <a:buFont typeface="Symbol" panose="05050102010706020507" pitchFamily="18" charset="2"/>
                        <a:buBlip>
                          <a:blip r:embed="rId2"/>
                        </a:buBlip>
                      </a:pPr>
                      <a:r>
                        <a:rPr lang="en-IN" sz="1200">
                          <a:effectLst/>
                          <a:latin typeface="Times New Roman" panose="02020603050405020304" pitchFamily="18" charset="0"/>
                          <a:ea typeface="Calibri" panose="020F0502020204030204" pitchFamily="34" charset="0"/>
                          <a:cs typeface="Times New Roman" panose="02020603050405020304" pitchFamily="18" charset="0"/>
                        </a:rPr>
                        <a:t>This scheme incurs a considerable communication overhead.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IN" sz="1200">
                          <a:effectLst/>
                          <a:latin typeface="Times New Roman" panose="02020603050405020304" pitchFamily="18" charset="0"/>
                          <a:ea typeface="Calibri" panose="020F0502020204030204" pitchFamily="34" charset="0"/>
                          <a:cs typeface="Times New Roman" panose="02020603050405020304" pitchFamily="18" charset="0"/>
                        </a:rPr>
                        <a:t>This scheme, however, comes with a security penalty as the revocation operation is delayed to the next user’s modification to the file.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18745" indent="-118745" algn="just">
                        <a:lnSpc>
                          <a:spcPct val="150000"/>
                        </a:lnSpc>
                        <a:spcAft>
                          <a:spcPts val="8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200"/>
                        <a:buFont typeface="Symbol" panose="05050102010706020507" pitchFamily="18" charset="2"/>
                        <a:buBlip>
                          <a:blip r:embed="rId2"/>
                        </a:buBlip>
                        <a:tabLst>
                          <a:tab pos="457200" algn="l"/>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For revocation efficiency, Crypt-DAC incurs lightweight communication overhead at the administrator side as it does not need to download and re-upload file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SzPts val="1200"/>
                        <a:buFont typeface="Symbol" panose="05050102010706020507" pitchFamily="18" charset="2"/>
                        <a:buBlip>
                          <a:blip r:embed="rId2"/>
                        </a:buBlip>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For immediate revocation, the permissions of users are immediately revoked as the files are re-encrypted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5115164"/>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5224315"/>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PROCESSOR		:  	DUAL CORE 2 DUO.</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RAM			:	2GB DD RAM	</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HARD DISK 		:	250 GB</a:t>
            </a:r>
            <a:endParaRPr lang="en-IN" sz="14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FRONT END 		:          	J2EE (JSP, SERVLET)</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BACK END		                     : 	MY SQL 5.5</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OPERATING </a:t>
            </a:r>
            <a:r>
              <a:rPr lang="en-US" sz="1400">
                <a:latin typeface="Times New Roman" panose="02020603050405020304" pitchFamily="18" charset="0"/>
                <a:cs typeface="Times New Roman" panose="02020603050405020304" pitchFamily="18" charset="0"/>
              </a:rPr>
              <a:t>SYSTEM    </a:t>
            </a:r>
            <a:r>
              <a:rPr lang="en-US" sz="1400" dirty="0">
                <a:latin typeface="Times New Roman" panose="02020603050405020304" pitchFamily="18" charset="0"/>
                <a:cs typeface="Times New Roman" panose="02020603050405020304" pitchFamily="18" charset="0"/>
              </a:rPr>
              <a:t>	:  	WINDOWS 7</a:t>
            </a:r>
            <a:endParaRPr lang="en-IN" sz="1400" dirty="0">
              <a:latin typeface="Times New Roman" panose="02020603050405020304" pitchFamily="18" charset="0"/>
              <a:cs typeface="Times New Roman" panose="02020603050405020304" pitchFamily="18" charset="0"/>
            </a:endParaRPr>
          </a:p>
          <a:p>
            <a:pPr lvl="0">
              <a:lnSpc>
                <a:spcPct val="150000"/>
              </a:lnSpc>
            </a:pPr>
            <a:r>
              <a:rPr lang="en-US" sz="1400"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86835">
            <a:off x="1899200" y="2432435"/>
            <a:ext cx="5051903" cy="1143000"/>
          </a:xfrm>
        </p:spPr>
        <p:txBody>
          <a:bodyPr>
            <a:noAutofit/>
          </a:bodyPr>
          <a:lstStyle/>
          <a:p>
            <a:r>
              <a:rPr lang="en-US" sz="8000" b="1" dirty="0">
                <a:latin typeface="Times New Roman" pitchFamily="18" charset="0"/>
                <a:cs typeface="Times New Roman" pitchFamily="18" charset="0"/>
              </a:rPr>
              <a:t>Thank You</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TotalTime>
  <Words>801</Words>
  <Application>Microsoft Office PowerPoint</Application>
  <PresentationFormat>On-screen Show (4:3)</PresentationFormat>
  <Paragraphs>47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13</cp:revision>
  <dcterms:created xsi:type="dcterms:W3CDTF">2014-01-29T07:45:10Z</dcterms:created>
  <dcterms:modified xsi:type="dcterms:W3CDTF">2023-07-03T10:56:35Z</dcterms:modified>
</cp:coreProperties>
</file>