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10"/>
  </p:notesMasterIdLst>
  <p:sldIdLst>
    <p:sldId id="291" r:id="rId2"/>
    <p:sldId id="292" r:id="rId3"/>
    <p:sldId id="294" r:id="rId4"/>
    <p:sldId id="295" r:id="rId5"/>
    <p:sldId id="296" r:id="rId6"/>
    <p:sldId id="298" r:id="rId7"/>
    <p:sldId id="293" r:id="rId8"/>
    <p:sldId id="29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80" d="100"/>
          <a:sy n="80"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85800" y="1981200"/>
            <a:ext cx="7924800" cy="966290"/>
          </a:xfrm>
          <a:prstGeom prst="rect">
            <a:avLst/>
          </a:prstGeom>
        </p:spPr>
        <p:txBody>
          <a:bodyPr wrap="square">
            <a:spAutoFit/>
          </a:bodyPr>
          <a:lstStyle/>
          <a:p>
            <a:pPr algn="ctr">
              <a:lnSpc>
                <a:spcPct val="150000"/>
              </a:lnSpc>
              <a:spcAft>
                <a:spcPts val="8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Profit-Maximized Collaborative in Distributed Cloud and Edge Computing Systems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4905254"/>
          </a:xfrm>
          <a:prstGeom prst="rect">
            <a:avLst/>
          </a:prstGeom>
        </p:spPr>
        <p:txBody>
          <a:bodyPr wrap="square">
            <a:spAutoFit/>
          </a:bodyPr>
          <a:lstStyle/>
          <a:p>
            <a:pPr algn="just">
              <a:lnSpc>
                <a:spcPct val="150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Edge computing is a new architecture to provide computing, storage, and networking resources for achieving the Internet of Things. It brings computation to the network edge in close proximity to users. However, nodes in the edge have limited energy and resources. Completely running tasks in the edge may cause poor performance. Cloud data centers (CDCs) have rich resources for executing tasks, but they are located in places far away from users. CDCs lead to long transmission delays and large financial costs for utilizing resources. Therefore, it is essential to smartly offload users’ tasks between a CDC layer and an edge computing layer. This work proposes a cloud and edge computing system, which has a terminal layer, edge computing layer, and CDC layer. Based on it, this work designs a profit-maximized collaborative computation offloading and resource allocation algorithm to maximize the profit of systems and guarantee that response time limits of tasks are strictly met. In each time slot, this work jointly considers CPU, memory, and bandwidth resources, load balance of all heterogeneous nodes in the edge layer, maximum amount of energy, maximum number of servers, and task queue stability in the CDC layer. Considering the abovementioned factors, a single objective constrained optimization problem is formulated and solved by a proposed simulated-annealing-based migrating birds optimization procedure to obtain a close-to-optimal solution. The proposed method achieves joint optimization of computation offloading between CDC and edge, and resource allocation in CDC. Realistic data-based simulation results demonstrate that it realizes higher profit than its peers.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3716123259"/>
              </p:ext>
            </p:extLst>
          </p:nvPr>
        </p:nvGraphicFramePr>
        <p:xfrm>
          <a:off x="533400" y="990600"/>
          <a:ext cx="8153400" cy="6295327"/>
        </p:xfrm>
        <a:graphic>
          <a:graphicData uri="http://schemas.openxmlformats.org/drawingml/2006/table">
            <a:tbl>
              <a:tblPr firstRow="1" bandRow="1">
                <a:tableStyleId>{5C22544A-7EE6-4342-B048-85BDC9FD1C3A}</a:tableStyleId>
              </a:tblPr>
              <a:tblGrid>
                <a:gridCol w="3934291">
                  <a:extLst>
                    <a:ext uri="{9D8B030D-6E8A-4147-A177-3AD203B41FA5}">
                      <a16:colId xmlns:a16="http://schemas.microsoft.com/office/drawing/2014/main" val="4204740616"/>
                    </a:ext>
                  </a:extLst>
                </a:gridCol>
                <a:gridCol w="4219109">
                  <a:extLst>
                    <a:ext uri="{9D8B030D-6E8A-4147-A177-3AD203B41FA5}">
                      <a16:colId xmlns:a16="http://schemas.microsoft.com/office/drawing/2014/main" val="2161512350"/>
                    </a:ext>
                  </a:extLst>
                </a:gridCol>
              </a:tblGrid>
              <a:tr h="838200">
                <a:tc>
                  <a:txBody>
                    <a:bodyPr/>
                    <a:lstStyle/>
                    <a:p>
                      <a:pPr algn="l">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070345">
                <a:tc>
                  <a:txBody>
                    <a:bodyPr/>
                    <a:lstStyle/>
                    <a:p>
                      <a:pPr marL="342900" lvl="0" indent="-342900" algn="just">
                        <a:lnSpc>
                          <a:spcPct val="150000"/>
                        </a:lnSpc>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Thus, it is critically important to rationally schedule all tasks between CDC and edge computing layers and maximize the profit of distributed cloud and edge computing systems while ensuring that user-specific response time limits of tasks are well met.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It brings computation to the network edge in close proximity to users. However, nodes in the edge have limited energy and resources. Completely running tasks in the edge may cause poor performance.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marL="342900" lvl="0" indent="-342900" algn="just">
                        <a:lnSpc>
                          <a:spcPct val="150000"/>
                        </a:lnSpc>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work proposes a cloud and edge computing system, which has a terminal layer, edge computing layer, and CDC layer. Based on it, this work designs a profit-maximized collaborative computation offloading and resource allocation algorithm to maximize the profit of systems and guarantee that response time limits of tasks are strictly met.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 each time slot, this work jointly considers CPU, memory, and bandwidth resources, load balance of all heterogeneous nodes in the edge layer, maximum amount of energy, maximum number of servers, and task queue stability in the CDC layer.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Considering the abovementioned factors, a single objective constrained optimization problem is formulated and solved by a proposed simulated-annealing-based migrating birds optimization procedure to obtain a close-to-optimal solution.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proposed method achieves joint optimization of computation offloading between CDC and edge, and resource allocation in CDC. Realistic data-based simulation results demonstrate that it realizes higher profit than its peers.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285589603"/>
              </p:ext>
            </p:extLst>
          </p:nvPr>
        </p:nvGraphicFramePr>
        <p:xfrm>
          <a:off x="228600" y="304800"/>
          <a:ext cx="8610600" cy="4147725"/>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357568">
                <a:tc>
                  <a:txBody>
                    <a:bodyPr/>
                    <a:lstStyle/>
                    <a:p>
                      <a:pPr algn="just">
                        <a:lnSpc>
                          <a:spcPct val="150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EXISTING ALGORITHM</a:t>
                      </a:r>
                    </a:p>
                  </a:txBody>
                  <a:tcPr marL="68580" marR="68580" marT="0" marB="0"/>
                </a:tc>
                <a:tc>
                  <a:txBody>
                    <a:bodyPr/>
                    <a:lstStyle/>
                    <a:p>
                      <a:pPr marL="45720" algn="just">
                        <a:lnSpc>
                          <a:spcPct val="150000"/>
                        </a:lnSpc>
                        <a:spcAft>
                          <a:spcPts val="10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PROPOSED ALGORITHM:-</a:t>
                      </a:r>
                    </a:p>
                    <a:p>
                      <a:pPr algn="just">
                        <a:lnSpc>
                          <a:spcPct val="150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1156271">
                <a:tc>
                  <a:txBody>
                    <a:bodyPr/>
                    <a:lstStyle/>
                    <a:p>
                      <a:pPr algn="just">
                        <a:lnSpc>
                          <a:spcPct val="150000"/>
                        </a:lnSpc>
                        <a:spcAft>
                          <a:spcPts val="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Cloud Resource Allocation Algorithm (CRA)</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Simulated Annealing-based Migrating Birds Optimization (SMBO)</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r h="2318925">
                <a:tc>
                  <a:txBody>
                    <a:bodyPr/>
                    <a:lstStyle/>
                    <a:p>
                      <a:pPr algn="just">
                        <a:lnSpc>
                          <a:spcPct val="150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p>
                    <a:p>
                      <a:pPr algn="just">
                        <a:lnSpc>
                          <a:spcPct val="15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work considers the joint optimization of computation offloading between Cloud data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(CDC) and edge computing layers, and resource allocation in CDC. It is important to maximize the profit of distributed cloud and edge computing systems by optimally scheduling all tasks between them given user-specific response time limits of tasks.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just">
                        <a:lnSpc>
                          <a:spcPct val="150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p>
                    <a:p>
                      <a:pPr algn="just">
                        <a:lnSpc>
                          <a:spcPct val="15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work evaluates the proposed SMBO with real-life data. SMBO is implemented with MATLAB 2017 in a computer with an Intel Xeon CPU with 2.4 GHz and a 32-GB memory.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961250977"/>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229230027"/>
              </p:ext>
            </p:extLst>
          </p:nvPr>
        </p:nvGraphicFramePr>
        <p:xfrm>
          <a:off x="304800" y="838200"/>
          <a:ext cx="8458200" cy="2710781"/>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4204740616"/>
                    </a:ext>
                  </a:extLst>
                </a:gridCol>
                <a:gridCol w="4229100">
                  <a:extLst>
                    <a:ext uri="{9D8B030D-6E8A-4147-A177-3AD203B41FA5}">
                      <a16:colId xmlns:a16="http://schemas.microsoft.com/office/drawing/2014/main" val="2161512350"/>
                    </a:ext>
                  </a:extLst>
                </a:gridCol>
              </a:tblGrid>
              <a:tr h="589754">
                <a:tc>
                  <a:txBody>
                    <a:bodyPr/>
                    <a:lstStyle/>
                    <a:p>
                      <a:pPr marL="118745" indent="-118745" algn="just">
                        <a:lnSpc>
                          <a:spcPct val="150000"/>
                        </a:lnSpc>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589754">
                <a:tc>
                  <a:txBody>
                    <a:bodyPr/>
                    <a:lstStyle/>
                    <a:p>
                      <a:pPr marL="342900" lvl="0" indent="-342900" algn="just">
                        <a:lnSpc>
                          <a:spcPct val="150000"/>
                        </a:lnSpc>
                        <a:spcAft>
                          <a:spcPts val="100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Less security </a:t>
                      </a:r>
                    </a:p>
                    <a:p>
                      <a:pPr marL="342900" lvl="0" indent="-342900" algn="just">
                        <a:lnSpc>
                          <a:spcPct val="150000"/>
                        </a:lnSpc>
                        <a:spcAft>
                          <a:spcPts val="1000"/>
                        </a:spcAft>
                        <a:buSzPts val="1200"/>
                        <a:buFont typeface="Symbol" panose="05050102010706020507" pitchFamily="18" charset="2"/>
                        <a:buBlip>
                          <a:blip r:embed="rId2"/>
                        </a:buBlip>
                      </a:pPr>
                      <a:r>
                        <a:rPr kumimoji="0" lang="en-IN" sz="1200" kern="1200" dirty="0">
                          <a:solidFill>
                            <a:schemeClr val="dk1"/>
                          </a:solidFill>
                          <a:effectLst/>
                          <a:latin typeface="Times New Roman" panose="02020603050405020304" pitchFamily="18" charset="0"/>
                          <a:ea typeface="+mn-ea"/>
                          <a:cs typeface="Times New Roman" panose="02020603050405020304" pitchFamily="18" charset="0"/>
                        </a:rPr>
                        <a:t>It is challenging to execute them in nodes in the edge computing layer because their computation resources and battery capacities are often constrained and heterogeneous.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marL="342900" lvl="0" indent="-342900" algn="just" rtl="0" eaLnBrk="1" latinLnBrk="0" hangingPunct="1">
                        <a:lnSpc>
                          <a:spcPct val="150000"/>
                        </a:lnSpc>
                        <a:spcAft>
                          <a:spcPts val="1000"/>
                        </a:spcAft>
                        <a:buSzPts val="1200"/>
                        <a:buFont typeface="Symbol" panose="05050102010706020507" pitchFamily="18" charset="2"/>
                        <a:buBlip>
                          <a:blip r:embed="rId2"/>
                        </a:buBlip>
                      </a:pPr>
                      <a:r>
                        <a:rPr kumimoji="0" lang="en-IN" sz="12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We prove the security of our scheme. </a:t>
                      </a:r>
                    </a:p>
                    <a:p>
                      <a:pPr marL="342900" lvl="0" indent="-342900" algn="just" rtl="0" eaLnBrk="1" latinLnBrk="0" hangingPunct="1">
                        <a:lnSpc>
                          <a:spcPct val="150000"/>
                        </a:lnSpc>
                        <a:spcAft>
                          <a:spcPts val="1000"/>
                        </a:spcAft>
                        <a:buSzPts val="1200"/>
                        <a:buFont typeface="Symbol" panose="05050102010706020507" pitchFamily="18" charset="2"/>
                        <a:buBlip>
                          <a:blip r:embed="rId2"/>
                        </a:buBlip>
                      </a:pPr>
                      <a:r>
                        <a:rPr kumimoji="0" lang="en-IN" sz="12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Improve more resources and battery capacities.</a:t>
                      </a:r>
                    </a:p>
                    <a:p>
                      <a:pPr marL="342900" lvl="0" indent="-342900" algn="just" rtl="0" eaLnBrk="1" latinLnBrk="0" hangingPunct="1">
                        <a:lnSpc>
                          <a:spcPct val="150000"/>
                        </a:lnSpc>
                        <a:spcAft>
                          <a:spcPts val="1000"/>
                        </a:spcAft>
                        <a:buSzPts val="1200"/>
                        <a:buFont typeface="Symbol" panose="05050102010706020507" pitchFamily="18" charset="2"/>
                        <a:buBlip>
                          <a:blip r:embed="rId2"/>
                        </a:buBlip>
                      </a:pPr>
                      <a:r>
                        <a:rPr kumimoji="0" lang="en-IN" sz="12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our scheme has good efficiency.</a:t>
                      </a:r>
                    </a:p>
                    <a:p>
                      <a:pPr marL="342900" lvl="0" indent="-342900" algn="just" rtl="0" eaLnBrk="1" latinLnBrk="0" hangingPunct="1">
                        <a:lnSpc>
                          <a:spcPct val="150000"/>
                        </a:lnSpc>
                        <a:spcAft>
                          <a:spcPts val="1000"/>
                        </a:spcAft>
                        <a:buSzPts val="1200"/>
                        <a:buFont typeface="Symbol" panose="05050102010706020507" pitchFamily="18" charset="2"/>
                        <a:buBlip>
                          <a:blip r:embed="rId2"/>
                        </a:buBlip>
                      </a:pPr>
                      <a:r>
                        <a:rPr kumimoji="0" lang="en-US" sz="12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 Optimize computation offloading and resource allocation for nodes in the edge and servers in CDC</a:t>
                      </a:r>
                    </a:p>
                    <a:p>
                      <a:pPr marL="0" lvl="0" indent="0" algn="just" rtl="0" eaLnBrk="1" latinLnBrk="0" hangingPunct="1">
                        <a:lnSpc>
                          <a:spcPct val="150000"/>
                        </a:lnSpc>
                        <a:spcAft>
                          <a:spcPts val="1000"/>
                        </a:spcAft>
                        <a:buSzPts val="1200"/>
                        <a:buFont typeface="Symbol" panose="05050102010706020507" pitchFamily="18" charset="2"/>
                        <a:buNone/>
                      </a:pPr>
                      <a:endParaRPr kumimoji="0" lang="en-IN" sz="12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4217629104"/>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D1CC3C-DDF3-4299-993D-A0FA5000C706}"/>
              </a:ext>
            </a:extLst>
          </p:cNvPr>
          <p:cNvPicPr>
            <a:picLocks noChangeAspect="1"/>
          </p:cNvPicPr>
          <p:nvPr/>
        </p:nvPicPr>
        <p:blipFill>
          <a:blip r:embed="rId2"/>
          <a:stretch>
            <a:fillRect/>
          </a:stretch>
        </p:blipFill>
        <p:spPr>
          <a:xfrm>
            <a:off x="1706245" y="1534238"/>
            <a:ext cx="5731510" cy="2423795"/>
          </a:xfrm>
          <a:prstGeom prst="rect">
            <a:avLst/>
          </a:prstGeom>
        </p:spPr>
      </p:pic>
      <p:sp>
        <p:nvSpPr>
          <p:cNvPr id="5" name="TextBox 4">
            <a:extLst>
              <a:ext uri="{FF2B5EF4-FFF2-40B4-BE49-F238E27FC236}">
                <a16:creationId xmlns:a16="http://schemas.microsoft.com/office/drawing/2014/main" id="{E5721388-14E6-4D40-9AA3-EF7D05DE87DA}"/>
              </a:ext>
            </a:extLst>
          </p:cNvPr>
          <p:cNvSpPr txBox="1"/>
          <p:nvPr/>
        </p:nvSpPr>
        <p:spPr>
          <a:xfrm>
            <a:off x="609600" y="685800"/>
            <a:ext cx="458435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System Agriculture</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A1175F5-95D3-40B4-A4ED-39DDBA331124}"/>
              </a:ext>
            </a:extLst>
          </p:cNvPr>
          <p:cNvSpPr txBox="1"/>
          <p:nvPr/>
        </p:nvSpPr>
        <p:spPr>
          <a:xfrm>
            <a:off x="2438400" y="4252473"/>
            <a:ext cx="4584356" cy="369332"/>
          </a:xfrm>
          <a:prstGeom prst="rect">
            <a:avLst/>
          </a:prstGeom>
          <a:noFill/>
        </p:spPr>
        <p:txBody>
          <a:bodyPr wrap="square">
            <a:spAutoFit/>
          </a:bodyPr>
          <a:lstStyle/>
          <a:p>
            <a:r>
              <a:rPr lang="en-IN" sz="1800" b="1" dirty="0">
                <a:effectLst/>
                <a:latin typeface="Times-Roman"/>
                <a:ea typeface="Calibri" panose="020F0502020204030204" pitchFamily="34" charset="0"/>
                <a:cs typeface="Times-Roman"/>
              </a:rPr>
              <a:t>Illustrative System Framework</a:t>
            </a:r>
            <a:endParaRPr lang="en-IN" dirty="0"/>
          </a:p>
        </p:txBody>
      </p:sp>
    </p:spTree>
    <p:extLst>
      <p:ext uri="{BB962C8B-B14F-4D97-AF65-F5344CB8AC3E}">
        <p14:creationId xmlns:p14="http://schemas.microsoft.com/office/powerpoint/2010/main" val="59701599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5870646"/>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PROCESSOR		:  	DUAL CORE 2 DUO.</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RAM			:	2GB DD RAM	</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HARD DISK 		:	250 GB</a:t>
            </a:r>
          </a:p>
          <a:p>
            <a:pPr>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Monitor			: 	15’’ LED</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INPUT DEVICES		: 	KEYBOARD, MOUSE</a:t>
            </a:r>
          </a:p>
          <a:p>
            <a:pPr>
              <a:lnSpc>
                <a:spcPct val="150000"/>
              </a:lnSpc>
            </a:pPr>
            <a:r>
              <a:rPr lang="en-US">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FRONT END 		:          	J2EE (JSP, SERVLET)</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BACK END		                     : 	MY SQL 5.5</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OPERATING SYSTEM    	:  	WINDOWS 7</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TotalTime>
  <Words>826</Words>
  <Application>Microsoft Office PowerPoint</Application>
  <PresentationFormat>On-screen Show (4:3)</PresentationFormat>
  <Paragraphs>48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Constantia</vt:lpstr>
      <vt:lpstr>Symbol</vt:lpstr>
      <vt:lpstr>Times New Roman</vt:lpstr>
      <vt:lpstr>Times-Roman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teamv</cp:lastModifiedBy>
  <cp:revision>15</cp:revision>
  <dcterms:created xsi:type="dcterms:W3CDTF">2014-01-29T07:45:10Z</dcterms:created>
  <dcterms:modified xsi:type="dcterms:W3CDTF">2023-07-03T11:00:56Z</dcterms:modified>
</cp:coreProperties>
</file>