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8">
  <p:sldMasterIdLst>
    <p:sldMasterId id="2147483660" r:id="rId1"/>
  </p:sldMasterIdLst>
  <p:notesMasterIdLst>
    <p:notesMasterId r:id="rId9"/>
  </p:notesMasterIdLst>
  <p:sldIdLst>
    <p:sldId id="291" r:id="rId2"/>
    <p:sldId id="292" r:id="rId3"/>
    <p:sldId id="294" r:id="rId4"/>
    <p:sldId id="295" r:id="rId5"/>
    <p:sldId id="296" r:id="rId6"/>
    <p:sldId id="293" r:id="rId7"/>
    <p:sldId id="297"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53" autoAdjust="0"/>
    <p:restoredTop sz="94624" autoAdjust="0"/>
  </p:normalViewPr>
  <p:slideViewPr>
    <p:cSldViewPr>
      <p:cViewPr varScale="1">
        <p:scale>
          <a:sx n="80" d="100"/>
          <a:sy n="80" d="100"/>
        </p:scale>
        <p:origin x="1560"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6B2444-FED8-402B-86B3-73869D1EF35B}" type="datetimeFigureOut">
              <a:rPr lang="en-US" smtClean="0"/>
              <a:pPr/>
              <a:t>7/3/2023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72319F-8198-462E-8E8E-0BC76DDD64B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AD77A1FA-AA07-46D2-BA1D-FAC05F9A87AB}" type="datetime1">
              <a:rPr lang="en-US" smtClean="0"/>
              <a:pPr/>
              <a:t>7/3/2023</a:t>
            </a:fld>
            <a:endParaRPr lang="en-US"/>
          </a:p>
        </p:txBody>
      </p:sp>
      <p:sp>
        <p:nvSpPr>
          <p:cNvPr id="19" name="Footer Placeholder 18"/>
          <p:cNvSpPr>
            <a:spLocks noGrp="1"/>
          </p:cNvSpPr>
          <p:nvPr>
            <p:ph type="ftr" sz="quarter" idx="11"/>
          </p:nvPr>
        </p:nvSpPr>
        <p:spPr/>
        <p:txBody>
          <a:bodyPr/>
          <a:lstStyle/>
          <a:p>
            <a:r>
              <a:rPr lang="en-US"/>
              <a:t>                            VERTILINK TECH (Govt.SSI Unit &amp; ISO : 9001-2008)</a:t>
            </a:r>
          </a:p>
        </p:txBody>
      </p:sp>
      <p:sp>
        <p:nvSpPr>
          <p:cNvPr id="27" name="Slide Number Placeholder 26"/>
          <p:cNvSpPr>
            <a:spLocks noGrp="1"/>
          </p:cNvSpPr>
          <p:nvPr>
            <p:ph type="sldNum" sz="quarter" idx="12"/>
          </p:nvPr>
        </p:nvSpPr>
        <p:spPr/>
        <p:txBody>
          <a:bodyPr/>
          <a:lstStyle/>
          <a:p>
            <a:fld id="{3C4A1969-14BA-4A4A-91B6-F66B1C0E87B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slow">
    <p:push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1A52ACC-354D-4138-84DE-BE91E25156A0}"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B95E33-DFB8-4A10-9487-516E693E7043}"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13C0338-3E99-401A-9CCF-92F861F50D7C}"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73C2F6A-9FC0-4D8F-848C-B0B9124910AD}"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slow">
    <p:push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0164E87-1BAD-4A6F-B5EC-1941673DCE75}" type="datetime1">
              <a:rPr lang="en-US" smtClean="0"/>
              <a:pPr/>
              <a:t>7/3/2023</a:t>
            </a:fld>
            <a:endParaRPr lang="en-US"/>
          </a:p>
        </p:txBody>
      </p:sp>
      <p:sp>
        <p:nvSpPr>
          <p:cNvPr id="6" name="Footer Placeholder 5"/>
          <p:cNvSpPr>
            <a:spLocks noGrp="1"/>
          </p:cNvSpPr>
          <p:nvPr>
            <p:ph type="ftr" sz="quarter" idx="11"/>
          </p:nvPr>
        </p:nvSpPr>
        <p:spPr/>
        <p:txBody>
          <a:bodyPr/>
          <a:lstStyle/>
          <a:p>
            <a:r>
              <a:rPr lang="en-US"/>
              <a:t>                            VERTILINK TECH (Govt.SSI Unit &amp; ISO : 9001-2008)</a:t>
            </a:r>
          </a:p>
        </p:txBody>
      </p:sp>
      <p:sp>
        <p:nvSpPr>
          <p:cNvPr id="7" name="Slide Number Placeholder 6"/>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6C934F90-2F44-4F2B-BFEC-24150CBC0643}" type="datetime1">
              <a:rPr lang="en-US" smtClean="0"/>
              <a:pPr/>
              <a:t>7/3/2023</a:t>
            </a:fld>
            <a:endParaRPr lang="en-US"/>
          </a:p>
        </p:txBody>
      </p:sp>
      <p:sp>
        <p:nvSpPr>
          <p:cNvPr id="8" name="Footer Placeholder 7"/>
          <p:cNvSpPr>
            <a:spLocks noGrp="1"/>
          </p:cNvSpPr>
          <p:nvPr>
            <p:ph type="ftr" sz="quarter" idx="11"/>
          </p:nvPr>
        </p:nvSpPr>
        <p:spPr/>
        <p:txBody>
          <a:bodyPr/>
          <a:lstStyle/>
          <a:p>
            <a:r>
              <a:rPr lang="en-US"/>
              <a:t>                            VERTILINK TECH (Govt.SSI Unit &amp; ISO : 9001-2008)</a:t>
            </a:r>
          </a:p>
        </p:txBody>
      </p:sp>
      <p:sp>
        <p:nvSpPr>
          <p:cNvPr id="9" name="Slide Number Placeholder 8"/>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1597BCA-9855-4AEF-BF4C-69CF0D0BDB8B}" type="datetime1">
              <a:rPr lang="en-US" smtClean="0"/>
              <a:pPr/>
              <a:t>7/3/2023</a:t>
            </a:fld>
            <a:endParaRPr lang="en-US"/>
          </a:p>
        </p:txBody>
      </p:sp>
      <p:sp>
        <p:nvSpPr>
          <p:cNvPr id="4" name="Footer Placeholder 3"/>
          <p:cNvSpPr>
            <a:spLocks noGrp="1"/>
          </p:cNvSpPr>
          <p:nvPr>
            <p:ph type="ftr" sz="quarter" idx="11"/>
          </p:nvPr>
        </p:nvSpPr>
        <p:spPr/>
        <p:txBody>
          <a:bodyPr/>
          <a:lstStyle/>
          <a:p>
            <a:r>
              <a:rPr lang="en-US"/>
              <a:t>                            VERTILINK TECH (Govt.SSI Unit &amp; ISO : 9001-2008)</a:t>
            </a:r>
          </a:p>
        </p:txBody>
      </p:sp>
      <p:sp>
        <p:nvSpPr>
          <p:cNvPr id="5" name="Slide Number Placeholder 4"/>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970367-0B76-44A8-B49C-C59B7C5E91C3}" type="datetime1">
              <a:rPr lang="en-US" smtClean="0"/>
              <a:pPr/>
              <a:t>7/3/2023</a:t>
            </a:fld>
            <a:endParaRPr lang="en-US"/>
          </a:p>
        </p:txBody>
      </p:sp>
      <p:sp>
        <p:nvSpPr>
          <p:cNvPr id="3" name="Footer Placeholder 2"/>
          <p:cNvSpPr>
            <a:spLocks noGrp="1"/>
          </p:cNvSpPr>
          <p:nvPr>
            <p:ph type="ftr" sz="quarter" idx="11"/>
          </p:nvPr>
        </p:nvSpPr>
        <p:spPr/>
        <p:txBody>
          <a:bodyPr/>
          <a:lstStyle/>
          <a:p>
            <a:r>
              <a:rPr lang="en-US"/>
              <a:t>                            VERTILINK TECH (Govt.SSI Unit &amp; ISO : 9001-2008)</a:t>
            </a:r>
          </a:p>
        </p:txBody>
      </p:sp>
      <p:sp>
        <p:nvSpPr>
          <p:cNvPr id="4" name="Slide Number Placeholder 3"/>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444FEB8-B5E3-4FDE-8ABE-7AA664B4A914}" type="datetime1">
              <a:rPr lang="en-US" smtClean="0"/>
              <a:pPr/>
              <a:t>7/3/2023</a:t>
            </a:fld>
            <a:endParaRPr lang="en-US"/>
          </a:p>
        </p:txBody>
      </p:sp>
      <p:sp>
        <p:nvSpPr>
          <p:cNvPr id="6" name="Footer Placeholder 5"/>
          <p:cNvSpPr>
            <a:spLocks noGrp="1"/>
          </p:cNvSpPr>
          <p:nvPr>
            <p:ph type="ftr" sz="quarter" idx="11"/>
          </p:nvPr>
        </p:nvSpPr>
        <p:spPr/>
        <p:txBody>
          <a:bodyPr/>
          <a:lstStyle/>
          <a:p>
            <a:r>
              <a:rPr lang="en-US"/>
              <a:t>                            VERTILINK TECH (Govt.SSI Unit &amp; ISO : 9001-2008)</a:t>
            </a:r>
          </a:p>
        </p:txBody>
      </p:sp>
      <p:sp>
        <p:nvSpPr>
          <p:cNvPr id="7" name="Slide Number Placeholder 6"/>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5D9D7E4-84A0-4BE3-B4DB-4E9AEE2254E4}" type="datetime1">
              <a:rPr lang="en-US" smtClean="0"/>
              <a:pPr/>
              <a:t>7/3/2023</a:t>
            </a:fld>
            <a:endParaRPr lang="en-US"/>
          </a:p>
        </p:txBody>
      </p:sp>
      <p:sp>
        <p:nvSpPr>
          <p:cNvPr id="6" name="Footer Placeholder 5"/>
          <p:cNvSpPr>
            <a:spLocks noGrp="1"/>
          </p:cNvSpPr>
          <p:nvPr>
            <p:ph type="ftr" sz="quarter" idx="11"/>
          </p:nvPr>
        </p:nvSpPr>
        <p:spPr/>
        <p:txBody>
          <a:bodyPr/>
          <a:lstStyle/>
          <a:p>
            <a:r>
              <a:rPr lang="en-US"/>
              <a:t>                            VERTILINK TECH (Govt.SSI Unit &amp; ISO : 9001-2008)</a:t>
            </a:r>
          </a:p>
        </p:txBody>
      </p:sp>
      <p:sp>
        <p:nvSpPr>
          <p:cNvPr id="7" name="Slide Number Placeholder 6"/>
          <p:cNvSpPr>
            <a:spLocks noGrp="1"/>
          </p:cNvSpPr>
          <p:nvPr>
            <p:ph type="sldNum" sz="quarter" idx="12"/>
          </p:nvPr>
        </p:nvSpPr>
        <p:spPr>
          <a:xfrm>
            <a:off x="8077200" y="6356350"/>
            <a:ext cx="609600" cy="365125"/>
          </a:xfrm>
        </p:spPr>
        <p:txBody>
          <a:bodyPr/>
          <a:lstStyle/>
          <a:p>
            <a:fld id="{3C4A1969-14BA-4A4A-91B6-F66B1C0E87B1}"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spd="slow">
    <p:push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D4AF996-6F2E-4CCC-9FAE-37D204F12EC8}" type="datetime1">
              <a:rPr lang="en-US" smtClean="0"/>
              <a:pPr/>
              <a:t>7/3/2023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a:t>                            VERTILINK TECH (Govt.SSI Unit &amp; ISO : 9001-2008)</a:t>
            </a: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C4A1969-14BA-4A4A-91B6-F66B1C0E87B1}"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push dir="r"/>
  </p:transition>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2F6527A-A269-40E7-89C7-A9782DC06937}"/>
              </a:ext>
            </a:extLst>
          </p:cNvPr>
          <p:cNvSpPr/>
          <p:nvPr/>
        </p:nvSpPr>
        <p:spPr>
          <a:xfrm>
            <a:off x="685800" y="1981200"/>
            <a:ext cx="7924800" cy="966290"/>
          </a:xfrm>
          <a:prstGeom prst="rect">
            <a:avLst/>
          </a:prstGeom>
        </p:spPr>
        <p:txBody>
          <a:bodyPr wrap="square">
            <a:spAutoFit/>
          </a:bodyPr>
          <a:lstStyle/>
          <a:p>
            <a:pPr algn="ctr">
              <a:lnSpc>
                <a:spcPct val="150000"/>
              </a:lnSpc>
              <a:spcAft>
                <a:spcPts val="800"/>
              </a:spcAft>
            </a:pPr>
            <a:r>
              <a:rPr lang="en-US" sz="2000" b="1">
                <a:effectLst/>
                <a:latin typeface="Times New Roman" panose="02020603050405020304" pitchFamily="18" charset="0"/>
                <a:ea typeface="Calibri" panose="020F0502020204030204" pitchFamily="34" charset="0"/>
              </a:rPr>
              <a:t>Efficient Access Control for Cloud-Based User Data Storage and Sharing</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spd="slow">
    <p:push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338D6F-01DB-424F-82A7-A3258CFF709F}"/>
              </a:ext>
            </a:extLst>
          </p:cNvPr>
          <p:cNvSpPr/>
          <p:nvPr/>
        </p:nvSpPr>
        <p:spPr>
          <a:xfrm>
            <a:off x="304800" y="304800"/>
            <a:ext cx="2209800" cy="463397"/>
          </a:xfrm>
          <a:prstGeom prst="rect">
            <a:avLst/>
          </a:prstGeom>
        </p:spPr>
        <p:txBody>
          <a:bodyPr wrap="square">
            <a:spAutoFit/>
          </a:bodyPr>
          <a:lstStyle/>
          <a:p>
            <a:pPr>
              <a:lnSpc>
                <a:spcPct val="150000"/>
              </a:lnSpc>
              <a:spcAft>
                <a:spcPts val="1000"/>
              </a:spcAft>
            </a:pPr>
            <a:r>
              <a:rPr lang="en-US" b="1" dirty="0">
                <a:latin typeface="Times New Roman" panose="02020603050405020304" pitchFamily="18" charset="0"/>
                <a:ea typeface="Calibri" panose="020F0502020204030204" pitchFamily="34" charset="0"/>
                <a:cs typeface="Times New Roman" panose="02020603050405020304" pitchFamily="18" charset="0"/>
              </a:rPr>
              <a:t>ABSTRACT:-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233E7A9C-8659-4368-A225-F7179358F001}"/>
              </a:ext>
            </a:extLst>
          </p:cNvPr>
          <p:cNvSpPr/>
          <p:nvPr/>
        </p:nvSpPr>
        <p:spPr>
          <a:xfrm>
            <a:off x="304800" y="838200"/>
            <a:ext cx="8534400" cy="3612592"/>
          </a:xfrm>
          <a:prstGeom prst="rect">
            <a:avLst/>
          </a:prstGeom>
        </p:spPr>
        <p:txBody>
          <a:bodyPr wrap="square">
            <a:spAutoFit/>
          </a:bodyPr>
          <a:lstStyle/>
          <a:p>
            <a:pPr algn="just">
              <a:lnSpc>
                <a:spcPct val="150000"/>
              </a:lnSpc>
              <a:spcAft>
                <a:spcPts val="1000"/>
              </a:spcAft>
            </a:pPr>
            <a:r>
              <a:rPr lang="en-IN" sz="1400" dirty="0">
                <a:effectLst/>
                <a:latin typeface="Times New Roman" panose="02020603050405020304" pitchFamily="18" charset="0"/>
                <a:ea typeface="Calibri" panose="020F0502020204030204" pitchFamily="34" charset="0"/>
              </a:rPr>
              <a:t>Cloud-based data storage service has drawn increasing interests from both academic and industry in the recent years due to its efficient and low-cost management. Since it provides services in an open network, it is urgent for service providers to make use of secure data storage and sharing mechanism to ensure data confidentiality and service user privacy. To protect sensitive data from being compromised, the most widely used method is encryption. However, simply encrypting data (e.g., via AES) cannot fully address the practical need of data management. Besides, an effective access control over download request also needs to be considered so that Economic Denial of Sustainability (</a:t>
            </a:r>
            <a:r>
              <a:rPr lang="en-IN" sz="1400" dirty="0" err="1">
                <a:effectLst/>
                <a:latin typeface="Times New Roman" panose="02020603050405020304" pitchFamily="18" charset="0"/>
                <a:ea typeface="Calibri" panose="020F0502020204030204" pitchFamily="34" charset="0"/>
              </a:rPr>
              <a:t>EDoS</a:t>
            </a:r>
            <a:r>
              <a:rPr lang="en-IN" sz="1400" dirty="0">
                <a:effectLst/>
                <a:latin typeface="Times New Roman" panose="02020603050405020304" pitchFamily="18" charset="0"/>
                <a:ea typeface="Calibri" panose="020F0502020204030204" pitchFamily="34" charset="0"/>
              </a:rPr>
              <a:t>) attacks cannot be launched to hinder users from enjoying service. In this paper, we consider the dual access control, in the context of cloud-based storage, in the sense that we design a control mechanism over both data access and download request without loss of security and efficiency. Two dual access control systems are designed in this paper, where each of them is for a distinct designed setting. The security and experimental analysis for the systems are also presented</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54450392"/>
      </p:ext>
    </p:extLst>
  </p:cSld>
  <p:clrMapOvr>
    <a:masterClrMapping/>
  </p:clrMapOvr>
  <p:transition spd="slow">
    <p:push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6957CF6-E736-4949-BA0B-C5C4C430D07B}"/>
              </a:ext>
            </a:extLst>
          </p:cNvPr>
          <p:cNvGraphicFramePr>
            <a:graphicFrameLocks noGrp="1"/>
          </p:cNvGraphicFramePr>
          <p:nvPr>
            <p:extLst>
              <p:ext uri="{D42A27DB-BD31-4B8C-83A1-F6EECF244321}">
                <p14:modId xmlns:p14="http://schemas.microsoft.com/office/powerpoint/2010/main" val="3829326471"/>
              </p:ext>
            </p:extLst>
          </p:nvPr>
        </p:nvGraphicFramePr>
        <p:xfrm>
          <a:off x="533400" y="990600"/>
          <a:ext cx="8153400" cy="3581400"/>
        </p:xfrm>
        <a:graphic>
          <a:graphicData uri="http://schemas.openxmlformats.org/drawingml/2006/table">
            <a:tbl>
              <a:tblPr firstRow="1" bandRow="1">
                <a:tableStyleId>{5C22544A-7EE6-4342-B048-85BDC9FD1C3A}</a:tableStyleId>
              </a:tblPr>
              <a:tblGrid>
                <a:gridCol w="3934291">
                  <a:extLst>
                    <a:ext uri="{9D8B030D-6E8A-4147-A177-3AD203B41FA5}">
                      <a16:colId xmlns:a16="http://schemas.microsoft.com/office/drawing/2014/main" val="4204740616"/>
                    </a:ext>
                  </a:extLst>
                </a:gridCol>
                <a:gridCol w="4219109">
                  <a:extLst>
                    <a:ext uri="{9D8B030D-6E8A-4147-A177-3AD203B41FA5}">
                      <a16:colId xmlns:a16="http://schemas.microsoft.com/office/drawing/2014/main" val="2161512350"/>
                    </a:ext>
                  </a:extLst>
                </a:gridCol>
              </a:tblGrid>
              <a:tr h="838200">
                <a:tc>
                  <a:txBody>
                    <a:bodyPr/>
                    <a:lstStyle/>
                    <a:p>
                      <a:pPr algn="l">
                        <a:lnSpc>
                          <a:spcPct val="115000"/>
                        </a:lnSpc>
                        <a:spcAft>
                          <a:spcPts val="100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15000"/>
                        </a:lnSpc>
                        <a:spcAft>
                          <a:spcPts val="10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EXSISTING SYSTEM</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r>
                        <a:rPr lang="en-US" sz="1600" b="1">
                          <a:effectLst/>
                          <a:latin typeface="Times New Roman" panose="02020603050405020304" pitchFamily="18" charset="0"/>
                          <a:ea typeface="Calibri" panose="020F0502020204030204" pitchFamily="34" charset="0"/>
                          <a:cs typeface="Times New Roman" panose="02020603050405020304" pitchFamily="18" charset="0"/>
                        </a:rPr>
                        <a:t>PROPOSED SYSTEM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5115164"/>
                  </a:ext>
                </a:extLst>
              </a:tr>
              <a:tr h="2070345">
                <a:tc>
                  <a:txBody>
                    <a:bodyPr/>
                    <a:lstStyle/>
                    <a:p>
                      <a:pPr marL="342900" lvl="0" indent="-342900" algn="just">
                        <a:lnSpc>
                          <a:spcPct val="150000"/>
                        </a:lnSpc>
                        <a:spcAft>
                          <a:spcPts val="0"/>
                        </a:spcAft>
                        <a:buFont typeface="Wingdings" panose="05000000000000000000" pitchFamily="2" charset="2"/>
                        <a:buChar char=""/>
                      </a:pPr>
                      <a:r>
                        <a:rPr lang="en-IN" sz="1200">
                          <a:effectLst/>
                          <a:latin typeface="Times New Roman" panose="02020603050405020304" pitchFamily="18" charset="0"/>
                          <a:ea typeface="Calibri" panose="020F0502020204030204" pitchFamily="34" charset="0"/>
                          <a:cs typeface="Times New Roman" panose="02020603050405020304" pitchFamily="18" charset="0"/>
                        </a:rPr>
                        <a:t>In this paper, This has been known as Economic Denial of </a:t>
                      </a:r>
                      <a:r>
                        <a:rPr lang="en-US" sz="1200">
                          <a:effectLst/>
                          <a:latin typeface="Times New Roman" panose="02020603050405020304" pitchFamily="18" charset="0"/>
                          <a:ea typeface="Calibri" panose="020F0502020204030204" pitchFamily="34" charset="0"/>
                          <a:cs typeface="Times New Roman" panose="02020603050405020304" pitchFamily="18" charset="0"/>
                        </a:rPr>
                        <a:t>Sustainability (EDoS) attack  which targets to the cloud adopter’s economic resources..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Wingdings" panose="05000000000000000000" pitchFamily="2" charset="2"/>
                        <a:buChar char=""/>
                      </a:pPr>
                      <a:r>
                        <a:rPr lang="en-IN" sz="1200">
                          <a:effectLst/>
                          <a:latin typeface="Times New Roman" panose="02020603050405020304" pitchFamily="18" charset="0"/>
                          <a:ea typeface="Calibri" panose="020F0502020204030204" pitchFamily="34" charset="0"/>
                          <a:cs typeface="Times New Roman" panose="02020603050405020304" pitchFamily="18" charset="0"/>
                        </a:rPr>
                        <a:t>in the sense that we design a control mechanism over both data access and download request without loss of security and efficiency.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Wingdings" panose="05000000000000000000" pitchFamily="2" charset="2"/>
                        <a:buChar char=""/>
                      </a:pPr>
                      <a:r>
                        <a:rPr lang="en-IN" sz="1200">
                          <a:effectLst/>
                          <a:latin typeface="Times New Roman" panose="02020603050405020304" pitchFamily="18" charset="0"/>
                          <a:ea typeface="Calibri" panose="020F0502020204030204" pitchFamily="34" charset="0"/>
                          <a:cs typeface="Times New Roman" panose="02020603050405020304" pitchFamily="18" charset="0"/>
                        </a:rPr>
                        <a:t>In a cloud-based storage service, there exists a common </a:t>
                      </a:r>
                      <a:r>
                        <a:rPr lang="en-US" sz="1200">
                          <a:effectLst/>
                          <a:latin typeface="Times New Roman" panose="02020603050405020304" pitchFamily="18" charset="0"/>
                          <a:ea typeface="Calibri" panose="020F0502020204030204" pitchFamily="34" charset="0"/>
                          <a:cs typeface="Times New Roman" panose="02020603050405020304" pitchFamily="18" charset="0"/>
                        </a:rPr>
                        <a:t>attack that is well-known as resource-exhaustion attack.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just">
                        <a:lnSpc>
                          <a:spcPct val="150000"/>
                        </a:lnSpc>
                        <a:spcAft>
                          <a:spcPts val="0"/>
                        </a:spcAft>
                        <a:buFont typeface="Wingdings" panose="05000000000000000000" pitchFamily="2" charset="2"/>
                        <a:buChar char=""/>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we propose a new mechanism, dubbed dual access control, to tackle the above aforementioned two problems.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Wingdings" panose="05000000000000000000" pitchFamily="2" charset="2"/>
                        <a:buChar char=""/>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To secure data in cloud-based storage service, attribute-based encryption is one of the promising candidates that enables the confidentiality of outsourced data as well as fine-grained control over the outsourced data.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Wingdings" panose="05000000000000000000" pitchFamily="2" charset="2"/>
                        <a:buChar char=""/>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In particular, Cipher text-Policy ABE (CP-ABE)  provides an effective way of data encryption such that access policies, defining the access privilege of potential data receivers, can be specified over encrypted data</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95524964"/>
                  </a:ext>
                </a:extLst>
              </a:tr>
            </a:tbl>
          </a:graphicData>
        </a:graphic>
      </p:graphicFrame>
    </p:spTree>
    <p:extLst>
      <p:ext uri="{BB962C8B-B14F-4D97-AF65-F5344CB8AC3E}">
        <p14:creationId xmlns:p14="http://schemas.microsoft.com/office/powerpoint/2010/main" val="2299993649"/>
      </p:ext>
    </p:extLst>
  </p:cSld>
  <p:clrMapOvr>
    <a:masterClrMapping/>
  </p:clrMapOvr>
  <p:transition spd="slow">
    <p:push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6957CF6-E736-4949-BA0B-C5C4C430D07B}"/>
              </a:ext>
            </a:extLst>
          </p:cNvPr>
          <p:cNvGraphicFramePr>
            <a:graphicFrameLocks noGrp="1"/>
          </p:cNvGraphicFramePr>
          <p:nvPr>
            <p:extLst>
              <p:ext uri="{D42A27DB-BD31-4B8C-83A1-F6EECF244321}">
                <p14:modId xmlns:p14="http://schemas.microsoft.com/office/powerpoint/2010/main" val="1972625805"/>
              </p:ext>
            </p:extLst>
          </p:nvPr>
        </p:nvGraphicFramePr>
        <p:xfrm>
          <a:off x="228600" y="304800"/>
          <a:ext cx="8610600" cy="3337560"/>
        </p:xfrm>
        <a:graphic>
          <a:graphicData uri="http://schemas.openxmlformats.org/drawingml/2006/table">
            <a:tbl>
              <a:tblPr firstRow="1" bandRow="1">
                <a:tableStyleId>{5C22544A-7EE6-4342-B048-85BDC9FD1C3A}</a:tableStyleId>
              </a:tblPr>
              <a:tblGrid>
                <a:gridCol w="4305300">
                  <a:extLst>
                    <a:ext uri="{9D8B030D-6E8A-4147-A177-3AD203B41FA5}">
                      <a16:colId xmlns:a16="http://schemas.microsoft.com/office/drawing/2014/main" val="4204740616"/>
                    </a:ext>
                  </a:extLst>
                </a:gridCol>
                <a:gridCol w="4305300">
                  <a:extLst>
                    <a:ext uri="{9D8B030D-6E8A-4147-A177-3AD203B41FA5}">
                      <a16:colId xmlns:a16="http://schemas.microsoft.com/office/drawing/2014/main" val="2161512350"/>
                    </a:ext>
                  </a:extLst>
                </a:gridCol>
              </a:tblGrid>
              <a:tr h="180975">
                <a:tc>
                  <a:txBody>
                    <a:bodyPr/>
                    <a:lstStyle/>
                    <a:p>
                      <a:pPr algn="just">
                        <a:lnSpc>
                          <a:spcPct val="150000"/>
                        </a:lnSpc>
                        <a:spcAft>
                          <a:spcPts val="80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EXISTING ALGORITHM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EDoS attack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 algn="just">
                        <a:lnSpc>
                          <a:spcPct val="150000"/>
                        </a:lnSpc>
                        <a:spcAft>
                          <a:spcPts val="100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PROPOSED ALGORITHM:-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proxy re encryption(PRE)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5115164"/>
                  </a:ext>
                </a:extLst>
              </a:tr>
              <a:tr h="2318925">
                <a:tc>
                  <a:txBody>
                    <a:bodyPr/>
                    <a:lstStyle/>
                    <a:p>
                      <a:pPr algn="just">
                        <a:lnSpc>
                          <a:spcPct val="150000"/>
                        </a:lnSpc>
                        <a:spcAft>
                          <a:spcPts val="80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ALGORITHM DEFINITION</a:t>
                      </a:r>
                      <a:r>
                        <a:rPr lang="en-US" sz="1200" b="1">
                          <a:effectLst/>
                          <a:latin typeface="Times New Roman" panose="02020603050405020304" pitchFamily="18" charset="0"/>
                          <a:ea typeface="Calibri" panose="020F0502020204030204" pitchFamily="34" charset="0"/>
                          <a:cs typeface="Times New Roman" panose="02020603050405020304" pitchFamily="18" charset="0"/>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Any unauthorized data user cannot download the shared file(s) (i.e., resistant to data user’s EDoS attacks.Any unauthorized data user cannot decrypt the shared file if the data user obtains the file. A data user is defined to be unauthorized if his/her attribute set does not satisfy the access policy of shared file.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ALGORITHM DEFINITION</a:t>
                      </a: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Cipher text-Policy Attribute-based-Encryption (CP-ABE) is a versatile encryption supporting fine-grained access control over encrypted data. In a CP-ABE system, each data user is issued with a secret key according to his attributes. A data owner can choose an access structure A and encrypt his data under A. The encrypted file can be decrypted by any data user whose attribute set satisfies A. CP-ABE systems proposed in recent years usually make essential use of linear secret-sharing schemes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95524964"/>
                  </a:ext>
                </a:extLst>
              </a:tr>
            </a:tbl>
          </a:graphicData>
        </a:graphic>
      </p:graphicFrame>
    </p:spTree>
    <p:extLst>
      <p:ext uri="{BB962C8B-B14F-4D97-AF65-F5344CB8AC3E}">
        <p14:creationId xmlns:p14="http://schemas.microsoft.com/office/powerpoint/2010/main" val="876383078"/>
      </p:ext>
    </p:extLst>
  </p:cSld>
  <p:clrMapOvr>
    <a:masterClrMapping/>
  </p:clrMapOvr>
  <p:transition spd="slow">
    <p:push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4D676EA-A968-4070-B337-D1A472C3D13C}"/>
              </a:ext>
            </a:extLst>
          </p:cNvPr>
          <p:cNvGraphicFramePr>
            <a:graphicFrameLocks noGrp="1"/>
          </p:cNvGraphicFramePr>
          <p:nvPr>
            <p:extLst>
              <p:ext uri="{D42A27DB-BD31-4B8C-83A1-F6EECF244321}">
                <p14:modId xmlns:p14="http://schemas.microsoft.com/office/powerpoint/2010/main" val="2609144011"/>
              </p:ext>
            </p:extLst>
          </p:nvPr>
        </p:nvGraphicFramePr>
        <p:xfrm>
          <a:off x="990600" y="838200"/>
          <a:ext cx="6557010" cy="4216400"/>
        </p:xfrm>
        <a:graphic>
          <a:graphicData uri="http://schemas.openxmlformats.org/drawingml/2006/table">
            <a:tbl>
              <a:tblPr firstRow="1" firstCol="1" bandRow="1">
                <a:tableStyleId>{5C22544A-7EE6-4342-B048-85BDC9FD1C3A}</a:tableStyleId>
              </a:tblPr>
              <a:tblGrid>
                <a:gridCol w="3074035">
                  <a:extLst>
                    <a:ext uri="{9D8B030D-6E8A-4147-A177-3AD203B41FA5}">
                      <a16:colId xmlns:a16="http://schemas.microsoft.com/office/drawing/2014/main" val="1326606785"/>
                    </a:ext>
                  </a:extLst>
                </a:gridCol>
                <a:gridCol w="3482975">
                  <a:extLst>
                    <a:ext uri="{9D8B030D-6E8A-4147-A177-3AD203B41FA5}">
                      <a16:colId xmlns:a16="http://schemas.microsoft.com/office/drawing/2014/main" val="897232336"/>
                    </a:ext>
                  </a:extLst>
                </a:gridCol>
              </a:tblGrid>
              <a:tr h="2111375">
                <a:tc>
                  <a:txBody>
                    <a:bodyPr/>
                    <a:lstStyle/>
                    <a:p>
                      <a:pPr marL="118745" indent="-118745" algn="just">
                        <a:lnSpc>
                          <a:spcPct val="150000"/>
                        </a:lnSpc>
                        <a:spcAft>
                          <a:spcPts val="800"/>
                        </a:spcAft>
                      </a:pPr>
                      <a:r>
                        <a:rPr lang="en-US" sz="1200">
                          <a:effectLst/>
                        </a:rPr>
                        <a:t>DRAWBACKS:-</a:t>
                      </a:r>
                      <a:endParaRPr lang="en-IN" sz="1100">
                        <a:effectLst/>
                      </a:endParaRPr>
                    </a:p>
                    <a:p>
                      <a:pPr marL="342900" lvl="0" indent="-342900" algn="just">
                        <a:lnSpc>
                          <a:spcPct val="150000"/>
                        </a:lnSpc>
                        <a:buSzPts val="1200"/>
                        <a:buFont typeface="Symbol" panose="05050102010706020507" pitchFamily="18" charset="2"/>
                        <a:buBlip>
                          <a:blip r:embed="rId2"/>
                        </a:buBlip>
                      </a:pPr>
                      <a:r>
                        <a:rPr lang="en-US" sz="1200">
                          <a:effectLst/>
                        </a:rPr>
                        <a:t>Data owner is honest in the sense that she/he encrypts the outsourced data and uploads the encrypted data to the cloud honestly.</a:t>
                      </a:r>
                      <a:endParaRPr lang="en-IN" sz="1100">
                        <a:effectLst/>
                      </a:endParaRPr>
                    </a:p>
                    <a:p>
                      <a:pPr marL="342900" lvl="0" indent="-342900" algn="just">
                        <a:lnSpc>
                          <a:spcPct val="150000"/>
                        </a:lnSpc>
                        <a:buSzPts val="1200"/>
                        <a:buFont typeface="Symbol" panose="05050102010706020507" pitchFamily="18" charset="2"/>
                        <a:buBlip>
                          <a:blip r:embed="rId2"/>
                        </a:buBlip>
                      </a:pPr>
                      <a:r>
                        <a:rPr lang="en-US" sz="1200">
                          <a:effectLst/>
                        </a:rPr>
                        <a:t>Data user is malicious in the sense that she/he may try to download the shared file which is not authorized for her/him and launch the EDoS attacks.</a:t>
                      </a:r>
                      <a:endParaRPr lang="en-IN" sz="1100">
                        <a:effectLst/>
                      </a:endParaRPr>
                    </a:p>
                    <a:p>
                      <a:pPr marL="342900" lvl="0" indent="-342900" algn="just">
                        <a:lnSpc>
                          <a:spcPct val="150000"/>
                        </a:lnSpc>
                        <a:spcAft>
                          <a:spcPts val="1000"/>
                        </a:spcAft>
                        <a:buSzPts val="1200"/>
                        <a:buFont typeface="Symbol" panose="05050102010706020507" pitchFamily="18" charset="2"/>
                        <a:buBlip>
                          <a:blip r:embed="rId2"/>
                        </a:buBlip>
                      </a:pPr>
                      <a:r>
                        <a:rPr lang="en-US" sz="1200">
                          <a:effectLst/>
                        </a:rPr>
                        <a:t>Cloud is honest-but-curious in the sense that it may gather sensitive information curiously by observing the transcript but will not deviate from the specification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118745" indent="-118745" algn="just">
                        <a:lnSpc>
                          <a:spcPct val="150000"/>
                        </a:lnSpc>
                        <a:spcAft>
                          <a:spcPts val="800"/>
                        </a:spcAft>
                      </a:pPr>
                      <a:r>
                        <a:rPr lang="en-US" sz="1200" dirty="0">
                          <a:effectLst/>
                        </a:rPr>
                        <a:t>ADVANTAGES:-</a:t>
                      </a:r>
                      <a:endParaRPr lang="en-IN" sz="1100" dirty="0">
                        <a:effectLst/>
                      </a:endParaRPr>
                    </a:p>
                    <a:p>
                      <a:pPr marL="342900" lvl="0" indent="-342900" algn="just">
                        <a:lnSpc>
                          <a:spcPct val="150000"/>
                        </a:lnSpc>
                        <a:buSzPts val="1200"/>
                        <a:buFont typeface="Symbol" panose="05050102010706020507" pitchFamily="18" charset="2"/>
                        <a:buBlip>
                          <a:blip r:embed="rId2"/>
                        </a:buBlip>
                      </a:pPr>
                      <a:r>
                        <a:rPr lang="en-IN" sz="1200" dirty="0">
                          <a:effectLst/>
                        </a:rPr>
                        <a:t>we allow data user to generate a download request. </a:t>
                      </a:r>
                      <a:endParaRPr lang="en-IN" sz="1100" dirty="0">
                        <a:effectLst/>
                      </a:endParaRPr>
                    </a:p>
                    <a:p>
                      <a:pPr marL="342900" lvl="0" indent="-342900" algn="just">
                        <a:lnSpc>
                          <a:spcPct val="150000"/>
                        </a:lnSpc>
                        <a:buSzPts val="1200"/>
                        <a:buFont typeface="Symbol" panose="05050102010706020507" pitchFamily="18" charset="2"/>
                        <a:buBlip>
                          <a:blip r:embed="rId2"/>
                        </a:buBlip>
                      </a:pPr>
                      <a:r>
                        <a:rPr lang="en-IN" sz="1200" dirty="0">
                          <a:effectLst/>
                        </a:rPr>
                        <a:t>Upon receiving the download request, with help of the authority or the enclave of Intel SGX, a cloud server is able to check if the data user is authorized to gain access to the data. </a:t>
                      </a:r>
                      <a:endParaRPr lang="en-IN" sz="1100" dirty="0">
                        <a:effectLst/>
                      </a:endParaRPr>
                    </a:p>
                    <a:p>
                      <a:pPr marL="342900" lvl="0" indent="-342900" algn="just">
                        <a:lnSpc>
                          <a:spcPct val="150000"/>
                        </a:lnSpc>
                        <a:spcAft>
                          <a:spcPts val="1000"/>
                        </a:spcAft>
                        <a:buSzPts val="1200"/>
                        <a:buFont typeface="Symbol" panose="05050102010706020507" pitchFamily="18" charset="2"/>
                        <a:buBlip>
                          <a:blip r:embed="rId2"/>
                        </a:buBlip>
                      </a:pPr>
                      <a:r>
                        <a:rPr lang="en-IN" sz="1200" dirty="0">
                          <a:effectLst/>
                        </a:rPr>
                        <a:t>No other information is revealed to the cloud server except the knowledge of whether the user is authorized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41828649"/>
                  </a:ext>
                </a:extLst>
              </a:tr>
            </a:tbl>
          </a:graphicData>
        </a:graphic>
      </p:graphicFrame>
    </p:spTree>
    <p:extLst>
      <p:ext uri="{BB962C8B-B14F-4D97-AF65-F5344CB8AC3E}">
        <p14:creationId xmlns:p14="http://schemas.microsoft.com/office/powerpoint/2010/main" val="3925805463"/>
      </p:ext>
    </p:extLst>
  </p:cSld>
  <p:clrMapOvr>
    <a:masterClrMapping/>
  </p:clrMapOvr>
  <p:transition spd="slow">
    <p:push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2F6527A-A269-40E7-89C7-A9782DC06937}"/>
              </a:ext>
            </a:extLst>
          </p:cNvPr>
          <p:cNvSpPr/>
          <p:nvPr/>
        </p:nvSpPr>
        <p:spPr>
          <a:xfrm>
            <a:off x="609600" y="381000"/>
            <a:ext cx="7924800" cy="5224315"/>
          </a:xfrm>
          <a:prstGeom prst="rect">
            <a:avLst/>
          </a:prstGeom>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MINIMUMSYSTEM REQUIREMENTS</a:t>
            </a:r>
          </a:p>
          <a:p>
            <a:pPr>
              <a:lnSpc>
                <a:spcPct val="150000"/>
              </a:lnSpc>
            </a:pPr>
            <a:endParaRPr lang="en-US" b="1"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HARDWARE REQUIREMENTS</a:t>
            </a:r>
          </a:p>
          <a:p>
            <a:pPr>
              <a:lnSpc>
                <a:spcPct val="150000"/>
              </a:lnSpc>
            </a:pPr>
            <a:endParaRPr lang="en-US" b="1" dirty="0">
              <a:latin typeface="Times New Roman" panose="02020603050405020304" pitchFamily="18" charset="0"/>
              <a:cs typeface="Times New Roman" panose="02020603050405020304" pitchFamily="18" charset="0"/>
            </a:endParaRPr>
          </a:p>
          <a:p>
            <a:pPr lvl="0">
              <a:lnSpc>
                <a:spcPct val="150000"/>
              </a:lnSpc>
            </a:pPr>
            <a:r>
              <a:rPr lang="en-US" sz="1400" dirty="0">
                <a:latin typeface="Times New Roman" panose="02020603050405020304" pitchFamily="18" charset="0"/>
                <a:cs typeface="Times New Roman" panose="02020603050405020304" pitchFamily="18" charset="0"/>
              </a:rPr>
              <a:t>PROCESSOR		:  	DUAL CORE 2 DUO.</a:t>
            </a:r>
            <a:endParaRPr lang="en-IN" sz="1400" dirty="0">
              <a:latin typeface="Times New Roman" panose="02020603050405020304" pitchFamily="18" charset="0"/>
              <a:cs typeface="Times New Roman" panose="02020603050405020304" pitchFamily="18" charset="0"/>
            </a:endParaRPr>
          </a:p>
          <a:p>
            <a:pPr lvl="0">
              <a:lnSpc>
                <a:spcPct val="150000"/>
              </a:lnSpc>
            </a:pPr>
            <a:r>
              <a:rPr lang="en-US" sz="1400" dirty="0">
                <a:latin typeface="Times New Roman" panose="02020603050405020304" pitchFamily="18" charset="0"/>
                <a:cs typeface="Times New Roman" panose="02020603050405020304" pitchFamily="18" charset="0"/>
              </a:rPr>
              <a:t>RAM			:	2GB DD RAM	</a:t>
            </a:r>
            <a:endParaRPr lang="en-IN" sz="1400" dirty="0">
              <a:latin typeface="Times New Roman" panose="02020603050405020304" pitchFamily="18" charset="0"/>
              <a:cs typeface="Times New Roman" panose="02020603050405020304" pitchFamily="18" charset="0"/>
            </a:endParaRPr>
          </a:p>
          <a:p>
            <a:pPr lvl="0">
              <a:lnSpc>
                <a:spcPct val="150000"/>
              </a:lnSpc>
            </a:pPr>
            <a:r>
              <a:rPr lang="en-US" sz="1400" dirty="0">
                <a:latin typeface="Times New Roman" panose="02020603050405020304" pitchFamily="18" charset="0"/>
                <a:cs typeface="Times New Roman" panose="02020603050405020304" pitchFamily="18" charset="0"/>
              </a:rPr>
              <a:t>HARD DISK 		:	250 GB</a:t>
            </a:r>
            <a:endParaRPr lang="en-IN" sz="1400"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SOFTWARE REQUIREMENTS</a:t>
            </a:r>
          </a:p>
          <a:p>
            <a:pPr>
              <a:lnSpc>
                <a:spcPct val="150000"/>
              </a:lnSpc>
            </a:pPr>
            <a:endParaRPr lang="en-IN" dirty="0">
              <a:latin typeface="Times New Roman" panose="02020603050405020304" pitchFamily="18" charset="0"/>
              <a:cs typeface="Times New Roman" panose="02020603050405020304" pitchFamily="18" charset="0"/>
            </a:endParaRPr>
          </a:p>
          <a:p>
            <a:pPr lvl="0">
              <a:lnSpc>
                <a:spcPct val="150000"/>
              </a:lnSpc>
            </a:pPr>
            <a:r>
              <a:rPr lang="en-US" sz="1400" dirty="0">
                <a:latin typeface="Times New Roman" panose="02020603050405020304" pitchFamily="18" charset="0"/>
                <a:cs typeface="Times New Roman" panose="02020603050405020304" pitchFamily="18" charset="0"/>
              </a:rPr>
              <a:t>FRONT END 		:          	J2EE (JSP, SERVLET)</a:t>
            </a:r>
            <a:endParaRPr lang="en-IN" sz="1400" dirty="0">
              <a:latin typeface="Times New Roman" panose="02020603050405020304" pitchFamily="18" charset="0"/>
              <a:cs typeface="Times New Roman" panose="02020603050405020304" pitchFamily="18" charset="0"/>
            </a:endParaRPr>
          </a:p>
          <a:p>
            <a:pPr lvl="0">
              <a:lnSpc>
                <a:spcPct val="150000"/>
              </a:lnSpc>
            </a:pPr>
            <a:r>
              <a:rPr lang="en-US" sz="1400" dirty="0">
                <a:latin typeface="Times New Roman" panose="02020603050405020304" pitchFamily="18" charset="0"/>
                <a:cs typeface="Times New Roman" panose="02020603050405020304" pitchFamily="18" charset="0"/>
              </a:rPr>
              <a:t>BACK END		                     : 	MY SQL 5.5</a:t>
            </a:r>
            <a:endParaRPr lang="en-IN" sz="1400" dirty="0">
              <a:latin typeface="Times New Roman" panose="02020603050405020304" pitchFamily="18" charset="0"/>
              <a:cs typeface="Times New Roman" panose="02020603050405020304" pitchFamily="18" charset="0"/>
            </a:endParaRPr>
          </a:p>
          <a:p>
            <a:pPr lvl="0">
              <a:lnSpc>
                <a:spcPct val="150000"/>
              </a:lnSpc>
            </a:pPr>
            <a:r>
              <a:rPr lang="en-US" sz="1400" dirty="0">
                <a:latin typeface="Times New Roman" panose="02020603050405020304" pitchFamily="18" charset="0"/>
                <a:cs typeface="Times New Roman" panose="02020603050405020304" pitchFamily="18" charset="0"/>
              </a:rPr>
              <a:t>OPERATING </a:t>
            </a:r>
            <a:r>
              <a:rPr lang="en-US" sz="1400">
                <a:latin typeface="Times New Roman" panose="02020603050405020304" pitchFamily="18" charset="0"/>
                <a:cs typeface="Times New Roman" panose="02020603050405020304" pitchFamily="18" charset="0"/>
              </a:rPr>
              <a:t>SYSTEM    </a:t>
            </a:r>
            <a:r>
              <a:rPr lang="en-US" sz="1400" dirty="0">
                <a:latin typeface="Times New Roman" panose="02020603050405020304" pitchFamily="18" charset="0"/>
                <a:cs typeface="Times New Roman" panose="02020603050405020304" pitchFamily="18" charset="0"/>
              </a:rPr>
              <a:t>	:  	WINDOWS 7</a:t>
            </a:r>
            <a:endParaRPr lang="en-IN" sz="1400" dirty="0">
              <a:latin typeface="Times New Roman" panose="02020603050405020304" pitchFamily="18" charset="0"/>
              <a:cs typeface="Times New Roman" panose="02020603050405020304" pitchFamily="18" charset="0"/>
            </a:endParaRPr>
          </a:p>
          <a:p>
            <a:pPr lvl="0">
              <a:lnSpc>
                <a:spcPct val="150000"/>
              </a:lnSpc>
            </a:pPr>
            <a:r>
              <a:rPr lang="en-US" sz="1400" dirty="0">
                <a:latin typeface="Times New Roman" panose="02020603050405020304" pitchFamily="18" charset="0"/>
                <a:cs typeface="Times New Roman" panose="02020603050405020304" pitchFamily="18" charset="0"/>
              </a:rPr>
              <a:t>IDE			:	ECLIPSE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4368934"/>
      </p:ext>
    </p:extLst>
  </p:cSld>
  <p:clrMapOvr>
    <a:masterClrMapping/>
  </p:clrMapOvr>
  <p:transition spd="slow">
    <p:push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20186835">
            <a:off x="1899200" y="2432435"/>
            <a:ext cx="5051903" cy="1143000"/>
          </a:xfrm>
        </p:spPr>
        <p:txBody>
          <a:bodyPr>
            <a:noAutofit/>
          </a:bodyPr>
          <a:lstStyle/>
          <a:p>
            <a:r>
              <a:rPr lang="en-US" sz="8000" b="1" dirty="0">
                <a:latin typeface="Times New Roman" pitchFamily="18" charset="0"/>
                <a:cs typeface="Times New Roman" pitchFamily="18" charset="0"/>
              </a:rPr>
              <a:t>Thank You</a:t>
            </a:r>
          </a:p>
        </p:txBody>
      </p:sp>
    </p:spTree>
  </p:cSld>
  <p:clrMapOvr>
    <a:masterClrMapping/>
  </p:clrMapOvr>
  <p:transition spd="slow">
    <p:push dir="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828</TotalTime>
  <Words>770</Words>
  <Application>Microsoft Office PowerPoint</Application>
  <PresentationFormat>On-screen Show (4:3)</PresentationFormat>
  <Paragraphs>44</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Calibri</vt:lpstr>
      <vt:lpstr>Constantia</vt:lpstr>
      <vt:lpstr>Symbol</vt:lpstr>
      <vt:lpstr>Times New Roman</vt:lpstr>
      <vt:lpstr>Wingdings</vt:lpstr>
      <vt:lpstr>Wingdings 2</vt:lpstr>
      <vt:lpstr>Flow</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Manager>Vertilink Technologies</Manager>
  <Company>Vertilink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History</dc:title>
  <dc:creator>Vertilink Technologies</dc:creator>
  <cp:lastModifiedBy>teamv</cp:lastModifiedBy>
  <cp:revision>14</cp:revision>
  <dcterms:created xsi:type="dcterms:W3CDTF">2014-01-29T07:45:10Z</dcterms:created>
  <dcterms:modified xsi:type="dcterms:W3CDTF">2023-07-03T11:01:43Z</dcterms:modified>
</cp:coreProperties>
</file>