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notesMasterIdLst>
    <p:notesMasterId r:id="rId8"/>
  </p:notesMasterIdLst>
  <p:sldIdLst>
    <p:sldId id="291" r:id="rId2"/>
    <p:sldId id="292" r:id="rId3"/>
    <p:sldId id="294" r:id="rId4"/>
    <p:sldId id="295" r:id="rId5"/>
    <p:sldId id="296" r:id="rId6"/>
    <p:sldId id="29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24" autoAdjust="0"/>
  </p:normalViewPr>
  <p:slideViewPr>
    <p:cSldViewPr>
      <p:cViewPr varScale="1">
        <p:scale>
          <a:sx n="75" d="100"/>
          <a:sy n="75" d="100"/>
        </p:scale>
        <p:origin x="66" y="6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D77A1FA-AA07-46D2-BA1D-FAC05F9A87AB}" type="datetime1">
              <a:rPr lang="en-US" smtClean="0"/>
              <a:pPr/>
              <a:t>7/3/2023</a:t>
            </a:fld>
            <a:endParaRPr lang="en-US"/>
          </a:p>
        </p:txBody>
      </p:sp>
      <p:sp>
        <p:nvSpPr>
          <p:cNvPr id="19" name="Footer Placeholder 18"/>
          <p:cNvSpPr>
            <a:spLocks noGrp="1"/>
          </p:cNvSpPr>
          <p:nvPr>
            <p:ph type="ftr" sz="quarter" idx="11"/>
          </p:nvPr>
        </p:nvSpPr>
        <p:spPr/>
        <p:txBody>
          <a:bodyPr/>
          <a:lstStyle/>
          <a:p>
            <a:r>
              <a:rPr lang="en-US"/>
              <a:t>                            VERTILINK TECH (Govt.SSI Unit &amp; ISO : 9001-2008)</a:t>
            </a:r>
          </a:p>
        </p:txBody>
      </p:sp>
      <p:sp>
        <p:nvSpPr>
          <p:cNvPr id="27" name="Slide Number Placeholder 26"/>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13C0338-3E99-401A-9CCF-92F861F50D7C}"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1597BCA-9855-4AEF-BF4C-69CF0D0BDB8B}" type="datetime1">
              <a:rPr lang="en-US" smtClean="0"/>
              <a:pPr/>
              <a:t>7/3/2023</a:t>
            </a:fld>
            <a:endParaRPr lang="en-US"/>
          </a:p>
        </p:txBody>
      </p:sp>
      <p:sp>
        <p:nvSpPr>
          <p:cNvPr id="4" name="Footer Placeholder 3"/>
          <p:cNvSpPr>
            <a:spLocks noGrp="1"/>
          </p:cNvSpPr>
          <p:nvPr>
            <p:ph type="ftr" sz="quarter" idx="11"/>
          </p:nvPr>
        </p:nvSpPr>
        <p:spPr/>
        <p:txBody>
          <a:bodyPr/>
          <a:lstStyle/>
          <a:p>
            <a:r>
              <a:rPr lang="en-US"/>
              <a:t>                            VERTILINK TECH (Govt.SSI Unit &amp; ISO : 9001-2008)</a:t>
            </a:r>
          </a:p>
        </p:txBody>
      </p:sp>
      <p:sp>
        <p:nvSpPr>
          <p:cNvPr id="5" name="Slide Number Placeholder 4"/>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444FEB8-B5E3-4FDE-8ABE-7AA664B4A91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5D9D7E4-84A0-4BE3-B4DB-4E9AEE2254E4}"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a:xfrm>
            <a:off x="8077200" y="6356350"/>
            <a:ext cx="609600" cy="365125"/>
          </a:xfrm>
        </p:spPr>
        <p:txBody>
          <a:bodyPr/>
          <a:lstStyle/>
          <a:p>
            <a:fld id="{3C4A1969-14BA-4A4A-91B6-F66B1C0E87B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4AF996-6F2E-4CCC-9FAE-37D204F12EC8}" type="datetime1">
              <a:rPr lang="en-US" smtClean="0"/>
              <a:pPr/>
              <a:t>7/3/2023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                            VERTILINK TECH (Govt.SSI Unit &amp; ISO : 9001-2008)</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4A1969-14BA-4A4A-91B6-F66B1C0E87B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r"/>
  </p:transition>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873572"/>
          </a:xfrm>
          <a:prstGeom prst="rect">
            <a:avLst/>
          </a:prstGeom>
        </p:spPr>
        <p:txBody>
          <a:bodyPr wrap="square">
            <a:spAutoFit/>
          </a:bodyPr>
          <a:lstStyle/>
          <a:p>
            <a:pPr algn="ctr">
              <a:lnSpc>
                <a:spcPct val="150000"/>
              </a:lnSpc>
            </a:pPr>
            <a:r>
              <a:rPr lang="en-IN" b="1" dirty="0">
                <a:latin typeface="Times New Roman" panose="02020603050405020304" pitchFamily="18" charset="0"/>
                <a:cs typeface="Times New Roman" panose="02020603050405020304" pitchFamily="18" charset="0"/>
              </a:rPr>
              <a:t>USING CLOUD STORAGE, SEPDP STANDS FOR SECURE AND EFFICIENT PROVABLE DATA POSSESSION</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3048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33E7A9C-8659-4368-A225-F7179358F001}"/>
              </a:ext>
            </a:extLst>
          </p:cNvPr>
          <p:cNvSpPr/>
          <p:nvPr/>
        </p:nvSpPr>
        <p:spPr>
          <a:xfrm>
            <a:off x="304800" y="838200"/>
            <a:ext cx="8534400" cy="2966261"/>
          </a:xfrm>
          <a:prstGeom prst="rect">
            <a:avLst/>
          </a:prstGeom>
        </p:spPr>
        <p:txBody>
          <a:bodyPr wrap="square">
            <a:spAutoFit/>
          </a:bodyPr>
          <a:lstStyle/>
          <a:p>
            <a:pPr algn="just">
              <a:lnSpc>
                <a:spcPct val="150000"/>
              </a:lnSpc>
            </a:pPr>
            <a:r>
              <a:rPr lang="en-US" sz="1400" dirty="0" smtClean="0">
                <a:latin typeface="Times New Roman"/>
                <a:ea typeface="Calibri"/>
                <a:cs typeface="Times New Roman"/>
              </a:rPr>
              <a:t>Cloud computing is an emergent paradigm to provide reliable and resilient infrastructure enabling the users (data owners) to store their data and the data consumers (users) can access the data from cloud servers. This paradigm reduces storage and maintenance cost of the data owner. At the same time, the data owner loses the physical control and possession of data which leads to many security risks. Therefore, auditing service to check data integrity in the cloud is essential. This issue has become a challenge as the possession of data needs to be verified while maintaining the privacy. To address these issues this work proposes a secure and efficient privacy preserving provable data possession (SEPDP). Further, we extend SEPDP to support multiple owners, data dynamics and batch verification. The most attractive feature of this scheme is that the auditor can verify the possession of data with low computational overhead.</a:t>
            </a:r>
            <a:endParaRPr lang="en-US" sz="1200" dirty="0">
              <a:latin typeface="Calibri"/>
              <a:ea typeface="Calibri"/>
              <a:cs typeface="Times New Roman"/>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152400" y="381000"/>
          <a:ext cx="8839200" cy="6000029"/>
        </p:xfrm>
        <a:graphic>
          <a:graphicData uri="http://schemas.openxmlformats.org/drawingml/2006/table">
            <a:tbl>
              <a:tblPr firstRow="1" bandRow="1">
                <a:tableStyleId>{5C22544A-7EE6-4342-B048-85BDC9FD1C3A}</a:tableStyleId>
              </a:tblPr>
              <a:tblGrid>
                <a:gridCol w="4265212">
                  <a:extLst>
                    <a:ext uri="{9D8B030D-6E8A-4147-A177-3AD203B41FA5}">
                      <a16:colId xmlns:a16="http://schemas.microsoft.com/office/drawing/2014/main" val="4204740616"/>
                    </a:ext>
                  </a:extLst>
                </a:gridCol>
                <a:gridCol w="4573988">
                  <a:extLst>
                    <a:ext uri="{9D8B030D-6E8A-4147-A177-3AD203B41FA5}">
                      <a16:colId xmlns:a16="http://schemas.microsoft.com/office/drawing/2014/main" val="2161512350"/>
                    </a:ext>
                  </a:extLst>
                </a:gridCol>
              </a:tblGrid>
              <a:tr h="506076">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EXSISTING</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PROPOSED</a:t>
                      </a:r>
                      <a:r>
                        <a:rPr kumimoji="0" lang="en-US" sz="1800" b="1" kern="1200" dirty="0">
                          <a:solidFill>
                            <a:schemeClr val="lt1"/>
                          </a:solidFill>
                          <a:effectLst/>
                          <a:latin typeface="Times New Roman" panose="02020603050405020304" pitchFamily="18" charset="0"/>
                          <a:ea typeface="+mn-ea"/>
                          <a:cs typeface="Times New Roman" panose="02020603050405020304" pitchFamily="18" charset="0"/>
                        </a:rPr>
                        <a:t> </a:t>
                      </a:r>
                      <a:r>
                        <a:rPr kumimoji="0" lang="en-US" sz="1800" b="1" kern="1200" dirty="0">
                          <a:solidFill>
                            <a:schemeClr val="dk1"/>
                          </a:solidFill>
                          <a:effectLst/>
                          <a:latin typeface="Times New Roman" panose="02020603050405020304" pitchFamily="18" charset="0"/>
                          <a:ea typeface="+mn-ea"/>
                          <a:cs typeface="Times New Roman" panose="02020603050405020304" pitchFamily="18" charset="0"/>
                        </a:rPr>
                        <a:t>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3697891">
                <a:tc>
                  <a:txBody>
                    <a:bodyPr/>
                    <a:lstStyle/>
                    <a:p>
                      <a:pPr marL="342900" marR="0" lvl="0" indent="-342900" algn="just">
                        <a:lnSpc>
                          <a:spcPct val="150000"/>
                        </a:lnSpc>
                        <a:spcBef>
                          <a:spcPts val="0"/>
                        </a:spcBef>
                        <a:spcAft>
                          <a:spcPts val="0"/>
                        </a:spcAft>
                        <a:buFont typeface="Wingdings"/>
                        <a:buChar char=""/>
                      </a:pPr>
                      <a:r>
                        <a:rPr lang="en-US" sz="1200">
                          <a:latin typeface="Times New Roman"/>
                          <a:ea typeface="Calibri"/>
                          <a:cs typeface="Times New Roman"/>
                        </a:rPr>
                        <a:t>One uses pseudo-random function (PRF) which fails to provide public verifiability, while the other one uses boneh–lynn–shacham (BLS) signatures.</a:t>
                      </a:r>
                      <a:endParaRPr lang="en-US" sz="110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a:latin typeface="Times New Roman"/>
                          <a:ea typeface="Calibri"/>
                          <a:cs typeface="Times New Roman"/>
                        </a:rPr>
                        <a:t>Both the schemes support blockless verification but fail to provide privacy of the DO’s data.</a:t>
                      </a:r>
                      <a:endParaRPr lang="en-US" sz="110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a:latin typeface="Times New Roman"/>
                          <a:ea typeface="Calibri"/>
                          <a:cs typeface="Times New Roman"/>
                        </a:rPr>
                        <a:t>At the same time, the data owner loses the physical control and possession of data which leads to many security risks.</a:t>
                      </a:r>
                      <a:endParaRPr lang="en-US" sz="1100">
                        <a:latin typeface="Calibri"/>
                        <a:ea typeface="Calibri"/>
                        <a:cs typeface="Times New Roman"/>
                      </a:endParaRPr>
                    </a:p>
                  </a:txBody>
                  <a:tcPr marL="68580" marR="68580" marT="0" marB="0"/>
                </a:tc>
                <a:tc>
                  <a:txBody>
                    <a:bodyPr/>
                    <a:lstStyle/>
                    <a:p>
                      <a:pPr marL="342900" marR="0" lvl="0" indent="-342900" algn="just">
                        <a:lnSpc>
                          <a:spcPct val="150000"/>
                        </a:lnSpc>
                        <a:spcBef>
                          <a:spcPts val="0"/>
                        </a:spcBef>
                        <a:spcAft>
                          <a:spcPts val="0"/>
                        </a:spcAft>
                        <a:buFont typeface="Wingdings"/>
                        <a:buChar char=""/>
                      </a:pPr>
                      <a:r>
                        <a:rPr lang="en-US" sz="1200">
                          <a:latin typeface="Times New Roman"/>
                          <a:ea typeface="Calibri"/>
                          <a:cs typeface="Times New Roman"/>
                        </a:rPr>
                        <a:t>In this work, we propose a secure and efficient privacy preserving provable data possession scheme (SEPDP) for cloud storage.</a:t>
                      </a:r>
                      <a:endParaRPr lang="en-US" sz="110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a:latin typeface="Times New Roman"/>
                          <a:ea typeface="Calibri"/>
                          <a:cs typeface="Times New Roman"/>
                        </a:rPr>
                        <a:t>We extend SEPDP to support multiple data owners, batch auditing, and dynamic data operations. </a:t>
                      </a:r>
                      <a:endParaRPr lang="en-US" sz="1100">
                        <a:latin typeface="Calibri"/>
                        <a:ea typeface="Calibri"/>
                        <a:cs typeface="Times New Roman"/>
                      </a:endParaRPr>
                    </a:p>
                    <a:p>
                      <a:pPr marL="342900" marR="0" lvl="0" indent="-342900" algn="just">
                        <a:lnSpc>
                          <a:spcPct val="150000"/>
                        </a:lnSpc>
                        <a:spcBef>
                          <a:spcPts val="0"/>
                        </a:spcBef>
                        <a:spcAft>
                          <a:spcPts val="0"/>
                        </a:spcAft>
                        <a:buFont typeface="Wingdings"/>
                        <a:buChar char=""/>
                      </a:pPr>
                      <a:r>
                        <a:rPr lang="en-US" sz="1200">
                          <a:latin typeface="Times New Roman"/>
                          <a:ea typeface="Calibri"/>
                          <a:cs typeface="Times New Roman"/>
                        </a:rPr>
                        <a:t>We observe that the total time for verification carried out by TPA in the proposed scheme is less than that of the existing schemes. This signifies that SEPDP is efficient and suitable to implement the verification at the low powered devices</a:t>
                      </a:r>
                      <a:endParaRPr lang="en-US" sz="1100">
                        <a:latin typeface="Calibri"/>
                        <a:ea typeface="Calibri"/>
                        <a:cs typeface="Times New Roman"/>
                      </a:endParaRPr>
                    </a:p>
                  </a:txBody>
                  <a:tcPr marL="68580" marR="68580" marT="0" marB="0"/>
                </a:tc>
                <a:extLst>
                  <a:ext uri="{0D108BD9-81ED-4DB2-BD59-A6C34878D82A}">
                    <a16:rowId xmlns:a16="http://schemas.microsoft.com/office/drawing/2014/main" val="895524964"/>
                  </a:ext>
                </a:extLst>
              </a:tr>
              <a:tr h="1796062">
                <a:tc>
                  <a:txBody>
                    <a:bodyPr/>
                    <a:lstStyle/>
                    <a:p>
                      <a:pPr marL="0" marR="0" algn="just">
                        <a:lnSpc>
                          <a:spcPct val="150000"/>
                        </a:lnSpc>
                        <a:spcBef>
                          <a:spcPts val="0"/>
                        </a:spcBef>
                        <a:spcAft>
                          <a:spcPts val="0"/>
                        </a:spcAft>
                      </a:pPr>
                      <a:r>
                        <a:rPr lang="en-US" sz="1400" b="1">
                          <a:latin typeface="Times New Roman"/>
                          <a:ea typeface="Calibri"/>
                          <a:cs typeface="Times New Roman"/>
                        </a:rPr>
                        <a:t>EXISTING ALGORITHM</a:t>
                      </a:r>
                      <a:endParaRPr lang="en-US" sz="1100">
                        <a:latin typeface="Calibri"/>
                        <a:ea typeface="Calibri"/>
                        <a:cs typeface="Times New Roman"/>
                      </a:endParaRPr>
                    </a:p>
                    <a:p>
                      <a:pPr marL="0" marR="0" algn="just">
                        <a:lnSpc>
                          <a:spcPct val="150000"/>
                        </a:lnSpc>
                        <a:spcBef>
                          <a:spcPts val="0"/>
                        </a:spcBef>
                        <a:spcAft>
                          <a:spcPts val="0"/>
                        </a:spcAft>
                      </a:pPr>
                      <a:r>
                        <a:rPr lang="en-US" sz="1200">
                          <a:latin typeface="Times New Roman"/>
                          <a:ea typeface="Calibri"/>
                          <a:cs typeface="Times New Roman"/>
                        </a:rPr>
                        <a:t>Third party auditor (TPA).</a:t>
                      </a:r>
                      <a:endParaRPr lang="en-US" sz="1100">
                        <a:latin typeface="Calibri"/>
                        <a:ea typeface="Calibri"/>
                        <a:cs typeface="Times New Roman"/>
                      </a:endParaRPr>
                    </a:p>
                  </a:txBody>
                  <a:tcPr marL="68580" marR="68580" marT="0" marB="0"/>
                </a:tc>
                <a:tc>
                  <a:txBody>
                    <a:bodyPr/>
                    <a:lstStyle/>
                    <a:p>
                      <a:pPr marL="45720" marR="0" algn="just">
                        <a:lnSpc>
                          <a:spcPct val="150000"/>
                        </a:lnSpc>
                        <a:spcBef>
                          <a:spcPts val="0"/>
                        </a:spcBef>
                        <a:spcAft>
                          <a:spcPts val="0"/>
                        </a:spcAft>
                      </a:pPr>
                      <a:r>
                        <a:rPr lang="en-US" sz="1400" b="1" dirty="0">
                          <a:latin typeface="Times New Roman"/>
                          <a:ea typeface="Calibri"/>
                          <a:cs typeface="Times New Roman"/>
                        </a:rPr>
                        <a:t>PROPOSED ALGORITHM:-</a:t>
                      </a:r>
                      <a:endParaRPr lang="en-US" sz="1100" dirty="0">
                        <a:latin typeface="Calibri"/>
                        <a:ea typeface="Calibri"/>
                        <a:cs typeface="Times New Roman"/>
                      </a:endParaRPr>
                    </a:p>
                    <a:p>
                      <a:pPr marL="0" marR="0" algn="just">
                        <a:lnSpc>
                          <a:spcPct val="150000"/>
                        </a:lnSpc>
                        <a:spcBef>
                          <a:spcPts val="0"/>
                        </a:spcBef>
                        <a:spcAft>
                          <a:spcPts val="0"/>
                        </a:spcAft>
                      </a:pPr>
                      <a:r>
                        <a:rPr lang="en-US" sz="1200" dirty="0">
                          <a:latin typeface="Times New Roman"/>
                          <a:ea typeface="Calibri"/>
                          <a:cs typeface="Times New Roman"/>
                        </a:rPr>
                        <a:t>secure and efficient privacy preserving provable data possession (SEPDP)</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276605087"/>
              </p:ext>
            </p:extLst>
          </p:nvPr>
        </p:nvGraphicFramePr>
        <p:xfrm>
          <a:off x="228600" y="304800"/>
          <a:ext cx="8610600" cy="315468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180975">
                <a:tc>
                  <a:txBody>
                    <a:bodyPr/>
                    <a:lstStyle/>
                    <a:p>
                      <a:pPr algn="ctr">
                        <a:lnSpc>
                          <a:spcPct val="115000"/>
                        </a:lnSpc>
                        <a:spcAft>
                          <a:spcPts val="1000"/>
                        </a:spcAft>
                      </a:pP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318925">
                <a:tc>
                  <a:txBody>
                    <a:bodyPr/>
                    <a:lstStyle/>
                    <a:p>
                      <a:pPr marL="0" marR="0" algn="just">
                        <a:lnSpc>
                          <a:spcPct val="150000"/>
                        </a:lnSpc>
                        <a:spcBef>
                          <a:spcPts val="0"/>
                        </a:spcBef>
                        <a:spcAft>
                          <a:spcPts val="0"/>
                        </a:spcAft>
                      </a:pPr>
                      <a:r>
                        <a:rPr lang="en-US" sz="1400" b="1" dirty="0">
                          <a:latin typeface="Times New Roman"/>
                          <a:ea typeface="Calibri"/>
                          <a:cs typeface="Times New Roman"/>
                        </a:rPr>
                        <a:t>ALGORITHM DEFINITION</a:t>
                      </a:r>
                      <a:r>
                        <a:rPr lang="en-US" sz="1200" b="1" dirty="0">
                          <a:latin typeface="Times New Roman"/>
                          <a:ea typeface="Calibri"/>
                          <a:cs typeface="Times New Roman"/>
                        </a:rPr>
                        <a:t>:-</a:t>
                      </a:r>
                      <a:endParaRPr lang="en-US" sz="1100" dirty="0">
                        <a:latin typeface="Calibri"/>
                        <a:ea typeface="Calibri"/>
                        <a:cs typeface="Times New Roman"/>
                      </a:endParaRPr>
                    </a:p>
                    <a:p>
                      <a:pPr marL="0" marR="0" algn="just">
                        <a:lnSpc>
                          <a:spcPct val="150000"/>
                        </a:lnSpc>
                        <a:spcBef>
                          <a:spcPts val="0"/>
                        </a:spcBef>
                        <a:spcAft>
                          <a:spcPts val="0"/>
                        </a:spcAft>
                      </a:pPr>
                      <a:r>
                        <a:rPr lang="en-US" sz="1200" dirty="0">
                          <a:latin typeface="Times New Roman"/>
                          <a:ea typeface="Calibri"/>
                          <a:cs typeface="Times New Roman"/>
                        </a:rPr>
                        <a:t>Therefore, the system consists of a third party auditor (TPA) to verify the integrity of outsourced data. Initially, DO shares a secret key with TPA through a secure channel using any standard technique like SSL/TLS. Every block of the outsourced data (mi) is tagged with a signature computed using the private key of DO. In the auditing phase, TPA sends a challenge to CSP and CSP returns a response to proof possession of the data. Thus, the public auditing schemes are a kind of challenge-response protocol.</a:t>
                      </a:r>
                      <a:endParaRPr lang="en-US" sz="1100" dirty="0">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1400" b="1" dirty="0">
                          <a:latin typeface="Times New Roman"/>
                          <a:ea typeface="Calibri"/>
                          <a:cs typeface="Times New Roman"/>
                        </a:rPr>
                        <a:t>ALGORITHM DEFINITION</a:t>
                      </a:r>
                      <a:r>
                        <a:rPr lang="en-US" sz="1200" b="1" dirty="0">
                          <a:latin typeface="Times New Roman"/>
                          <a:ea typeface="Calibri"/>
                          <a:cs typeface="Times New Roman"/>
                        </a:rPr>
                        <a:t>:-</a:t>
                      </a:r>
                      <a:endParaRPr lang="en-US" sz="1100" dirty="0">
                        <a:latin typeface="Calibri"/>
                        <a:ea typeface="Calibri"/>
                        <a:cs typeface="Times New Roman"/>
                      </a:endParaRPr>
                    </a:p>
                    <a:p>
                      <a:pPr marL="45720" marR="0" algn="just">
                        <a:lnSpc>
                          <a:spcPct val="150000"/>
                        </a:lnSpc>
                        <a:spcBef>
                          <a:spcPts val="0"/>
                        </a:spcBef>
                        <a:spcAft>
                          <a:spcPts val="0"/>
                        </a:spcAft>
                      </a:pPr>
                      <a:r>
                        <a:rPr lang="en-US" sz="1200" dirty="0">
                          <a:latin typeface="Times New Roman"/>
                          <a:ea typeface="Calibri"/>
                          <a:cs typeface="Times New Roman"/>
                        </a:rPr>
                        <a:t>In this section, we present the proposed secure and efficient data possession scheme (SEPDP). SEPDP achieves all the design goals discussed in previous section. SEPDP consists of three phases, namely, key generation phase, signature generation phase, and audit phase. The operations of these phases are depicted in and discussed below. For the sake of simplicity, we describe the scheme with a single DO and extend the scheme to support multiple .Notations used in this work are stated in are system wide parameters and available to all the entities</a:t>
                      </a:r>
                      <a:r>
                        <a:rPr lang="en-US" sz="1100" dirty="0">
                          <a:latin typeface="Times New Roman"/>
                          <a:ea typeface="Calibri"/>
                          <a:cs typeface="Times New Roman"/>
                        </a:rPr>
                        <a:t>.</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493777156"/>
              </p:ext>
            </p:extLst>
          </p:nvPr>
        </p:nvGraphicFramePr>
        <p:xfrm>
          <a:off x="228600" y="381000"/>
          <a:ext cx="8610600" cy="208026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204740616"/>
                    </a:ext>
                  </a:extLst>
                </a:gridCol>
                <a:gridCol w="4305300">
                  <a:extLst>
                    <a:ext uri="{9D8B030D-6E8A-4147-A177-3AD203B41FA5}">
                      <a16:colId xmlns:a16="http://schemas.microsoft.com/office/drawing/2014/main" val="2161512350"/>
                    </a:ext>
                  </a:extLst>
                </a:gridCol>
              </a:tblGrid>
              <a:tr h="457200">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83835">
                <a:tc>
                  <a:txBody>
                    <a:bodyPr/>
                    <a:lstStyle/>
                    <a:p>
                      <a:pPr marL="118745" marR="0" indent="-118745" algn="just">
                        <a:lnSpc>
                          <a:spcPct val="150000"/>
                        </a:lnSpc>
                        <a:spcBef>
                          <a:spcPts val="0"/>
                        </a:spcBef>
                        <a:spcAft>
                          <a:spcPts val="0"/>
                        </a:spcAft>
                      </a:pPr>
                      <a:r>
                        <a:rPr lang="en-US" sz="1100" b="1">
                          <a:latin typeface="Times New Roman"/>
                          <a:ea typeface="Calibri"/>
                          <a:cs typeface="Times New Roman"/>
                        </a:rPr>
                        <a:t>DRAWBACKS:-</a:t>
                      </a:r>
                      <a:endParaRPr lang="en-US" sz="110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r>
                        <a:rPr lang="en-US" sz="1200">
                          <a:latin typeface="Times New Roman"/>
                          <a:ea typeface="Calibri"/>
                          <a:cs typeface="Times New Roman"/>
                        </a:rPr>
                        <a:t>It fails to achieve privacy, data dynamics.</a:t>
                      </a:r>
                      <a:endParaRPr lang="en-US" sz="110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r>
                        <a:rPr lang="en-US" sz="1200">
                          <a:latin typeface="Times New Roman"/>
                          <a:ea typeface="Calibri"/>
                          <a:cs typeface="Times New Roman"/>
                        </a:rPr>
                        <a:t>It fails to support batch auditing property.</a:t>
                      </a:r>
                      <a:endParaRPr lang="en-US" sz="110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r>
                        <a:rPr lang="en-US" sz="1200">
                          <a:latin typeface="Times New Roman"/>
                          <a:ea typeface="Calibri"/>
                          <a:cs typeface="Times New Roman"/>
                        </a:rPr>
                        <a:t>It reduces storage and maintenance cost of the data owner.</a:t>
                      </a:r>
                      <a:endParaRPr lang="en-US" sz="1100">
                        <a:latin typeface="Calibri"/>
                        <a:ea typeface="Calibri"/>
                        <a:cs typeface="Times New Roman"/>
                      </a:endParaRPr>
                    </a:p>
                  </a:txBody>
                  <a:tcPr marL="68580" marR="68580" marT="0" marB="0"/>
                </a:tc>
                <a:tc>
                  <a:txBody>
                    <a:bodyPr/>
                    <a:lstStyle/>
                    <a:p>
                      <a:pPr marL="118745" marR="0" indent="-118745" algn="just">
                        <a:lnSpc>
                          <a:spcPct val="150000"/>
                        </a:lnSpc>
                        <a:spcBef>
                          <a:spcPts val="0"/>
                        </a:spcBef>
                        <a:spcAft>
                          <a:spcPts val="0"/>
                        </a:spcAft>
                      </a:pPr>
                      <a:r>
                        <a:rPr lang="en-US" sz="1100" b="1" dirty="0">
                          <a:latin typeface="Times New Roman"/>
                          <a:ea typeface="Calibri"/>
                          <a:cs typeface="Times New Roman"/>
                        </a:rPr>
                        <a:t>ADVANTAGES:-</a:t>
                      </a:r>
                      <a:endParaRPr lang="en-US" sz="1100" dirty="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r>
                        <a:rPr lang="en-US" sz="1200" dirty="0">
                          <a:latin typeface="Times New Roman"/>
                          <a:ea typeface="Calibri"/>
                          <a:cs typeface="Times New Roman"/>
                        </a:rPr>
                        <a:t>to support data dynamics</a:t>
                      </a:r>
                      <a:r>
                        <a:rPr lang="en-US" sz="1100" dirty="0">
                          <a:latin typeface="Times New Roman"/>
                          <a:ea typeface="Calibri"/>
                          <a:cs typeface="Times New Roman"/>
                        </a:rPr>
                        <a:t>.</a:t>
                      </a:r>
                      <a:endParaRPr lang="en-US" sz="1100" dirty="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r>
                        <a:rPr lang="en-US" sz="1200" dirty="0">
                          <a:latin typeface="Times New Roman"/>
                          <a:ea typeface="Calibri"/>
                          <a:cs typeface="Times New Roman"/>
                        </a:rPr>
                        <a:t>Auditor can be able to verify the integrity of all the desired blocks at once by checking a block.</a:t>
                      </a:r>
                      <a:endParaRPr lang="en-US" sz="1100" dirty="0">
                        <a:latin typeface="Calibri"/>
                        <a:ea typeface="Calibri"/>
                        <a:cs typeface="Times New Roman"/>
                      </a:endParaRPr>
                    </a:p>
                    <a:p>
                      <a:pPr marL="342900" marR="0" lvl="0" indent="-342900" algn="just">
                        <a:lnSpc>
                          <a:spcPct val="150000"/>
                        </a:lnSpc>
                        <a:spcBef>
                          <a:spcPts val="0"/>
                        </a:spcBef>
                        <a:spcAft>
                          <a:spcPts val="0"/>
                        </a:spcAft>
                        <a:buSzPts val="1200"/>
                        <a:buFont typeface="Symbol"/>
                        <a:buBlip>
                          <a:blip r:embed="rId2"/>
                        </a:buBlip>
                      </a:pPr>
                      <a:r>
                        <a:rPr lang="en-US" sz="1200" dirty="0">
                          <a:latin typeface="Times New Roman"/>
                          <a:ea typeface="Calibri"/>
                          <a:cs typeface="Times New Roman"/>
                        </a:rPr>
                        <a:t>Any third party other than DU should be able to correctly verify the integrity of the data stored in CSP.</a:t>
                      </a:r>
                      <a:endParaRPr lang="en-US" sz="1100" dirty="0">
                        <a:latin typeface="Calibri"/>
                        <a:ea typeface="Calibri"/>
                        <a:cs typeface="Times New Roman"/>
                      </a:endParaRPr>
                    </a:p>
                  </a:txBody>
                  <a:tcPr marL="68580" marR="6858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830</TotalTime>
  <Words>716</Words>
  <Application>Microsoft Office PowerPoint</Application>
  <PresentationFormat>On-screen Show (4:3)</PresentationFormat>
  <Paragraphs>45</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Calibri</vt:lpstr>
      <vt:lpstr>Constantia</vt:lpstr>
      <vt:lpstr>Symbol</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intel</cp:lastModifiedBy>
  <cp:revision>9</cp:revision>
  <dcterms:created xsi:type="dcterms:W3CDTF">2014-01-29T07:45:10Z</dcterms:created>
  <dcterms:modified xsi:type="dcterms:W3CDTF">2023-07-03T10:40:59Z</dcterms:modified>
</cp:coreProperties>
</file>