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85800" y="1981200"/>
            <a:ext cx="7924800" cy="1307537"/>
          </a:xfrm>
          <a:prstGeom prst="rect">
            <a:avLst/>
          </a:prstGeom>
        </p:spPr>
        <p:txBody>
          <a:bodyPr wrap="square">
            <a:spAutoFit/>
          </a:bodyPr>
          <a:lstStyle/>
          <a:p>
            <a:pPr algn="ctr">
              <a:lnSpc>
                <a:spcPct val="150000"/>
              </a:lnSpc>
              <a:spcAft>
                <a:spcPts val="1000"/>
              </a:spcAft>
            </a:pPr>
            <a:r>
              <a:rPr lang="en-US" sz="2800" b="1" smtClean="0">
                <a:latin typeface="Times New Roman" panose="02020603050405020304" pitchFamily="18" charset="0"/>
                <a:ea typeface="Calibri" panose="020F0502020204030204" pitchFamily="34" charset="0"/>
                <a:cs typeface="Times New Roman" panose="02020603050405020304" pitchFamily="18" charset="0"/>
              </a:rPr>
              <a:t>A Advanced Cryptographic Data Sharing using Security Of Cloud Data</a:t>
            </a:r>
            <a:endParaRPr lang="en-US" sz="2800" b="1"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233E7A9C-8659-4368-A225-F7179358F001}"/>
              </a:ext>
            </a:extLst>
          </p:cNvPr>
          <p:cNvSpPr/>
          <p:nvPr/>
        </p:nvSpPr>
        <p:spPr>
          <a:xfrm>
            <a:off x="304800" y="838200"/>
            <a:ext cx="8534400" cy="5547481"/>
          </a:xfrm>
          <a:prstGeom prst="rect">
            <a:avLst/>
          </a:prstGeom>
        </p:spPr>
        <p:txBody>
          <a:bodyPr wrap="square">
            <a:spAutoFit/>
          </a:bodyPr>
          <a:lstStyle/>
          <a:p>
            <a:pPr indent="457200" algn="just">
              <a:lnSpc>
                <a:spcPct val="150000"/>
              </a:lnSpc>
              <a:spcAft>
                <a:spcPts val="1000"/>
              </a:spcAft>
            </a:pPr>
            <a:r>
              <a:rPr lang="en-US" sz="1400" dirty="0" smtClean="0">
                <a:latin typeface="Times New Roman" panose="02020603050405020304" pitchFamily="18" charset="0"/>
                <a:ea typeface="Calibri" panose="020F0502020204030204" pitchFamily="34" charset="0"/>
                <a:cs typeface="Times New Roman" panose="02020603050405020304" pitchFamily="18" charset="0"/>
              </a:rPr>
              <a:t>Cryptographically cloud computing may be an innovative safe cloud computing design. Cloud computing may be a huge size dispersed computing model that ambitious by the economy of the level. It integrates a group of inattentive virtualized animatedly scalable and managed possessions like computing control storage space platform and services. External end users will approach to resources over the net victimization fatal particularly mobile terminals, Cloud’s architecture structures are advances in on-demand new trends. That is the belongings are animatedly assigned to a user per his request and hand over when the task is finished. So, this paper projected biometric coding to boost the confidentiality in Cloud computing for biometric knowledge. Also, this paper mentioned virtualization for Cloud computing also as statistics coding. Indeed, this paper overviewed the safety weaknesses of Cloud computing and the way biometric coding will improve the confidentiality in Cloud computing atmosphere. Excluding this confidentiality is increased in Cloud computing by victimization biometric coding for biometric knowledge. The novel approach of biometric coding is to reinforce the biometric knowledge confidentiality in Cloud computing. Implementation of identification mechanism can take the security of information and access management in the cloud to a higher level. This section discusses, however, a projected statistics system with relation to alternative recognition systems to date is a lot of advantageous and result oriented as a result of it does not work on presumptions: it's distinctive and provides quick and contact less authentication. Thus, this paper reviews the new discipline techniques accustomed to defend methodology encrypted info in passing remote cloud storage. </a:t>
            </a:r>
          </a:p>
        </p:txBody>
      </p:sp>
    </p:spTree>
    <p:extLst>
      <p:ext uri="{BB962C8B-B14F-4D97-AF65-F5344CB8AC3E}">
        <p14:creationId xmlns:p14="http://schemas.microsoft.com/office/powerpoint/2010/main" xmlns=""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977495425"/>
              </p:ext>
            </p:extLst>
          </p:nvPr>
        </p:nvGraphicFramePr>
        <p:xfrm>
          <a:off x="533400" y="990600"/>
          <a:ext cx="8153400" cy="2908545"/>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xmlns="" val="4204740616"/>
                    </a:ext>
                  </a:extLst>
                </a:gridCol>
                <a:gridCol w="4219109">
                  <a:extLst>
                    <a:ext uri="{9D8B030D-6E8A-4147-A177-3AD203B41FA5}">
                      <a16:colId xmlns:a16="http://schemas.microsoft.com/office/drawing/2014/main" xmlns="" val="2161512350"/>
                    </a:ext>
                  </a:extLst>
                </a:gridCol>
              </a:tblGrid>
              <a:tr h="838200">
                <a:tc>
                  <a:txBody>
                    <a:bodyPr/>
                    <a:lstStyle/>
                    <a:p>
                      <a:pPr algn="ctr">
                        <a:lnSpc>
                          <a:spcPct val="115000"/>
                        </a:lnSpc>
                        <a:spcAft>
                          <a:spcPts val="1000"/>
                        </a:spcAft>
                      </a:pP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 ALGORITHM:-</a:t>
                      </a:r>
                    </a:p>
                  </a:txBody>
                  <a:tcPr marL="114300" marR="114300" marT="0" marB="0"/>
                </a:tc>
                <a:tc>
                  <a:txBody>
                    <a:bodyPr/>
                    <a:lstStyle/>
                    <a:p>
                      <a:pPr algn="ctr"/>
                      <a:r>
                        <a:rPr kumimoji="0" lang="en-US" sz="1800" b="1" kern="1200" smtClean="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smtClean="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smtClean="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2070345">
                <a:tc>
                  <a:txBody>
                    <a:bodyPr/>
                    <a:lstStyle/>
                    <a:p>
                      <a:pPr marL="342900" marR="0" lvl="0" indent="-342900" algn="just" defTabSz="914400" rtl="0" eaLnBrk="1" fontAlgn="auto" latinLnBrk="0" hangingPunct="1">
                        <a:lnSpc>
                          <a:spcPct val="150000"/>
                        </a:lnSpc>
                        <a:spcBef>
                          <a:spcPts val="0"/>
                        </a:spcBef>
                        <a:spcAft>
                          <a:spcPts val="1000"/>
                        </a:spcAft>
                        <a:buClrTx/>
                        <a:buSzTx/>
                        <a:buFont typeface="Wingdings"/>
                        <a:buChar char=""/>
                        <a:tabLst/>
                        <a:defRPr/>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Message Authentication Code (MAC)</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a:buNone/>
                      </a:pPr>
                      <a:endParaRPr lang="en-US" sz="1400" dirty="0">
                        <a:latin typeface="Times New Roman" pitchFamily="18" charset="0"/>
                        <a:ea typeface="Calibri"/>
                        <a:cs typeface="Times New Roman" pitchFamily="18" charset="0"/>
                      </a:endParaRPr>
                    </a:p>
                  </a:txBody>
                  <a:tcPr marL="114300" marR="114300" marT="0" marB="0"/>
                </a:tc>
                <a:tc>
                  <a:txBody>
                    <a:bodyPr/>
                    <a:lstStyle/>
                    <a:p>
                      <a:pPr marL="342900" marR="0" lvl="0" indent="-342900" algn="just" defTabSz="914400" rtl="0" eaLnBrk="1" fontAlgn="auto" latinLnBrk="0" hangingPunct="1">
                        <a:lnSpc>
                          <a:spcPct val="150000"/>
                        </a:lnSpc>
                        <a:spcBef>
                          <a:spcPts val="0"/>
                        </a:spcBef>
                        <a:spcAft>
                          <a:spcPts val="1000"/>
                        </a:spcAft>
                        <a:buClrTx/>
                        <a:buSzTx/>
                        <a:buFont typeface="Wingdings"/>
                        <a:buChar char=""/>
                        <a:tabLst/>
                        <a:defRPr/>
                      </a:pPr>
                      <a:r>
                        <a:rPr lang="fr-FR" sz="1400" dirty="0" smtClean="0">
                          <a:effectLst/>
                          <a:latin typeface="Times New Roman" panose="02020603050405020304" pitchFamily="18" charset="0"/>
                          <a:ea typeface="Calibri" panose="020F0502020204030204" pitchFamily="34" charset="0"/>
                          <a:cs typeface="Times New Roman" panose="02020603050405020304" pitchFamily="18" charset="0"/>
                        </a:rPr>
                        <a:t>Accumulative </a:t>
                      </a:r>
                      <a:r>
                        <a:rPr lang="fr-FR" sz="1400" dirty="0" err="1" smtClean="0">
                          <a:effectLst/>
                          <a:latin typeface="Times New Roman" panose="02020603050405020304" pitchFamily="18" charset="0"/>
                          <a:ea typeface="Calibri" panose="020F0502020204030204" pitchFamily="34" charset="0"/>
                          <a:cs typeface="Times New Roman" panose="02020603050405020304" pitchFamily="18" charset="0"/>
                        </a:rPr>
                        <a:t>Authentication</a:t>
                      </a:r>
                      <a:r>
                        <a:rPr lang="fr-FR" sz="1400" dirty="0" smtClean="0">
                          <a:effectLst/>
                          <a:latin typeface="Times New Roman" panose="02020603050405020304" pitchFamily="18" charset="0"/>
                          <a:ea typeface="Calibri" panose="020F0502020204030204" pitchFamily="34" charset="0"/>
                          <a:cs typeface="Times New Roman" panose="02020603050405020304" pitchFamily="18" charset="0"/>
                        </a:rPr>
                        <a:t> Tag (AAT)</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a:buNone/>
                      </a:pP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1276605087"/>
              </p:ext>
            </p:extLst>
          </p:nvPr>
        </p:nvGraphicFramePr>
        <p:xfrm>
          <a:off x="228600" y="304800"/>
          <a:ext cx="8610600" cy="30530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xmlns="" val="4204740616"/>
                    </a:ext>
                  </a:extLst>
                </a:gridCol>
                <a:gridCol w="4305300">
                  <a:extLst>
                    <a:ext uri="{9D8B030D-6E8A-4147-A177-3AD203B41FA5}">
                      <a16:colId xmlns:a16="http://schemas.microsoft.com/office/drawing/2014/main" xmlns="" val="2161512350"/>
                    </a:ext>
                  </a:extLst>
                </a:gridCol>
              </a:tblGrid>
              <a:tr h="180975">
                <a:tc>
                  <a:txBody>
                    <a:bodyPr/>
                    <a:lstStyle/>
                    <a:p>
                      <a:pPr algn="ctr">
                        <a:lnSpc>
                          <a:spcPct val="115000"/>
                        </a:lnSpc>
                        <a:spcAft>
                          <a:spcPts val="1000"/>
                        </a:spcAft>
                      </a:pP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2318925">
                <a:tc>
                  <a:txBody>
                    <a:bodyPr/>
                    <a:lstStyle/>
                    <a:p>
                      <a:pPr marL="285750" indent="-285750" algn="just">
                        <a:lnSpc>
                          <a:spcPct val="150000"/>
                        </a:lnSpc>
                        <a:spcAft>
                          <a:spcPts val="0"/>
                        </a:spcAft>
                        <a:buFont typeface="Wingdings" panose="05000000000000000000" pitchFamily="2" charset="2"/>
                        <a:buChar char="Ø"/>
                      </a:pPr>
                      <a:r>
                        <a:rPr lang="en-US" sz="1400"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cryptographically cloud computing is predicated on the Quantum Direct Key system. Quantum Direct Key QDK could be a place of the highly developed uneven offline key method.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buFont typeface="Wingdings" pitchFamily="2" charset="2"/>
                        <a:buChar char="Ø"/>
                      </a:pPr>
                      <a:r>
                        <a:rPr lang="en-US" sz="1400" dirty="0" smtClean="0">
                          <a:latin typeface="Times New Roman"/>
                          <a:ea typeface="Calibri"/>
                          <a:cs typeface="Times New Roman"/>
                        </a:rPr>
                        <a:t>Here the purpose of my work is to spot the most security problems with cloud computing and to gift approach to make safe clouds, my analysis additionally focuses on information and storage space safety layers. At least the result we tend to be noted to the protection of cloud information fakeness in cloud cryptographic computing,</a:t>
                      </a:r>
                    </a:p>
                    <a:p>
                      <a:pPr marL="0" marR="0" algn="just">
                        <a:lnSpc>
                          <a:spcPct val="150000"/>
                        </a:lnSpc>
                        <a:spcBef>
                          <a:spcPts val="0"/>
                        </a:spcBef>
                        <a:spcAft>
                          <a:spcPts val="1000"/>
                        </a:spcAft>
                        <a:buFont typeface="Wingdings" pitchFamily="2" charset="2"/>
                        <a:buChar char="Ø"/>
                      </a:pPr>
                      <a:endParaRPr lang="en-US" sz="1400" dirty="0">
                        <a:latin typeface="Calibri"/>
                        <a:ea typeface="Calibri"/>
                        <a:cs typeface="Times New Roman"/>
                      </a:endParaRPr>
                    </a:p>
                  </a:txBody>
                  <a:tcPr marL="114300" marR="11430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493777156"/>
              </p:ext>
            </p:extLst>
          </p:nvPr>
        </p:nvGraphicFramePr>
        <p:xfrm>
          <a:off x="304800" y="838200"/>
          <a:ext cx="8458200" cy="16002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xmlns="" val="4204740616"/>
                    </a:ext>
                  </a:extLst>
                </a:gridCol>
                <a:gridCol w="4229100">
                  <a:extLst>
                    <a:ext uri="{9D8B030D-6E8A-4147-A177-3AD203B41FA5}">
                      <a16:colId xmlns:a16="http://schemas.microsoft.com/office/drawing/2014/main" xmlns="" val="2161512350"/>
                    </a:ext>
                  </a:extLst>
                </a:gridCol>
              </a:tblGrid>
              <a:tr h="589754">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1010446">
                <a:tc>
                  <a:txBody>
                    <a:bodyPr/>
                    <a:lstStyle/>
                    <a:p>
                      <a:pPr marL="342900" marR="0" lvl="0" indent="-342900" algn="just">
                        <a:lnSpc>
                          <a:spcPct val="150000"/>
                        </a:lnSpc>
                        <a:spcBef>
                          <a:spcPts val="0"/>
                        </a:spcBef>
                        <a:spcAft>
                          <a:spcPts val="1000"/>
                        </a:spcAft>
                        <a:buSzPts val="1200"/>
                        <a:buFont typeface="Symbol"/>
                        <a:buBlip>
                          <a:blip r:embed="rId2"/>
                        </a:buBlip>
                      </a:pPr>
                      <a:r>
                        <a:rPr lang="en-US" sz="1400" dirty="0">
                          <a:latin typeface="Times New Roman" pitchFamily="18" charset="0"/>
                          <a:ea typeface="Calibri"/>
                          <a:cs typeface="Times New Roman" pitchFamily="18" charset="0"/>
                        </a:rPr>
                        <a:t>Lack of data integrity</a:t>
                      </a:r>
                      <a:r>
                        <a:rPr lang="en-US" sz="1400" dirty="0" smtClean="0">
                          <a:latin typeface="Times New Roman" pitchFamily="18" charset="0"/>
                          <a:ea typeface="Calibri"/>
                          <a:cs typeface="Times New Roman" pitchFamily="18" charset="0"/>
                        </a:rPr>
                        <a:t>.</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smtClean="0">
                          <a:latin typeface="Times New Roman" pitchFamily="18" charset="0"/>
                          <a:ea typeface="Calibri"/>
                          <a:cs typeface="Times New Roman" pitchFamily="18" charset="0"/>
                        </a:rPr>
                        <a:t>Fatal for external end users requests</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marR="0" lvl="0" indent="-342900" algn="just">
                        <a:lnSpc>
                          <a:spcPct val="150000"/>
                        </a:lnSpc>
                        <a:spcBef>
                          <a:spcPts val="0"/>
                        </a:spcBef>
                        <a:spcAft>
                          <a:spcPts val="0"/>
                        </a:spcAft>
                        <a:buSzPts val="1200"/>
                        <a:buFont typeface="Symbol"/>
                        <a:buBlip>
                          <a:blip r:embed="rId2"/>
                        </a:buBlip>
                      </a:pPr>
                      <a:r>
                        <a:rPr lang="en-US" sz="1400" dirty="0">
                          <a:latin typeface="Times New Roman" pitchFamily="18" charset="0"/>
                          <a:ea typeface="Calibri"/>
                          <a:cs typeface="Times New Roman" pitchFamily="18" charset="0"/>
                        </a:rPr>
                        <a:t>Structural design for user situation</a:t>
                      </a:r>
                    </a:p>
                    <a:p>
                      <a:pPr marL="342900" marR="0" lvl="0" indent="-342900" algn="just">
                        <a:lnSpc>
                          <a:spcPct val="150000"/>
                        </a:lnSpc>
                        <a:spcBef>
                          <a:spcPts val="0"/>
                        </a:spcBef>
                        <a:spcAft>
                          <a:spcPts val="1000"/>
                        </a:spcAft>
                        <a:buSzPts val="1200"/>
                        <a:buFont typeface="Symbol"/>
                        <a:buBlip>
                          <a:blip r:embed="rId2"/>
                        </a:buBlip>
                      </a:pPr>
                      <a:r>
                        <a:rPr lang="en-US" sz="1400" dirty="0">
                          <a:latin typeface="Times New Roman" pitchFamily="18" charset="0"/>
                          <a:ea typeface="Calibri"/>
                          <a:cs typeface="Times New Roman" pitchFamily="18" charset="0"/>
                        </a:rPr>
                        <a:t>Group cryptography</a:t>
                      </a:r>
                    </a:p>
                  </a:txBody>
                  <a:tcPr marL="114300" marR="114300" marT="0" marB="0"/>
                </a:tc>
                <a:extLst>
                  <a:ext uri="{0D108BD9-81ED-4DB2-BD59-A6C34878D82A}">
                    <a16:rowId xmlns:a16="http://schemas.microsoft.com/office/drawing/2014/main" xmlns="" val="910404205"/>
                  </a:ext>
                </a:extLst>
              </a:tr>
            </a:tbl>
          </a:graphicData>
        </a:graphic>
      </p:graphicFrame>
    </p:spTree>
    <p:extLst>
      <p:ext uri="{BB962C8B-B14F-4D97-AF65-F5344CB8AC3E}">
        <p14:creationId xmlns:p14="http://schemas.microsoft.com/office/powerpoint/2010/main" xmlns=""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TotalTime>
  <Words>431</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 4</cp:lastModifiedBy>
  <cp:revision>10</cp:revision>
  <dcterms:created xsi:type="dcterms:W3CDTF">2014-01-29T07:45:10Z</dcterms:created>
  <dcterms:modified xsi:type="dcterms:W3CDTF">2023-07-03T08:18:33Z</dcterms:modified>
</cp:coreProperties>
</file>