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646331"/>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ACCESS CONTROL FOR ENCRYPTED CLOUD DATA WITH PRACTICAL MULTI-KEYWORD RANKED SEARCH</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3935757"/>
          </a:xfrm>
          <a:prstGeom prst="rect">
            <a:avLst/>
          </a:prstGeom>
        </p:spPr>
        <p:txBody>
          <a:bodyPr wrap="square">
            <a:spAutoFit/>
          </a:bodyPr>
          <a:lstStyle/>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With the explosive growth of data volume in the cloud computing environment, data owners are increasingly inclined to store their data on the cloud. Although data outsourcing reduces computation and storage costs for them, it inevitably brings new security and privacy concerns, as the data owners lose direct control of sensitive data. Meanwhile, most of the existing ranked keyword search schemes mainly focus on enriching search efficiency or functionality, but lack of providing efficient access control and formal security analysis simultaneously. To address these limitations, in this paper we propose an efficient and privacy-preserving Multi-keyword Ranked Search scheme with Fine-grained access control (MRSF). MRSF can realize highly accurate </a:t>
            </a:r>
            <a:r>
              <a:rPr lang="en-IN" sz="1400" dirty="0" err="1">
                <a:latin typeface="Times New Roman" panose="02020603050405020304" pitchFamily="18" charset="0"/>
                <a:ea typeface="Calibri" panose="020F0502020204030204" pitchFamily="34" charset="0"/>
                <a:cs typeface="Times New Roman" panose="02020603050405020304" pitchFamily="18" charset="0"/>
              </a:rPr>
              <a:t>ciphertext</a:t>
            </a:r>
            <a:r>
              <a:rPr lang="en-IN" sz="1400" dirty="0">
                <a:latin typeface="Times New Roman" panose="02020603050405020304" pitchFamily="18" charset="0"/>
                <a:ea typeface="Calibri" panose="020F0502020204030204" pitchFamily="34" charset="0"/>
                <a:cs typeface="Times New Roman" panose="02020603050405020304" pitchFamily="18" charset="0"/>
              </a:rPr>
              <a:t> retrieval by combining coordinate matching with Term Frequency-Inverse Document Frequency (TF-IDF) and improving the secure </a:t>
            </a:r>
            <a:r>
              <a:rPr lang="en-IN" sz="1400" dirty="0" err="1">
                <a:latin typeface="Times New Roman" panose="02020603050405020304" pitchFamily="18" charset="0"/>
                <a:ea typeface="Calibri" panose="020F0502020204030204" pitchFamily="34" charset="0"/>
                <a:cs typeface="Times New Roman" panose="02020603050405020304" pitchFamily="18" charset="0"/>
              </a:rPr>
              <a:t>kNN</a:t>
            </a:r>
            <a:r>
              <a:rPr lang="en-IN" sz="1400" dirty="0">
                <a:latin typeface="Times New Roman" panose="02020603050405020304" pitchFamily="18" charset="0"/>
                <a:ea typeface="Calibri" panose="020F0502020204030204" pitchFamily="34" charset="0"/>
                <a:cs typeface="Times New Roman" panose="02020603050405020304" pitchFamily="18" charset="0"/>
              </a:rPr>
              <a:t> method. Besides, it can effectively refine users’ search privileges by utilizing the polynomial-based access strategy. Formal security analysis shows that MRSF is secure in terms of confidentiality of outsourced data and the privacy of index and tokens. Extensive experiments further show that, compared with existing schemes, MRSF achieves higher search accuracy and more functionalities efficiently.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50540464"/>
              </p:ext>
            </p:extLst>
          </p:nvPr>
        </p:nvGraphicFramePr>
        <p:xfrm>
          <a:off x="533400" y="990600"/>
          <a:ext cx="8153400" cy="3855720"/>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Many previous works have been aware of the privacy preserving </a:t>
                      </a:r>
                      <a:r>
                        <a:rPr lang="en-US" sz="1200">
                          <a:effectLst/>
                          <a:latin typeface="Times New Roman" panose="02020603050405020304" pitchFamily="18" charset="0"/>
                          <a:ea typeface="Calibri" panose="020F0502020204030204" pitchFamily="34" charset="0"/>
                          <a:cs typeface="Times New Roman" panose="02020603050405020304" pitchFamily="18" charset="0"/>
                        </a:rPr>
                        <a:t>problem in searchable encryption area.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Prove that their secure kNN scheme based on </a:t>
                      </a:r>
                      <a:r>
                        <a:rPr lang="en-US" sz="1200">
                          <a:effectLst/>
                          <a:latin typeface="Times New Roman" panose="02020603050405020304" pitchFamily="18" charset="0"/>
                          <a:ea typeface="Calibri" panose="020F0502020204030204" pitchFamily="34" charset="0"/>
                          <a:cs typeface="Times New Roman" panose="02020603050405020304" pitchFamily="18" charset="0"/>
                        </a:rPr>
                        <a:t>Asymmetric Scalar-Product-preserving Encryption (ASPE) can resist the known-sample attack, where an attacker holds the plaintext of outsourced indexes but is unaware of the encrypted values.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To address this problem, an </a:t>
                      </a:r>
                      <a:r>
                        <a:rPr lang="en-US" sz="1200">
                          <a:effectLst/>
                          <a:latin typeface="Times New Roman" panose="02020603050405020304" pitchFamily="18" charset="0"/>
                          <a:ea typeface="Calibri" panose="020F0502020204030204" pitchFamily="34" charset="0"/>
                          <a:cs typeface="Times New Roman" panose="02020603050405020304" pitchFamily="18" charset="0"/>
                        </a:rPr>
                        <a:t>advanced APSE scheme is later proposed in [24]. It combines a random asymmetric splitting process and artificial random dimensions with the former APSE.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To address the former issue, the first secure ranked search scheme is proposed in but it just supports single keyword search.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later proposed multi-keyword ranked search scheme can quickly locate relevant results with minor additional computation overheads.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However, the keyword dictionary in [3] has to be rebuilt completely once new keywords are added.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2960023284"/>
              </p:ext>
            </p:extLst>
          </p:nvPr>
        </p:nvGraphicFramePr>
        <p:xfrm>
          <a:off x="0" y="0"/>
          <a:ext cx="9144000" cy="68021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4204740616"/>
                    </a:ext>
                  </a:extLst>
                </a:gridCol>
                <a:gridCol w="4572000">
                  <a:extLst>
                    <a:ext uri="{9D8B030D-6E8A-4147-A177-3AD203B41FA5}">
                      <a16:colId xmlns:a16="http://schemas.microsoft.com/office/drawing/2014/main" val="2161512350"/>
                    </a:ext>
                  </a:extLst>
                </a:gridCol>
              </a:tblGrid>
              <a:tr h="933833">
                <a:tc>
                  <a:txBody>
                    <a:bodyPr/>
                    <a:lstStyle/>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Cipher-Policy Attribute-Based Encryption (CP-ABE) and the Cipher Policy Attribute-Based </a:t>
                      </a:r>
                      <a:r>
                        <a:rPr lang="en-IN" sz="1200">
                          <a:effectLst/>
                          <a:latin typeface="Times New Roman" panose="02020603050405020304" pitchFamily="18" charset="0"/>
                          <a:ea typeface="Calibri" panose="020F0502020204030204" pitchFamily="34" charset="0"/>
                          <a:cs typeface="Times New Roman" panose="02020603050405020304" pitchFamily="18" charset="0"/>
                        </a:rPr>
                        <a:t>Keyword Search (CP-ABKS)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M</a:t>
                      </a:r>
                      <a:r>
                        <a:rPr lang="en-US" sz="1200">
                          <a:effectLst/>
                          <a:latin typeface="Times New Roman" panose="02020603050405020304" pitchFamily="18" charset="0"/>
                          <a:ea typeface="Calibri" panose="020F0502020204030204" pitchFamily="34" charset="0"/>
                          <a:cs typeface="Times New Roman" panose="02020603050405020304" pitchFamily="18" charset="0"/>
                        </a:rPr>
                        <a:t>ulti-keyword </a:t>
                      </a:r>
                      <a:r>
                        <a:rPr lang="en-IN" sz="1200" b="1">
                          <a:effectLst/>
                          <a:latin typeface="Times New Roman" panose="02020603050405020304" pitchFamily="18" charset="0"/>
                          <a:ea typeface="Calibri" panose="020F0502020204030204" pitchFamily="34" charset="0"/>
                          <a:cs typeface="Times New Roman" panose="02020603050405020304" pitchFamily="18" charset="0"/>
                        </a:rPr>
                        <a:t>R</a:t>
                      </a:r>
                      <a:r>
                        <a:rPr lang="en-IN" sz="1200">
                          <a:effectLst/>
                          <a:latin typeface="Times New Roman" panose="02020603050405020304" pitchFamily="18" charset="0"/>
                          <a:ea typeface="Calibri" panose="020F0502020204030204" pitchFamily="34" charset="0"/>
                          <a:cs typeface="Times New Roman" panose="02020603050405020304" pitchFamily="18" charset="0"/>
                        </a:rPr>
                        <a:t>anked </a:t>
                      </a:r>
                      <a:r>
                        <a:rPr lang="en-IN" sz="1200" b="1">
                          <a:effectLst/>
                          <a:latin typeface="Times New Roman" panose="02020603050405020304" pitchFamily="18" charset="0"/>
                          <a:ea typeface="Calibri" panose="020F0502020204030204" pitchFamily="34" charset="0"/>
                          <a:cs typeface="Times New Roman" panose="02020603050405020304" pitchFamily="18" charset="0"/>
                        </a:rPr>
                        <a:t>S</a:t>
                      </a:r>
                      <a:r>
                        <a:rPr lang="en-IN" sz="1200">
                          <a:effectLst/>
                          <a:latin typeface="Times New Roman" panose="02020603050405020304" pitchFamily="18" charset="0"/>
                          <a:ea typeface="Calibri" panose="020F0502020204030204" pitchFamily="34" charset="0"/>
                          <a:cs typeface="Times New Roman" panose="02020603050405020304" pitchFamily="18" charset="0"/>
                        </a:rPr>
                        <a:t>earch scheme with </a:t>
                      </a:r>
                      <a:r>
                        <a:rPr lang="en-IN" sz="1200" b="1">
                          <a:effectLst/>
                          <a:latin typeface="Times New Roman" panose="02020603050405020304" pitchFamily="18" charset="0"/>
                          <a:ea typeface="Calibri" panose="020F0502020204030204" pitchFamily="34" charset="0"/>
                          <a:cs typeface="Times New Roman" panose="02020603050405020304" pitchFamily="18" charset="0"/>
                        </a:rPr>
                        <a:t>F</a:t>
                      </a:r>
                      <a:r>
                        <a:rPr lang="en-IN" sz="1200">
                          <a:effectLst/>
                          <a:latin typeface="Times New Roman" panose="02020603050405020304" pitchFamily="18" charset="0"/>
                          <a:ea typeface="Calibri" panose="020F0502020204030204" pitchFamily="34" charset="0"/>
                          <a:cs typeface="Times New Roman" panose="02020603050405020304" pitchFamily="18" charset="0"/>
                        </a:rPr>
                        <a:t>ine-grained access control (MRSF)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5543167">
                <a:tc>
                  <a:txBody>
                    <a:bodyPr/>
                    <a:lstStyle/>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CP-ABE schemes incur heavy </a:t>
                      </a:r>
                      <a:r>
                        <a:rPr lang="en-IN" sz="1200">
                          <a:effectLst/>
                          <a:latin typeface="Times New Roman" panose="02020603050405020304" pitchFamily="18" charset="0"/>
                          <a:ea typeface="Calibri" panose="020F0502020204030204" pitchFamily="34" charset="0"/>
                          <a:cs typeface="Times New Roman" panose="02020603050405020304" pitchFamily="18" charset="0"/>
                        </a:rPr>
                        <a:t>computational costs, which often grow with the complexity</a:t>
                      </a:r>
                      <a:r>
                        <a:rPr lang="en-US" sz="1200">
                          <a:effectLst/>
                          <a:latin typeface="Times New Roman" panose="02020603050405020304" pitchFamily="18" charset="0"/>
                          <a:ea typeface="Calibri" panose="020F0502020204030204" pitchFamily="34" charset="0"/>
                          <a:cs typeface="Times New Roman" panose="02020603050405020304" pitchFamily="18" charset="0"/>
                        </a:rPr>
                        <a:t>of the access structure. The computational and storage costs of existing CP-ABKS schemes are approximately proportional to the complexity of access policy as well [57]. As it is concluded in [58], approaches that adopt asymmetric encryption methods to protect data from unauthorized access usually have huge key numbers, which incurs a high key management burden. Thus, inventing a light-weight access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control mechanism over keyword search schemes is still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MRSF, the data owner needs to generate the secret key and assignments of the access role before transmitting them to the data user through a secure channel. In the next step,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data owner generates 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subindex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for each document in the document set and encrypts every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subindex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by adding a random vector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permutating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All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subindexes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will be split according to certain rules before being submitted to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cloud server. If a data user wants to query over the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outsourced documents, he/she needs to generate his search token. First, the keywords in the search query will be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marked out in a binary vector, then the vector is extended by the dummy keywords and the access role. After this, the vector will be encrypted and split similarly to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subindex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After receiving the search token from the data user, the cloud server will calculate the relevance score between each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subindex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the token. Although every document has a relevance score, only a part of them can pass the filter, which aims to prevent unauthorized accesses from the data user. After the filtering process, the cloud server will rank the highest k legal relevance scores and save their corresponding document names in a list. At last, the cloud returns the top-k encrypted documents. The following sections describe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our scheme in detail.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733220024"/>
              </p:ext>
            </p:extLst>
          </p:nvPr>
        </p:nvGraphicFramePr>
        <p:xfrm>
          <a:off x="304800" y="838200"/>
          <a:ext cx="8458200" cy="13716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indent="-118745" algn="just">
                        <a:lnSpc>
                          <a:spcPct val="150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Less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It will have a less security issues.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Low Privacy-Preserving.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Higher search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Lightweight Fine-grained access control.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Higher privacy-preserving level and formal security proof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a:t>
            </a:r>
            <a:r>
              <a:rPr lang="en-US" sz="1400">
                <a:latin typeface="Times New Roman" panose="02020603050405020304" pitchFamily="18" charset="0"/>
                <a:cs typeface="Times New Roman" panose="02020603050405020304" pitchFamily="18" charset="0"/>
              </a:rPr>
              <a:t>SYSTEM    </a:t>
            </a:r>
            <a:r>
              <a:rPr lang="en-US" sz="1400" dirty="0">
                <a:latin typeface="Times New Roman" panose="02020603050405020304" pitchFamily="18" charset="0"/>
                <a:cs typeface="Times New Roman" panose="02020603050405020304" pitchFamily="18" charset="0"/>
              </a:rPr>
              <a:t>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845</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cp:lastModifiedBy>
  <cp:revision>15</cp:revision>
  <dcterms:created xsi:type="dcterms:W3CDTF">2014-01-29T07:45:10Z</dcterms:created>
  <dcterms:modified xsi:type="dcterms:W3CDTF">2023-07-03T10:59:06Z</dcterms:modified>
</cp:coreProperties>
</file>