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8"/>
  </p:notesMasterIdLst>
  <p:sldIdLst>
    <p:sldId id="291" r:id="rId2"/>
    <p:sldId id="292" r:id="rId3"/>
    <p:sldId id="294" r:id="rId4"/>
    <p:sldId id="295" r:id="rId5"/>
    <p:sldId id="296" r:id="rId6"/>
    <p:sldId id="29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1631216"/>
          </a:xfrm>
          <a:prstGeom prst="rect">
            <a:avLst/>
          </a:prstGeom>
        </p:spPr>
        <p:txBody>
          <a:bodyPr wrap="square">
            <a:spAutoFit/>
          </a:bodyPr>
          <a:lstStyle/>
          <a:p>
            <a:pPr algn="ctr"/>
            <a:r>
              <a:rPr lang="en-IN" sz="2000" b="1" dirty="0"/>
              <a:t> </a:t>
            </a:r>
            <a:endParaRPr lang="en-IN" sz="2000" dirty="0"/>
          </a:p>
          <a:p>
            <a:pPr algn="ctr"/>
            <a:r>
              <a:rPr lang="en-IN" sz="2000" b="1" dirty="0"/>
              <a:t>A CLOUD-BASED METHODOLOGY FOR SECURE PERSONAL HEALTH RECORDS SHARING</a:t>
            </a:r>
            <a:endParaRPr lang="en-IN" sz="2000" dirty="0"/>
          </a:p>
          <a:p>
            <a:pPr algn="ctr"/>
            <a:endParaRPr lang="en-US" sz="2000" dirty="0" smtClean="0"/>
          </a:p>
          <a:p>
            <a:r>
              <a:rPr lang="en-US" sz="2000" b="1" dirty="0" smtClean="0"/>
              <a:t> </a:t>
            </a:r>
            <a:endParaRPr lang="en-US" sz="2000" dirty="0"/>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4258923"/>
          </a:xfrm>
          <a:prstGeom prst="rect">
            <a:avLst/>
          </a:prstGeom>
        </p:spPr>
        <p:txBody>
          <a:bodyPr wrap="square">
            <a:spAutoFit/>
          </a:bodyPr>
          <a:lstStyle/>
          <a:p>
            <a:pPr algn="just">
              <a:lnSpc>
                <a:spcPct val="150000"/>
              </a:lnSpc>
            </a:pPr>
            <a:r>
              <a:rPr lang="en-US" sz="1400" dirty="0" smtClean="0">
                <a:latin typeface="Times New Roman"/>
                <a:ea typeface="Calibri"/>
                <a:cs typeface="Times New Roman"/>
              </a:rPr>
              <a:t>The widespread acceptance of cloud-based services in the healthcare sector has resulted in cost effective and convenient exchange of Personal Health Records (PHRs) among several participating entities of the e-Health systems. Nevertheless, storing the confidential health information to cloud servers is susceptible to revelation or theft and calls for the development of methodologies that ensure the privacy of the PHRs. Therefore, we propose a methodology called </a:t>
            </a:r>
            <a:r>
              <a:rPr lang="en-US" sz="1400" dirty="0" err="1" smtClean="0">
                <a:latin typeface="Times New Roman"/>
                <a:ea typeface="Calibri"/>
                <a:cs typeface="Times New Roman"/>
              </a:rPr>
              <a:t>SeSPHR</a:t>
            </a:r>
            <a:r>
              <a:rPr lang="en-US" sz="1400" dirty="0" smtClean="0">
                <a:latin typeface="Times New Roman"/>
                <a:ea typeface="Calibri"/>
                <a:cs typeface="Times New Roman"/>
              </a:rPr>
              <a:t> for secure sharing of the PHRs in the cloud. The </a:t>
            </a:r>
            <a:r>
              <a:rPr lang="en-US" sz="1400" dirty="0" err="1" smtClean="0">
                <a:latin typeface="Times New Roman"/>
                <a:ea typeface="Calibri"/>
                <a:cs typeface="Times New Roman"/>
              </a:rPr>
              <a:t>SeSPHR</a:t>
            </a:r>
            <a:r>
              <a:rPr lang="en-US" sz="1400" dirty="0" smtClean="0">
                <a:latin typeface="Times New Roman"/>
                <a:ea typeface="Calibri"/>
                <a:cs typeface="Times New Roman"/>
              </a:rPr>
              <a:t> scheme ensures patient-centric control on the PHRs and preserves the confidentiality of the PHRs. The patients store the encrypted PHRs on the un-trusted cloud servers and selectively grant access to different types of users on different portions of the PHRs. A semi-trusted proxy called Setup and Re-encryption Server (SRS) is introduced to set up the public/private key pairs and to produce the re-encryption keys. Moreover, the methodology is secure against insider threats and also enforces a forward and backward access control. Furthermore, we formally analyze and verify the working of </a:t>
            </a:r>
            <a:r>
              <a:rPr lang="en-US" sz="1400" dirty="0" err="1" smtClean="0">
                <a:latin typeface="Times New Roman"/>
                <a:ea typeface="Calibri"/>
                <a:cs typeface="Times New Roman"/>
              </a:rPr>
              <a:t>SeSPHR</a:t>
            </a:r>
            <a:r>
              <a:rPr lang="en-US" sz="1400" dirty="0" smtClean="0">
                <a:latin typeface="Times New Roman"/>
                <a:ea typeface="Calibri"/>
                <a:cs typeface="Times New Roman"/>
              </a:rPr>
              <a:t> methodology through the High-Level Petri Nets (HLPN). Performance evaluation regarding time consumption indicates that the </a:t>
            </a:r>
            <a:r>
              <a:rPr lang="en-US" sz="1400" dirty="0" err="1" smtClean="0">
                <a:latin typeface="Times New Roman"/>
                <a:ea typeface="Calibri"/>
                <a:cs typeface="Times New Roman"/>
              </a:rPr>
              <a:t>SeSPHR</a:t>
            </a:r>
            <a:r>
              <a:rPr lang="en-US" sz="1400" dirty="0" smtClean="0">
                <a:latin typeface="Times New Roman"/>
                <a:ea typeface="Calibri"/>
                <a:cs typeface="Times New Roman"/>
              </a:rPr>
              <a:t> methodology has potential to be employed for securely sharing the PHRs in the cloud.</a:t>
            </a:r>
            <a:endParaRPr lang="en-US" sz="1200" dirty="0">
              <a:latin typeface="Calibri"/>
              <a:ea typeface="Calibri"/>
              <a:cs typeface="Times New Roman"/>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304800" y="457200"/>
          <a:ext cx="8839200" cy="3387357"/>
        </p:xfrm>
        <a:graphic>
          <a:graphicData uri="http://schemas.openxmlformats.org/drawingml/2006/table">
            <a:tbl>
              <a:tblPr firstRow="1" bandRow="1">
                <a:tableStyleId>{5C22544A-7EE6-4342-B048-85BDC9FD1C3A}</a:tableStyleId>
              </a:tblPr>
              <a:tblGrid>
                <a:gridCol w="4265212">
                  <a:extLst>
                    <a:ext uri="{9D8B030D-6E8A-4147-A177-3AD203B41FA5}">
                      <a16:colId xmlns:a16="http://schemas.microsoft.com/office/drawing/2014/main" val="4204740616"/>
                    </a:ext>
                  </a:extLst>
                </a:gridCol>
                <a:gridCol w="4573988">
                  <a:extLst>
                    <a:ext uri="{9D8B030D-6E8A-4147-A177-3AD203B41FA5}">
                      <a16:colId xmlns:a16="http://schemas.microsoft.com/office/drawing/2014/main" val="2161512350"/>
                    </a:ext>
                  </a:extLst>
                </a:gridCol>
              </a:tblGrid>
              <a:tr h="271998">
                <a:tc>
                  <a:txBody>
                    <a:bodyPr/>
                    <a:lstStyle/>
                    <a:p>
                      <a:pPr algn="ctr">
                        <a:lnSpc>
                          <a:spcPct val="115000"/>
                        </a:lnSpc>
                        <a:spcAft>
                          <a:spcPts val="1000"/>
                        </a:spcAft>
                      </a:pP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PROPOSED</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581990">
                <a:tc>
                  <a:txBody>
                    <a:bodyPr/>
                    <a:lstStyle/>
                    <a:p>
                      <a:pPr marL="0" marR="0" algn="l">
                        <a:lnSpc>
                          <a:spcPct val="115000"/>
                        </a:lnSpc>
                        <a:spcBef>
                          <a:spcPts val="0"/>
                        </a:spcBef>
                        <a:spcAft>
                          <a:spcPts val="0"/>
                        </a:spcAft>
                      </a:pPr>
                      <a:endParaRPr lang="en-US" sz="1100">
                        <a:latin typeface="Calibri"/>
                        <a:ea typeface="Calibri"/>
                        <a:cs typeface="Times New Roman"/>
                      </a:endParaRPr>
                    </a:p>
                    <a:p>
                      <a:pPr marL="0" marR="0" algn="l">
                        <a:lnSpc>
                          <a:spcPct val="115000"/>
                        </a:lnSpc>
                        <a:spcBef>
                          <a:spcPts val="0"/>
                        </a:spcBef>
                        <a:spcAft>
                          <a:spcPts val="0"/>
                        </a:spcAft>
                      </a:pPr>
                      <a:r>
                        <a:rPr lang="en-US" sz="1400" b="1">
                          <a:latin typeface="Times New Roman"/>
                          <a:ea typeface="Calibri"/>
                          <a:cs typeface="Times New Roman"/>
                        </a:rPr>
                        <a:t>EXSISTING SYSTEM</a:t>
                      </a:r>
                      <a:endParaRPr lang="en-US" sz="110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100">
                        <a:latin typeface="Calibri"/>
                        <a:ea typeface="Calibri"/>
                        <a:cs typeface="Times New Roman"/>
                      </a:endParaRPr>
                    </a:p>
                    <a:p>
                      <a:pPr marL="0" marR="0" algn="ctr">
                        <a:lnSpc>
                          <a:spcPct val="115000"/>
                        </a:lnSpc>
                        <a:spcBef>
                          <a:spcPts val="0"/>
                        </a:spcBef>
                        <a:spcAft>
                          <a:spcPts val="0"/>
                        </a:spcAft>
                      </a:pPr>
                      <a:r>
                        <a:rPr lang="en-US" sz="1400" b="1">
                          <a:latin typeface="Times New Roman"/>
                          <a:ea typeface="Calibri"/>
                          <a:cs typeface="Times New Roman"/>
                        </a:rPr>
                        <a:t>PROPOSED SYSTEM</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895524964"/>
                  </a:ext>
                </a:extLst>
              </a:tr>
              <a:tr h="1814219">
                <a:tc>
                  <a:txBody>
                    <a:bodyPr/>
                    <a:lstStyle/>
                    <a:p>
                      <a:pPr marL="342900" marR="0" lvl="0" indent="-342900" algn="just">
                        <a:lnSpc>
                          <a:spcPct val="150000"/>
                        </a:lnSpc>
                        <a:spcBef>
                          <a:spcPts val="0"/>
                        </a:spcBef>
                        <a:spcAft>
                          <a:spcPts val="0"/>
                        </a:spcAft>
                        <a:buFont typeface="Wingdings"/>
                        <a:buNone/>
                      </a:pPr>
                      <a:r>
                        <a:rPr lang="en-US" sz="1200" dirty="0">
                          <a:latin typeface="Times New Roman"/>
                          <a:ea typeface="Calibri"/>
                          <a:cs typeface="Times New Roman"/>
                        </a:rPr>
                        <a:t>The patients encrypt the PHRs by the patients through the public key of the Cloud Service Provider (CSP) and the CSP decrypts the record using the private key.</a:t>
                      </a:r>
                      <a:endParaRPr lang="en-US" sz="1100" dirty="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dirty="0">
                          <a:latin typeface="Times New Roman"/>
                          <a:ea typeface="Calibri"/>
                          <a:cs typeface="Times New Roman"/>
                        </a:rPr>
                        <a:t>It can stores the health record and the location of the file (index), and subsequently encrypts them through the symmetric key encryption.</a:t>
                      </a:r>
                      <a:endParaRPr lang="en-US" sz="1100" dirty="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dirty="0">
                          <a:latin typeface="Times New Roman"/>
                          <a:ea typeface="Calibri"/>
                          <a:cs typeface="Times New Roman"/>
                        </a:rPr>
                        <a:t>A semi-trusted authority called the SRS that re-encrypts the cipher text generated by the PHR owner and issues keys to the users that request access to the PHRs.</a:t>
                      </a:r>
                      <a:endParaRPr lang="en-US" sz="1100" dirty="0">
                        <a:latin typeface="Calibri"/>
                        <a:ea typeface="Calibri"/>
                        <a:cs typeface="Times New Roman"/>
                      </a:endParaRPr>
                    </a:p>
                  </a:txBody>
                  <a:tcPr marL="68580" marR="68580" marT="0" marB="0"/>
                </a:tc>
                <a:tc>
                  <a:txBody>
                    <a:bodyPr/>
                    <a:lstStyle/>
                    <a:p>
                      <a:pPr marL="342900" marR="0" lvl="0" indent="-342900" algn="just">
                        <a:lnSpc>
                          <a:spcPct val="150000"/>
                        </a:lnSpc>
                        <a:spcBef>
                          <a:spcPts val="0"/>
                        </a:spcBef>
                        <a:spcAft>
                          <a:spcPts val="0"/>
                        </a:spcAft>
                        <a:buFont typeface="Wingdings"/>
                        <a:buChar char=""/>
                      </a:pPr>
                      <a:r>
                        <a:rPr lang="en-US" sz="1200" dirty="0">
                          <a:latin typeface="Times New Roman"/>
                          <a:ea typeface="Calibri"/>
                          <a:cs typeface="Times New Roman"/>
                        </a:rPr>
                        <a:t>The </a:t>
                      </a:r>
                      <a:r>
                        <a:rPr lang="en-US" sz="1200" dirty="0" err="1">
                          <a:latin typeface="Times New Roman"/>
                          <a:ea typeface="Calibri"/>
                          <a:cs typeface="Times New Roman"/>
                        </a:rPr>
                        <a:t>SeSPHR</a:t>
                      </a:r>
                      <a:r>
                        <a:rPr lang="en-US" sz="1200" dirty="0">
                          <a:latin typeface="Times New Roman"/>
                          <a:ea typeface="Calibri"/>
                          <a:cs typeface="Times New Roman"/>
                        </a:rPr>
                        <a:t> scheme ensures patient-centric control on the PHRs and preserves the confidentiality of the PHRs. </a:t>
                      </a:r>
                      <a:endParaRPr lang="en-US" sz="1100" dirty="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dirty="0">
                          <a:latin typeface="Times New Roman"/>
                          <a:ea typeface="Calibri"/>
                          <a:cs typeface="Times New Roman"/>
                        </a:rPr>
                        <a:t>The patients store the encrypted PHRs on the un-trusted cloud servers and selectively grant access to different types of users on different portions of the PHRs. </a:t>
                      </a:r>
                      <a:endParaRPr lang="en-US" sz="1100" dirty="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dirty="0">
                          <a:latin typeface="Times New Roman"/>
                          <a:ea typeface="Calibri"/>
                          <a:cs typeface="Times New Roman"/>
                        </a:rPr>
                        <a:t>A semi-trusted proxy called Setup and Re-encryption Server (SRS) is introduced to set up the public/private key pairs and to produce the re-encryption keys.</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276605087"/>
              </p:ext>
            </p:extLst>
          </p:nvPr>
        </p:nvGraphicFramePr>
        <p:xfrm>
          <a:off x="228600" y="304800"/>
          <a:ext cx="8610600" cy="365760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180975">
                <a:tc>
                  <a:txBody>
                    <a:bodyPr/>
                    <a:lstStyle/>
                    <a:p>
                      <a:pPr marL="0" marR="0" algn="just">
                        <a:lnSpc>
                          <a:spcPct val="150000"/>
                        </a:lnSpc>
                        <a:spcBef>
                          <a:spcPts val="0"/>
                        </a:spcBef>
                        <a:spcAft>
                          <a:spcPts val="0"/>
                        </a:spcAft>
                      </a:pPr>
                      <a:r>
                        <a:rPr lang="en-US" sz="1400" b="1">
                          <a:latin typeface="Times New Roman"/>
                          <a:ea typeface="Calibri"/>
                          <a:cs typeface="Times New Roman"/>
                        </a:rPr>
                        <a:t>EXISTING ALGORITHM</a:t>
                      </a:r>
                      <a:endParaRPr lang="en-US" sz="1100">
                        <a:latin typeface="Calibri"/>
                        <a:ea typeface="Calibri"/>
                        <a:cs typeface="Times New Roman"/>
                      </a:endParaRPr>
                    </a:p>
                    <a:p>
                      <a:pPr marL="0" marR="0" algn="just">
                        <a:lnSpc>
                          <a:spcPct val="150000"/>
                        </a:lnSpc>
                        <a:spcBef>
                          <a:spcPts val="0"/>
                        </a:spcBef>
                        <a:spcAft>
                          <a:spcPts val="0"/>
                        </a:spcAft>
                      </a:pPr>
                      <a:r>
                        <a:rPr lang="en-US" sz="1200">
                          <a:latin typeface="Times New Roman"/>
                          <a:ea typeface="Calibri"/>
                          <a:cs typeface="Times New Roman"/>
                        </a:rPr>
                        <a:t>High Level Petri Nets (HLPNs) </a:t>
                      </a:r>
                      <a:endParaRPr lang="en-US" sz="1100">
                        <a:latin typeface="Calibri"/>
                        <a:ea typeface="Calibri"/>
                        <a:cs typeface="Times New Roman"/>
                      </a:endParaRPr>
                    </a:p>
                  </a:txBody>
                  <a:tcPr marL="68580" marR="68580" marT="0" marB="0"/>
                </a:tc>
                <a:tc>
                  <a:txBody>
                    <a:bodyPr/>
                    <a:lstStyle/>
                    <a:p>
                      <a:pPr marL="45720" marR="0" algn="just">
                        <a:lnSpc>
                          <a:spcPct val="150000"/>
                        </a:lnSpc>
                        <a:spcBef>
                          <a:spcPts val="0"/>
                        </a:spcBef>
                        <a:spcAft>
                          <a:spcPts val="0"/>
                        </a:spcAft>
                      </a:pPr>
                      <a:r>
                        <a:rPr lang="en-US" sz="1400" b="1">
                          <a:latin typeface="Times New Roman"/>
                          <a:ea typeface="Calibri"/>
                          <a:cs typeface="Times New Roman"/>
                        </a:rPr>
                        <a:t>PROPOSED ALGORITHM:-</a:t>
                      </a:r>
                      <a:endParaRPr lang="en-US" sz="1100">
                        <a:latin typeface="Calibri"/>
                        <a:ea typeface="Calibri"/>
                        <a:cs typeface="Times New Roman"/>
                      </a:endParaRPr>
                    </a:p>
                    <a:p>
                      <a:pPr marL="0" marR="0" algn="just">
                        <a:lnSpc>
                          <a:spcPct val="150000"/>
                        </a:lnSpc>
                        <a:spcBef>
                          <a:spcPts val="0"/>
                        </a:spcBef>
                        <a:spcAft>
                          <a:spcPts val="0"/>
                        </a:spcAft>
                      </a:pPr>
                      <a:r>
                        <a:rPr lang="en-US" sz="1200" b="1">
                          <a:latin typeface="Times New Roman"/>
                          <a:ea typeface="Calibri"/>
                          <a:cs typeface="Times New Roman"/>
                        </a:rPr>
                        <a:t> </a:t>
                      </a:r>
                      <a:r>
                        <a:rPr lang="en-US" sz="1200">
                          <a:latin typeface="Times New Roman"/>
                          <a:ea typeface="Calibri"/>
                          <a:cs typeface="Times New Roman"/>
                        </a:rPr>
                        <a:t>A semi-trusted proxy called Setup and Re-encryption Server (SRS)</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3675115164"/>
                  </a:ext>
                </a:extLst>
              </a:tr>
              <a:tr h="2318925">
                <a:tc>
                  <a:txBody>
                    <a:bodyPr/>
                    <a:lstStyle/>
                    <a:p>
                      <a:pPr marL="0" marR="0" algn="just">
                        <a:lnSpc>
                          <a:spcPct val="150000"/>
                        </a:lnSpc>
                        <a:spcBef>
                          <a:spcPts val="0"/>
                        </a:spcBef>
                        <a:spcAft>
                          <a:spcPts val="0"/>
                        </a:spcAft>
                      </a:pPr>
                      <a:r>
                        <a:rPr lang="en-US" sz="1400" b="1" dirty="0">
                          <a:latin typeface="Times New Roman"/>
                          <a:ea typeface="Calibri"/>
                          <a:cs typeface="Times New Roman"/>
                        </a:rPr>
                        <a:t>ALGORITHM DEFINITION</a:t>
                      </a:r>
                      <a:r>
                        <a:rPr lang="en-US" sz="1200" b="1" dirty="0">
                          <a:latin typeface="Times New Roman"/>
                          <a:ea typeface="Calibri"/>
                          <a:cs typeface="Times New Roman"/>
                        </a:rPr>
                        <a:t>:-</a:t>
                      </a:r>
                      <a:endParaRPr lang="en-US" sz="1100" dirty="0">
                        <a:latin typeface="Calibri"/>
                        <a:ea typeface="Calibri"/>
                        <a:cs typeface="Times New Roman"/>
                      </a:endParaRPr>
                    </a:p>
                    <a:p>
                      <a:pPr marL="0" marR="0" algn="just">
                        <a:lnSpc>
                          <a:spcPct val="150000"/>
                        </a:lnSpc>
                        <a:spcBef>
                          <a:spcPts val="0"/>
                        </a:spcBef>
                        <a:spcAft>
                          <a:spcPts val="0"/>
                        </a:spcAft>
                      </a:pPr>
                      <a:r>
                        <a:rPr lang="en-US" sz="1200" dirty="0">
                          <a:solidFill>
                            <a:srgbClr val="222222"/>
                          </a:solidFill>
                          <a:latin typeface="Times New Roman"/>
                          <a:ea typeface="Calibri"/>
                          <a:cs typeface="Times New Roman"/>
                        </a:rPr>
                        <a:t>The </a:t>
                      </a:r>
                      <a:r>
                        <a:rPr lang="en-US" sz="1200" dirty="0" err="1">
                          <a:solidFill>
                            <a:srgbClr val="222222"/>
                          </a:solidFill>
                          <a:latin typeface="Times New Roman"/>
                          <a:ea typeface="Calibri"/>
                          <a:cs typeface="Times New Roman"/>
                        </a:rPr>
                        <a:t>petri</a:t>
                      </a:r>
                      <a:r>
                        <a:rPr lang="en-US" sz="1200" dirty="0">
                          <a:solidFill>
                            <a:srgbClr val="222222"/>
                          </a:solidFill>
                          <a:latin typeface="Times New Roman"/>
                          <a:ea typeface="Calibri"/>
                          <a:cs typeface="Times New Roman"/>
                        </a:rPr>
                        <a:t> nets are the tools that are employed to graphically and mathematically model the systems [20]. The </a:t>
                      </a:r>
                      <a:r>
                        <a:rPr lang="en-US" sz="1200" dirty="0" err="1">
                          <a:solidFill>
                            <a:srgbClr val="222222"/>
                          </a:solidFill>
                          <a:latin typeface="Times New Roman"/>
                          <a:ea typeface="Calibri"/>
                          <a:cs typeface="Times New Roman"/>
                        </a:rPr>
                        <a:t>petri</a:t>
                      </a:r>
                      <a:r>
                        <a:rPr lang="en-US" sz="1200" dirty="0">
                          <a:solidFill>
                            <a:srgbClr val="222222"/>
                          </a:solidFill>
                          <a:latin typeface="Times New Roman"/>
                          <a:ea typeface="Calibri"/>
                          <a:cs typeface="Times New Roman"/>
                        </a:rPr>
                        <a:t> nets can </a:t>
                      </a:r>
                      <a:r>
                        <a:rPr lang="en-US" sz="1200" dirty="0" err="1">
                          <a:solidFill>
                            <a:srgbClr val="222222"/>
                          </a:solidFill>
                          <a:latin typeface="Times New Roman"/>
                          <a:ea typeface="Calibri"/>
                          <a:cs typeface="Times New Roman"/>
                        </a:rPr>
                        <a:t>modela</a:t>
                      </a:r>
                      <a:r>
                        <a:rPr lang="en-US" sz="1200" dirty="0">
                          <a:solidFill>
                            <a:srgbClr val="222222"/>
                          </a:solidFill>
                          <a:latin typeface="Times New Roman"/>
                          <a:ea typeface="Calibri"/>
                          <a:cs typeface="Times New Roman"/>
                        </a:rPr>
                        <a:t> variety of systems that can be characterized as the parallel, concurrent, distributed, non-deterministic, asynchronous, and stochastic [21]. To model the working of the </a:t>
                      </a:r>
                      <a:r>
                        <a:rPr lang="en-US" sz="1200" dirty="0" err="1">
                          <a:solidFill>
                            <a:srgbClr val="222222"/>
                          </a:solidFill>
                          <a:latin typeface="Times New Roman"/>
                          <a:ea typeface="Calibri"/>
                          <a:cs typeface="Times New Roman"/>
                        </a:rPr>
                        <a:t>SeSPHR</a:t>
                      </a:r>
                      <a:r>
                        <a:rPr lang="en-US" sz="1200" dirty="0">
                          <a:solidFill>
                            <a:srgbClr val="222222"/>
                          </a:solidFill>
                          <a:latin typeface="Times New Roman"/>
                          <a:ea typeface="Calibri"/>
                          <a:cs typeface="Times New Roman"/>
                        </a:rPr>
                        <a:t> methodology, we used the HLPN, which is a variation of the traditional </a:t>
                      </a:r>
                      <a:r>
                        <a:rPr lang="en-US" sz="1200" dirty="0" err="1">
                          <a:solidFill>
                            <a:srgbClr val="222222"/>
                          </a:solidFill>
                          <a:latin typeface="Times New Roman"/>
                          <a:ea typeface="Calibri"/>
                          <a:cs typeface="Times New Roman"/>
                        </a:rPr>
                        <a:t>petri</a:t>
                      </a:r>
                      <a:r>
                        <a:rPr lang="en-US" sz="1200" dirty="0">
                          <a:solidFill>
                            <a:srgbClr val="222222"/>
                          </a:solidFill>
                          <a:latin typeface="Times New Roman"/>
                          <a:ea typeface="Calibri"/>
                          <a:cs typeface="Times New Roman"/>
                        </a:rPr>
                        <a:t> nets. The HLPN is a structure comprising of 7</a:t>
                      </a:r>
                      <a:r>
                        <a:rPr lang="en-IN" sz="1200" dirty="0">
                          <a:solidFill>
                            <a:srgbClr val="222222"/>
                          </a:solidFill>
                          <a:latin typeface="Times New Roman"/>
                          <a:ea typeface="Calibri"/>
                          <a:cs typeface="Times New Roman"/>
                        </a:rPr>
                        <a:t>.</a:t>
                      </a:r>
                      <a:endParaRPr lang="en-US" sz="1100" dirty="0">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400" b="1" dirty="0">
                          <a:latin typeface="Times New Roman"/>
                          <a:ea typeface="Calibri"/>
                          <a:cs typeface="Times New Roman"/>
                        </a:rPr>
                        <a:t>ALGORITHM DEFINITION</a:t>
                      </a:r>
                      <a:r>
                        <a:rPr lang="en-US" sz="1200" b="1" dirty="0">
                          <a:latin typeface="Times New Roman"/>
                          <a:ea typeface="Calibri"/>
                          <a:cs typeface="Times New Roman"/>
                        </a:rPr>
                        <a:t>:-</a:t>
                      </a:r>
                      <a:endParaRPr lang="en-US" sz="1100" dirty="0">
                        <a:latin typeface="Calibri"/>
                        <a:ea typeface="Calibri"/>
                        <a:cs typeface="Times New Roman"/>
                      </a:endParaRPr>
                    </a:p>
                    <a:p>
                      <a:pPr marL="45720" marR="0" algn="just">
                        <a:lnSpc>
                          <a:spcPct val="150000"/>
                        </a:lnSpc>
                        <a:spcBef>
                          <a:spcPts val="0"/>
                        </a:spcBef>
                        <a:spcAft>
                          <a:spcPts val="0"/>
                        </a:spcAft>
                      </a:pPr>
                      <a:r>
                        <a:rPr lang="en-US" sz="1200" dirty="0">
                          <a:latin typeface="Times New Roman"/>
                          <a:ea typeface="Calibri"/>
                          <a:cs typeface="Times New Roman"/>
                        </a:rPr>
                        <a:t>We present a methodology called Secure Sharing of PHRs in the Cloud (</a:t>
                      </a:r>
                      <a:r>
                        <a:rPr lang="en-US" sz="1200" dirty="0" err="1">
                          <a:latin typeface="Times New Roman"/>
                          <a:ea typeface="Calibri"/>
                          <a:cs typeface="Times New Roman"/>
                        </a:rPr>
                        <a:t>SeSPHR</a:t>
                      </a:r>
                      <a:r>
                        <a:rPr lang="en-US" sz="1200" dirty="0">
                          <a:latin typeface="Times New Roman"/>
                          <a:ea typeface="Calibri"/>
                          <a:cs typeface="Times New Roman"/>
                        </a:rPr>
                        <a:t>)to administer the PHR access control mechanism managed by patients themselves. The methodology preserves the confidentiality of the PHRs by restricting the unauthorized users. Generally, there are two types of PHR users in the proposed approach, namely: </a:t>
                      </a:r>
                      <a:r>
                        <a:rPr lang="en-US" sz="1200" b="1" dirty="0">
                          <a:latin typeface="Times New Roman"/>
                          <a:ea typeface="Calibri"/>
                          <a:cs typeface="Times New Roman"/>
                        </a:rPr>
                        <a:t>(a)</a:t>
                      </a:r>
                      <a:r>
                        <a:rPr lang="en-US" sz="1200" dirty="0">
                          <a:latin typeface="Times New Roman"/>
                          <a:ea typeface="Calibri"/>
                          <a:cs typeface="Times New Roman"/>
                        </a:rPr>
                        <a:t>the patients or PHR owners and </a:t>
                      </a:r>
                      <a:r>
                        <a:rPr lang="en-US" sz="1200" b="1" dirty="0">
                          <a:latin typeface="Times New Roman"/>
                          <a:ea typeface="Calibri"/>
                          <a:cs typeface="Times New Roman"/>
                        </a:rPr>
                        <a:t>(b)</a:t>
                      </a:r>
                      <a:r>
                        <a:rPr lang="en-US" sz="1200" dirty="0">
                          <a:latin typeface="Times New Roman"/>
                          <a:ea typeface="Calibri"/>
                          <a:cs typeface="Times New Roman"/>
                        </a:rPr>
                        <a:t>the users of the PHRs other than the owners, such as the family members or friends of patients, doctors and physicians, health insurance companies’ representatives, pharmacists, and researchers. </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493777156"/>
              </p:ext>
            </p:extLst>
          </p:nvPr>
        </p:nvGraphicFramePr>
        <p:xfrm>
          <a:off x="228600" y="381000"/>
          <a:ext cx="8610600" cy="180594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4572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83835">
                <a:tc>
                  <a:txBody>
                    <a:bodyPr/>
                    <a:lstStyle/>
                    <a:p>
                      <a:pPr marL="118745" marR="0" indent="-118745" algn="just">
                        <a:lnSpc>
                          <a:spcPct val="150000"/>
                        </a:lnSpc>
                        <a:spcBef>
                          <a:spcPts val="0"/>
                        </a:spcBef>
                        <a:spcAft>
                          <a:spcPts val="0"/>
                        </a:spcAft>
                      </a:pPr>
                      <a:r>
                        <a:rPr lang="en-US" sz="1100" b="1">
                          <a:latin typeface="Times New Roman"/>
                          <a:ea typeface="Calibri"/>
                          <a:cs typeface="Times New Roman"/>
                        </a:rPr>
                        <a:t>DRAWBACKS:-</a:t>
                      </a:r>
                      <a:endParaRPr lang="en-US" sz="1100">
                        <a:latin typeface="Calibri"/>
                        <a:ea typeface="Calibri"/>
                        <a:cs typeface="Times New Roman"/>
                      </a:endParaRPr>
                    </a:p>
                    <a:p>
                      <a:pPr marL="342900" marR="0" lvl="0" indent="-342900" algn="just">
                        <a:lnSpc>
                          <a:spcPct val="150000"/>
                        </a:lnSpc>
                        <a:spcBef>
                          <a:spcPts val="0"/>
                        </a:spcBef>
                        <a:spcAft>
                          <a:spcPts val="0"/>
                        </a:spcAft>
                        <a:buFont typeface="Symbol"/>
                        <a:buBlip>
                          <a:blip r:embed="rId2"/>
                        </a:buBlip>
                      </a:pPr>
                      <a:r>
                        <a:rPr lang="en-US" sz="1200">
                          <a:latin typeface="Times New Roman"/>
                          <a:ea typeface="Calibri"/>
                          <a:cs typeface="Times New Roman"/>
                        </a:rPr>
                        <a:t>It has a low cost effective.</a:t>
                      </a:r>
                      <a:endParaRPr lang="en-US" sz="1100">
                        <a:latin typeface="Calibri"/>
                        <a:ea typeface="Calibri"/>
                        <a:cs typeface="Times New Roman"/>
                      </a:endParaRPr>
                    </a:p>
                    <a:p>
                      <a:pPr marL="342900" marR="0" lvl="0" indent="-342900" algn="just">
                        <a:lnSpc>
                          <a:spcPct val="150000"/>
                        </a:lnSpc>
                        <a:spcBef>
                          <a:spcPts val="0"/>
                        </a:spcBef>
                        <a:spcAft>
                          <a:spcPts val="0"/>
                        </a:spcAft>
                        <a:buFont typeface="Symbol"/>
                        <a:buBlip>
                          <a:blip r:embed="rId2"/>
                        </a:buBlip>
                      </a:pPr>
                      <a:r>
                        <a:rPr lang="en-US" sz="1200">
                          <a:latin typeface="Times New Roman"/>
                          <a:ea typeface="Calibri"/>
                          <a:cs typeface="Times New Roman"/>
                        </a:rPr>
                        <a:t>posed framework is never transmitted the PHR data. In-stead, the responsibility of the SRS is to manage the keys.</a:t>
                      </a:r>
                      <a:endParaRPr lang="en-US" sz="1100">
                        <a:latin typeface="Calibri"/>
                        <a:ea typeface="Calibri"/>
                        <a:cs typeface="Times New Roman"/>
                      </a:endParaRPr>
                    </a:p>
                  </a:txBody>
                  <a:tcPr marL="68580" marR="68580" marT="0" marB="0"/>
                </a:tc>
                <a:tc>
                  <a:txBody>
                    <a:bodyPr/>
                    <a:lstStyle/>
                    <a:p>
                      <a:pPr marL="118745" marR="0" indent="-118745" algn="just">
                        <a:lnSpc>
                          <a:spcPct val="150000"/>
                        </a:lnSpc>
                        <a:spcBef>
                          <a:spcPts val="0"/>
                        </a:spcBef>
                        <a:spcAft>
                          <a:spcPts val="0"/>
                        </a:spcAft>
                      </a:pPr>
                      <a:r>
                        <a:rPr lang="en-US" sz="1100" b="1" dirty="0">
                          <a:latin typeface="Times New Roman"/>
                          <a:ea typeface="Calibri"/>
                          <a:cs typeface="Times New Roman"/>
                        </a:rPr>
                        <a:t>ADVANTAGES:-</a:t>
                      </a:r>
                      <a:endParaRPr lang="en-US" sz="1100" dirty="0">
                        <a:latin typeface="Calibri"/>
                        <a:ea typeface="Calibri"/>
                        <a:cs typeface="Times New Roman"/>
                      </a:endParaRPr>
                    </a:p>
                    <a:p>
                      <a:pPr marL="342900" marR="0" lvl="0" indent="-342900" algn="just">
                        <a:lnSpc>
                          <a:spcPct val="150000"/>
                        </a:lnSpc>
                        <a:spcBef>
                          <a:spcPts val="0"/>
                        </a:spcBef>
                        <a:spcAft>
                          <a:spcPts val="0"/>
                        </a:spcAft>
                        <a:buFont typeface="Symbol"/>
                        <a:buBlip>
                          <a:blip r:embed="rId2"/>
                        </a:buBlip>
                      </a:pPr>
                      <a:r>
                        <a:rPr lang="en-US" sz="1200" dirty="0">
                          <a:latin typeface="Times New Roman"/>
                          <a:ea typeface="Calibri"/>
                          <a:cs typeface="Times New Roman"/>
                        </a:rPr>
                        <a:t>Despite the advantages of scalable, </a:t>
                      </a:r>
                      <a:endParaRPr lang="en-US" sz="1100" dirty="0">
                        <a:latin typeface="Calibri"/>
                        <a:ea typeface="Calibri"/>
                        <a:cs typeface="Times New Roman"/>
                      </a:endParaRPr>
                    </a:p>
                    <a:p>
                      <a:pPr marL="342900" marR="0" lvl="0" indent="-342900" algn="just">
                        <a:lnSpc>
                          <a:spcPct val="150000"/>
                        </a:lnSpc>
                        <a:spcBef>
                          <a:spcPts val="0"/>
                        </a:spcBef>
                        <a:spcAft>
                          <a:spcPts val="0"/>
                        </a:spcAft>
                        <a:buFont typeface="Symbol"/>
                        <a:buBlip>
                          <a:blip r:embed="rId2"/>
                        </a:buBlip>
                      </a:pPr>
                      <a:r>
                        <a:rPr lang="en-US" sz="1200" dirty="0">
                          <a:latin typeface="Times New Roman"/>
                          <a:ea typeface="Calibri"/>
                          <a:cs typeface="Times New Roman"/>
                        </a:rPr>
                        <a:t>agile, </a:t>
                      </a:r>
                      <a:endParaRPr lang="en-US" sz="1100" dirty="0">
                        <a:latin typeface="Calibri"/>
                        <a:ea typeface="Calibri"/>
                        <a:cs typeface="Times New Roman"/>
                      </a:endParaRPr>
                    </a:p>
                    <a:p>
                      <a:pPr marL="342900" marR="0" lvl="0" indent="-342900" algn="just">
                        <a:lnSpc>
                          <a:spcPct val="150000"/>
                        </a:lnSpc>
                        <a:spcBef>
                          <a:spcPts val="0"/>
                        </a:spcBef>
                        <a:spcAft>
                          <a:spcPts val="0"/>
                        </a:spcAft>
                        <a:buFont typeface="Symbol"/>
                        <a:buBlip>
                          <a:blip r:embed="rId2"/>
                        </a:buBlip>
                      </a:pPr>
                      <a:r>
                        <a:rPr lang="en-US" sz="1200" dirty="0">
                          <a:latin typeface="Times New Roman"/>
                          <a:ea typeface="Calibri"/>
                          <a:cs typeface="Times New Roman"/>
                        </a:rPr>
                        <a:t>cost effective, and </a:t>
                      </a:r>
                      <a:endParaRPr lang="en-US" sz="1100" dirty="0">
                        <a:latin typeface="Calibri"/>
                        <a:ea typeface="Calibri"/>
                        <a:cs typeface="Times New Roman"/>
                      </a:endParaRPr>
                    </a:p>
                    <a:p>
                      <a:pPr marL="342900" marR="0" lvl="0" indent="-342900" algn="just">
                        <a:lnSpc>
                          <a:spcPct val="150000"/>
                        </a:lnSpc>
                        <a:spcBef>
                          <a:spcPts val="0"/>
                        </a:spcBef>
                        <a:spcAft>
                          <a:spcPts val="0"/>
                        </a:spcAft>
                        <a:buFont typeface="Symbol"/>
                        <a:buBlip>
                          <a:blip r:embed="rId2"/>
                        </a:buBlip>
                      </a:pPr>
                      <a:r>
                        <a:rPr lang="en-US" sz="1200" dirty="0">
                          <a:latin typeface="Times New Roman"/>
                          <a:ea typeface="Calibri"/>
                          <a:cs typeface="Times New Roman"/>
                        </a:rPr>
                        <a:t>ubiquitous services offered by the cloud.</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829</TotalTime>
  <Words>727</Words>
  <Application>Microsoft Office PowerPoint</Application>
  <PresentationFormat>On-screen Show (4:3)</PresentationFormat>
  <Paragraphs>49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9</cp:revision>
  <dcterms:created xsi:type="dcterms:W3CDTF">2014-01-29T07:45:10Z</dcterms:created>
  <dcterms:modified xsi:type="dcterms:W3CDTF">2023-07-03T11:02:38Z</dcterms:modified>
</cp:coreProperties>
</file>