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6" r:id="rId5"/>
    <p:sldId id="293" r:id="rId6"/>
    <p:sldId id="29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85800" y="1981200"/>
            <a:ext cx="7924800" cy="661207"/>
          </a:xfrm>
          <a:prstGeom prst="rect">
            <a:avLst/>
          </a:prstGeom>
        </p:spPr>
        <p:txBody>
          <a:bodyPr wrap="square">
            <a:spAutoFit/>
          </a:bodyPr>
          <a:lstStyle/>
          <a:p>
            <a:pPr algn="ctr">
              <a:lnSpc>
                <a:spcPct val="150000"/>
              </a:lnSpc>
              <a:spcAft>
                <a:spcPts val="1000"/>
              </a:spcAft>
            </a:pPr>
            <a:r>
              <a:rPr lang="en-US" sz="2800" b="1" smtClean="0">
                <a:latin typeface="Times New Roman" panose="02020603050405020304" pitchFamily="18" charset="0"/>
                <a:ea typeface="Calibri" panose="020F0502020204030204" pitchFamily="34" charset="0"/>
                <a:cs typeface="Times New Roman" panose="02020603050405020304" pitchFamily="18" charset="0"/>
              </a:rPr>
              <a:t>A University Library Using Data Mining</a:t>
            </a:r>
            <a:endParaRPr lang="en-US" sz="2800" b="1"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 xmlns:a16="http://schemas.microsoft.com/office/drawing/2014/main" id="{233E7A9C-8659-4368-A225-F7179358F001}"/>
              </a:ext>
            </a:extLst>
          </p:cNvPr>
          <p:cNvSpPr/>
          <p:nvPr/>
        </p:nvSpPr>
        <p:spPr>
          <a:xfrm>
            <a:off x="228600" y="838200"/>
            <a:ext cx="8534400" cy="1525418"/>
          </a:xfrm>
          <a:prstGeom prst="rect">
            <a:avLst/>
          </a:prstGeom>
        </p:spPr>
        <p:txBody>
          <a:bodyPr wrap="square">
            <a:spAutoFit/>
          </a:bodyPr>
          <a:lstStyle/>
          <a:p>
            <a:pPr indent="457200" algn="just">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In view of characteristics of users’ data in the university library and based on big data technology, in this paper we propose a data mining process and discuss some applications of data mining in the university library. Besides, we inveterate the problems in the application of big data mining in the university library and provide some suggestions to solve these problems.</a:t>
            </a:r>
          </a:p>
        </p:txBody>
      </p:sp>
    </p:spTree>
    <p:extLst>
      <p:ext uri="{BB962C8B-B14F-4D97-AF65-F5344CB8AC3E}">
        <p14:creationId xmlns=""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977495425"/>
              </p:ext>
            </p:extLst>
          </p:nvPr>
        </p:nvGraphicFramePr>
        <p:xfrm>
          <a:off x="304800" y="0"/>
          <a:ext cx="8458200" cy="7150954"/>
        </p:xfrm>
        <a:graphic>
          <a:graphicData uri="http://schemas.openxmlformats.org/drawingml/2006/table">
            <a:tbl>
              <a:tblPr firstRow="1" bandRow="1">
                <a:tableStyleId>{5C22544A-7EE6-4342-B048-85BDC9FD1C3A}</a:tableStyleId>
              </a:tblPr>
              <a:tblGrid>
                <a:gridCol w="4081367">
                  <a:extLst>
                    <a:ext uri="{9D8B030D-6E8A-4147-A177-3AD203B41FA5}">
                      <a16:colId xmlns="" xmlns:a16="http://schemas.microsoft.com/office/drawing/2014/main" val="4204740616"/>
                    </a:ext>
                  </a:extLst>
                </a:gridCol>
                <a:gridCol w="4376833">
                  <a:extLst>
                    <a:ext uri="{9D8B030D-6E8A-4147-A177-3AD203B41FA5}">
                      <a16:colId xmlns="" xmlns:a16="http://schemas.microsoft.com/office/drawing/2014/main" val="2161512350"/>
                    </a:ext>
                  </a:extLst>
                </a:gridCol>
              </a:tblGrid>
              <a:tr h="531193">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3202607">
                <a:tc>
                  <a:txBody>
                    <a:bodyPr/>
                    <a:lstStyle/>
                    <a:p>
                      <a:pPr marL="342900" marR="0" lvl="0" indent="-342900" algn="just">
                        <a:lnSpc>
                          <a:spcPct val="150000"/>
                        </a:lnSpc>
                        <a:spcBef>
                          <a:spcPts val="0"/>
                        </a:spcBef>
                        <a:spcAft>
                          <a:spcPts val="1000"/>
                        </a:spcAft>
                        <a:buFont typeface="Wingdings"/>
                        <a:buChar char=""/>
                      </a:pPr>
                      <a:r>
                        <a:rPr lang="en-US" sz="1400" dirty="0">
                          <a:latin typeface="Times New Roman" pitchFamily="18" charset="0"/>
                          <a:ea typeface="Calibri"/>
                          <a:cs typeface="Times New Roman" pitchFamily="18" charset="0"/>
                        </a:rPr>
                        <a:t>At present, some university libraries are using various information technologies to manage the massive users’ data and holding information of books in the library. Their database systems can efficiently implement entry and query of the data, as well as other traditional functions. </a:t>
                      </a:r>
                      <a:endParaRPr lang="en-US" sz="1400" dirty="0" smtClean="0">
                        <a:latin typeface="Times New Roman" pitchFamily="18" charset="0"/>
                        <a:ea typeface="Calibri"/>
                        <a:cs typeface="Times New Roman" pitchFamily="18" charset="0"/>
                      </a:endParaRPr>
                    </a:p>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en-US" sz="1400" dirty="0" smtClean="0">
                          <a:latin typeface="Times New Roman" pitchFamily="18" charset="0"/>
                          <a:ea typeface="Calibri"/>
                          <a:cs typeface="Times New Roman" pitchFamily="18" charset="0"/>
                        </a:rPr>
                        <a:t>However, most university libraries are unable to find the connection and pattern of various types of data in the database, unable to forecast future trends of the services based on existing data, and do not have the abilities to mine the hidden knowledge behind the data, when they manage huge data in the library.</a:t>
                      </a:r>
                    </a:p>
                    <a:p>
                      <a:pPr marL="342900" marR="0" lvl="0" indent="-342900" algn="just" defTabSz="914400" rtl="0" eaLnBrk="1" fontAlgn="auto" latinLnBrk="0" hangingPunct="1">
                        <a:lnSpc>
                          <a:spcPct val="150000"/>
                        </a:lnSpc>
                        <a:spcBef>
                          <a:spcPts val="0"/>
                        </a:spcBef>
                        <a:spcAft>
                          <a:spcPts val="1000"/>
                        </a:spcAft>
                        <a:buClrTx/>
                        <a:buSzTx/>
                        <a:buFont typeface="Wingdings"/>
                        <a:buNone/>
                        <a:tabLst/>
                        <a:defRPr/>
                      </a:pPr>
                      <a:endParaRPr lang="en-US" sz="1400" dirty="0">
                        <a:latin typeface="Times New Roman" pitchFamily="18" charset="0"/>
                        <a:ea typeface="Calibri"/>
                        <a:cs typeface="Times New Roman" pitchFamily="18" charset="0"/>
                      </a:endParaRPr>
                    </a:p>
                  </a:txBody>
                  <a:tcPr marL="114300" marR="114300" marT="0" marB="0"/>
                </a:tc>
                <a:tc>
                  <a:txBody>
                    <a:bodyPr/>
                    <a:lstStyle/>
                    <a:p>
                      <a:pPr marL="342900" marR="0" lvl="0" indent="-342900" algn="just">
                        <a:lnSpc>
                          <a:spcPct val="150000"/>
                        </a:lnSpc>
                        <a:spcBef>
                          <a:spcPts val="0"/>
                        </a:spcBef>
                        <a:spcAft>
                          <a:spcPts val="0"/>
                        </a:spcAft>
                        <a:buFont typeface="Wingdings"/>
                        <a:buChar char=""/>
                      </a:pPr>
                      <a:r>
                        <a:rPr lang="en-US" sz="1400" dirty="0">
                          <a:latin typeface="Times New Roman" pitchFamily="18" charset="0"/>
                          <a:ea typeface="Calibri"/>
                          <a:cs typeface="Times New Roman" pitchFamily="18" charset="0"/>
                        </a:rPr>
                        <a:t>The main purpose of the data mining system of university library is analyzing the characteristics of the collection resources of different user groups.</a:t>
                      </a:r>
                    </a:p>
                    <a:p>
                      <a:pPr marL="342900" marR="0" lvl="0" indent="-342900" algn="just">
                        <a:lnSpc>
                          <a:spcPct val="150000"/>
                        </a:lnSpc>
                        <a:spcBef>
                          <a:spcPts val="0"/>
                        </a:spcBef>
                        <a:spcAft>
                          <a:spcPts val="0"/>
                        </a:spcAft>
                        <a:buFont typeface="Wingdings"/>
                        <a:buChar char=""/>
                      </a:pPr>
                      <a:r>
                        <a:rPr lang="en-US" sz="1400" dirty="0">
                          <a:latin typeface="Times New Roman" pitchFamily="18" charset="0"/>
                          <a:ea typeface="Calibri"/>
                          <a:cs typeface="Times New Roman" pitchFamily="18" charset="0"/>
                        </a:rPr>
                        <a:t> Then, it further analyzes the characteristics of each user to obtain the valuable information and achieve balanced and coordinated development of collection resources and personal needs.</a:t>
                      </a:r>
                    </a:p>
                    <a:p>
                      <a:pPr marL="342900" marR="0" lvl="0" indent="-342900" algn="just">
                        <a:lnSpc>
                          <a:spcPct val="150000"/>
                        </a:lnSpc>
                        <a:spcBef>
                          <a:spcPts val="0"/>
                        </a:spcBef>
                        <a:spcAft>
                          <a:spcPts val="0"/>
                        </a:spcAft>
                        <a:buFont typeface="Wingdings"/>
                        <a:buChar char=""/>
                      </a:pPr>
                      <a:r>
                        <a:rPr lang="en-US" sz="1400" dirty="0">
                          <a:latin typeface="Times New Roman" pitchFamily="18" charset="0"/>
                          <a:ea typeface="Calibri"/>
                          <a:cs typeface="Times New Roman" pitchFamily="18" charset="0"/>
                        </a:rPr>
                        <a:t>Among this, data preprocessing includes three parts: </a:t>
                      </a:r>
                      <a:endParaRPr lang="en-US" sz="1400" dirty="0" smtClean="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Wingdings"/>
                        <a:buNone/>
                      </a:pPr>
                      <a:endParaRPr lang="en-US" sz="14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1400" dirty="0">
                          <a:latin typeface="Times New Roman" pitchFamily="18" charset="0"/>
                          <a:ea typeface="Calibri"/>
                          <a:cs typeface="Times New Roman" pitchFamily="18" charset="0"/>
                        </a:rPr>
                        <a:t>Data preparation</a:t>
                      </a:r>
                    </a:p>
                    <a:p>
                      <a:pPr marL="342900" marR="0" lvl="0" indent="-342900" algn="just">
                        <a:lnSpc>
                          <a:spcPct val="150000"/>
                        </a:lnSpc>
                        <a:spcBef>
                          <a:spcPts val="0"/>
                        </a:spcBef>
                        <a:spcAft>
                          <a:spcPts val="1000"/>
                        </a:spcAft>
                        <a:buFont typeface="+mj-lt"/>
                        <a:buAutoNum type="arabicPeriod"/>
                      </a:pPr>
                      <a:r>
                        <a:rPr lang="en-US" sz="1400" dirty="0">
                          <a:latin typeface="Times New Roman" pitchFamily="18" charset="0"/>
                          <a:ea typeface="Calibri"/>
                          <a:cs typeface="Times New Roman" pitchFamily="18" charset="0"/>
                        </a:rPr>
                        <a:t>Data conversion </a:t>
                      </a:r>
                      <a:endParaRPr lang="en-US" sz="1400" dirty="0" smtClean="0">
                        <a:latin typeface="Times New Roman" pitchFamily="18" charset="0"/>
                        <a:ea typeface="Calibri"/>
                        <a:cs typeface="Times New Roman" pitchFamily="18" charset="0"/>
                      </a:endParaRPr>
                    </a:p>
                    <a:p>
                      <a:pPr marL="342900" marR="0" lvl="0" indent="-342900" algn="just">
                        <a:lnSpc>
                          <a:spcPct val="150000"/>
                        </a:lnSpc>
                        <a:spcBef>
                          <a:spcPts val="0"/>
                        </a:spcBef>
                        <a:spcAft>
                          <a:spcPts val="1000"/>
                        </a:spcAft>
                        <a:buFont typeface="+mj-lt"/>
                        <a:buAutoNum type="arabicPeriod"/>
                      </a:pPr>
                      <a:r>
                        <a:rPr kumimoji="0" lang="en-US" sz="1400" kern="1200" dirty="0" smtClean="0">
                          <a:solidFill>
                            <a:schemeClr val="dk1"/>
                          </a:solidFill>
                          <a:latin typeface="Times New Roman" pitchFamily="18" charset="0"/>
                          <a:ea typeface="+mn-ea"/>
                          <a:cs typeface="Times New Roman" pitchFamily="18" charset="0"/>
                        </a:rPr>
                        <a:t>Data extraction</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 xmlns:a16="http://schemas.microsoft.com/office/drawing/2014/main" val="895524964"/>
                  </a:ext>
                </a:extLst>
              </a:tr>
              <a:tr h="1885201">
                <a:tc>
                  <a:txBody>
                    <a:bodyPr/>
                    <a:lstStyle/>
                    <a:p>
                      <a:pPr marL="0" marR="0" algn="just">
                        <a:lnSpc>
                          <a:spcPct val="150000"/>
                        </a:lnSpc>
                        <a:spcBef>
                          <a:spcPts val="0"/>
                        </a:spcBef>
                        <a:spcAft>
                          <a:spcPts val="1000"/>
                        </a:spcAft>
                      </a:pPr>
                      <a:r>
                        <a:rPr lang="en-US" sz="1600" b="1" dirty="0" smtClean="0">
                          <a:latin typeface="Times New Roman" pitchFamily="18" charset="0"/>
                          <a:ea typeface="Calibri"/>
                          <a:cs typeface="Times New Roman" pitchFamily="18" charset="0"/>
                        </a:rPr>
                        <a:t>EXISTING ALGORITHM:-</a:t>
                      </a:r>
                      <a:endParaRPr lang="en-US" sz="16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1400" dirty="0" smtClean="0">
                          <a:latin typeface="Times New Roman" pitchFamily="18" charset="0"/>
                          <a:ea typeface="Calibri"/>
                          <a:cs typeface="Times New Roman" pitchFamily="18" charset="0"/>
                        </a:rPr>
                        <a:t>Traditional functions</a:t>
                      </a:r>
                      <a:endParaRPr lang="en-US" sz="1400" dirty="0">
                        <a:latin typeface="Times New Roman" pitchFamily="18" charset="0"/>
                        <a:ea typeface="Calibri"/>
                        <a:cs typeface="Times New Roman" pitchFamily="18" charset="0"/>
                      </a:endParaRPr>
                    </a:p>
                  </a:txBody>
                  <a:tcPr marL="114300" marR="114300" marT="0" marB="0"/>
                </a:tc>
                <a:tc>
                  <a:txBody>
                    <a:bodyPr/>
                    <a:lstStyle/>
                    <a:p>
                      <a:pPr marL="45720" marR="0" algn="just">
                        <a:lnSpc>
                          <a:spcPct val="150000"/>
                        </a:lnSpc>
                        <a:spcBef>
                          <a:spcPts val="0"/>
                        </a:spcBef>
                        <a:spcAft>
                          <a:spcPts val="1000"/>
                        </a:spcAft>
                      </a:pPr>
                      <a:r>
                        <a:rPr kumimoji="0" lang="en-US" sz="1600" b="1" kern="1200" dirty="0">
                          <a:solidFill>
                            <a:schemeClr val="dk1"/>
                          </a:solidFill>
                          <a:latin typeface="Times New Roman" pitchFamily="18" charset="0"/>
                          <a:ea typeface="Calibri"/>
                          <a:cs typeface="Times New Roman" pitchFamily="18" charset="0"/>
                        </a:rPr>
                        <a:t>PROPOSED ALGORITHM</a:t>
                      </a:r>
                      <a:r>
                        <a:rPr kumimoji="0" lang="en-US" sz="1600" b="1" kern="1200" dirty="0" smtClean="0">
                          <a:solidFill>
                            <a:schemeClr val="dk1"/>
                          </a:solidFill>
                          <a:latin typeface="Times New Roman" pitchFamily="18" charset="0"/>
                          <a:ea typeface="Calibri"/>
                          <a:cs typeface="Times New Roman" pitchFamily="18" charset="0"/>
                        </a:rPr>
                        <a:t>:-</a:t>
                      </a:r>
                    </a:p>
                    <a:p>
                      <a:pPr marL="0" marR="0" indent="0" algn="l" defTabSz="914400" rtl="0" eaLnBrk="1" fontAlgn="auto" latinLnBrk="0" hangingPunct="1">
                        <a:lnSpc>
                          <a:spcPct val="150000"/>
                        </a:lnSpc>
                        <a:spcBef>
                          <a:spcPts val="0"/>
                        </a:spcBef>
                        <a:spcAft>
                          <a:spcPts val="1000"/>
                        </a:spcAft>
                        <a:buClrTx/>
                        <a:buSzTx/>
                        <a:buFont typeface="Wingdings" pitchFamily="2" charset="2"/>
                        <a:buNone/>
                        <a:tabLst/>
                        <a:defRPr/>
                      </a:pPr>
                      <a:r>
                        <a:rPr lang="en-US" sz="1400" dirty="0" smtClean="0">
                          <a:latin typeface="Times New Roman" pitchFamily="18" charset="0"/>
                          <a:ea typeface="Calibri"/>
                          <a:cs typeface="Times New Roman" pitchFamily="18" charset="0"/>
                        </a:rPr>
                        <a:t>Data mining model processing methods</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 xmlns:a16="http://schemas.microsoft.com/office/drawing/2014/main" val="2381862123"/>
                  </a:ext>
                </a:extLst>
              </a:tr>
            </a:tbl>
          </a:graphicData>
        </a:graphic>
      </p:graphicFrame>
    </p:spTree>
    <p:extLst>
      <p:ext uri="{BB962C8B-B14F-4D97-AF65-F5344CB8AC3E}">
        <p14:creationId xmlns="" xmlns:p14="http://schemas.microsoft.com/office/powerpoint/2010/main" val="2299993649"/>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493777156"/>
              </p:ext>
            </p:extLst>
          </p:nvPr>
        </p:nvGraphicFramePr>
        <p:xfrm>
          <a:off x="304800" y="838200"/>
          <a:ext cx="8458200" cy="2499613"/>
        </p:xfrm>
        <a:graphic>
          <a:graphicData uri="http://schemas.openxmlformats.org/drawingml/2006/table">
            <a:tbl>
              <a:tblPr firstRow="1" bandRow="1">
                <a:tableStyleId>{5C22544A-7EE6-4342-B048-85BDC9FD1C3A}</a:tableStyleId>
              </a:tblPr>
              <a:tblGrid>
                <a:gridCol w="4229100">
                  <a:extLst>
                    <a:ext uri="{9D8B030D-6E8A-4147-A177-3AD203B41FA5}">
                      <a16:colId xmlns="" xmlns:a16="http://schemas.microsoft.com/office/drawing/2014/main" val="4204740616"/>
                    </a:ext>
                  </a:extLst>
                </a:gridCol>
                <a:gridCol w="4229100">
                  <a:extLst>
                    <a:ext uri="{9D8B030D-6E8A-4147-A177-3AD203B41FA5}">
                      <a16:colId xmlns="" xmlns:a16="http://schemas.microsoft.com/office/drawing/2014/main" val="2161512350"/>
                    </a:ext>
                  </a:extLst>
                </a:gridCol>
              </a:tblGrid>
              <a:tr h="762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1737613">
                <a:tc>
                  <a:txBody>
                    <a:bodyPr/>
                    <a:lstStyle/>
                    <a:p>
                      <a:pPr marL="342900" marR="0" lvl="0" indent="-342900" algn="just">
                        <a:lnSpc>
                          <a:spcPct val="150000"/>
                        </a:lnSpc>
                        <a:spcBef>
                          <a:spcPts val="0"/>
                        </a:spcBef>
                        <a:spcAft>
                          <a:spcPts val="1000"/>
                        </a:spcAft>
                        <a:buSzPts val="1200"/>
                        <a:buFont typeface="Symbol"/>
                        <a:buBlip>
                          <a:blip r:embed="rId2"/>
                        </a:buBlip>
                      </a:pPr>
                      <a:r>
                        <a:rPr lang="en-US" sz="1400" dirty="0">
                          <a:solidFill>
                            <a:srgbClr val="231F20"/>
                          </a:solidFill>
                          <a:latin typeface="Times New Roman" pitchFamily="18" charset="0"/>
                          <a:ea typeface="Calibri"/>
                          <a:cs typeface="Times New Roman" pitchFamily="18" charset="0"/>
                        </a:rPr>
                        <a:t>Can’t process the huge </a:t>
                      </a:r>
                      <a:r>
                        <a:rPr lang="en-US" sz="1400" dirty="0" smtClean="0">
                          <a:solidFill>
                            <a:srgbClr val="231F20"/>
                          </a:solidFill>
                          <a:latin typeface="Times New Roman" pitchFamily="18" charset="0"/>
                          <a:ea typeface="Calibri"/>
                          <a:cs typeface="Times New Roman" pitchFamily="18" charset="0"/>
                        </a:rPr>
                        <a:t>dataset</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smtClean="0">
                          <a:latin typeface="Times New Roman" pitchFamily="18" charset="0"/>
                          <a:ea typeface="Calibri"/>
                          <a:cs typeface="Times New Roman" pitchFamily="18" charset="0"/>
                        </a:rPr>
                        <a:t>Can’t dynamically update the data. </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marR="0" lvl="0" indent="-342900" algn="just">
                        <a:lnSpc>
                          <a:spcPct val="150000"/>
                        </a:lnSpc>
                        <a:spcBef>
                          <a:spcPts val="0"/>
                        </a:spcBef>
                        <a:spcAft>
                          <a:spcPts val="0"/>
                        </a:spcAft>
                        <a:buSzPts val="1200"/>
                        <a:buFont typeface="Symbol"/>
                        <a:buBlip>
                          <a:blip r:embed="rId2"/>
                        </a:buBlip>
                      </a:pPr>
                      <a:r>
                        <a:rPr lang="en-US" sz="1400" dirty="0">
                          <a:solidFill>
                            <a:srgbClr val="231F20"/>
                          </a:solidFill>
                          <a:latin typeface="Times New Roman" pitchFamily="18" charset="0"/>
                          <a:ea typeface="Calibri"/>
                          <a:cs typeface="Times New Roman" pitchFamily="18" charset="0"/>
                        </a:rPr>
                        <a:t>Can adjust the proportion of allocation between different resources.</a:t>
                      </a:r>
                      <a:endParaRPr lang="en-US" sz="1400" dirty="0">
                        <a:latin typeface="Times New Roman" pitchFamily="18" charset="0"/>
                        <a:ea typeface="Calibri"/>
                        <a:cs typeface="Times New Roman" pitchFamily="18" charset="0"/>
                      </a:endParaRP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a:solidFill>
                            <a:srgbClr val="231F20"/>
                          </a:solidFill>
                          <a:latin typeface="Times New Roman" pitchFamily="18" charset="0"/>
                          <a:ea typeface="Calibri"/>
                          <a:cs typeface="Times New Roman" pitchFamily="18" charset="0"/>
                        </a:rPr>
                        <a:t>Better decision-making support for the discipline development </a:t>
                      </a:r>
                      <a:r>
                        <a:rPr lang="en-US" sz="1400" dirty="0" smtClean="0">
                          <a:solidFill>
                            <a:srgbClr val="231F20"/>
                          </a:solidFill>
                          <a:latin typeface="Times New Roman" pitchFamily="18" charset="0"/>
                          <a:ea typeface="Calibri"/>
                          <a:cs typeface="Times New Roman" pitchFamily="18" charset="0"/>
                        </a:rPr>
                        <a:t>in </a:t>
                      </a:r>
                      <a:r>
                        <a:rPr lang="en-US" sz="1400" dirty="0">
                          <a:solidFill>
                            <a:srgbClr val="231F20"/>
                          </a:solidFill>
                          <a:latin typeface="Times New Roman" pitchFamily="18" charset="0"/>
                          <a:ea typeface="Calibri"/>
                          <a:cs typeface="Times New Roman" pitchFamily="18" charset="0"/>
                        </a:rPr>
                        <a:t>the university</a:t>
                      </a:r>
                      <a:r>
                        <a:rPr lang="en-US" sz="1400" dirty="0" smtClean="0">
                          <a:solidFill>
                            <a:srgbClr val="231F20"/>
                          </a:solidFill>
                          <a:latin typeface="Times New Roman" pitchFamily="18" charset="0"/>
                          <a:ea typeface="Calibri"/>
                          <a:cs typeface="Times New Roman" pitchFamily="18" charset="0"/>
                        </a:rPr>
                        <a:t>. </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smtClean="0">
                          <a:solidFill>
                            <a:srgbClr val="231F20"/>
                          </a:solidFill>
                          <a:latin typeface="Times New Roman" pitchFamily="18" charset="0"/>
                          <a:ea typeface="Calibri"/>
                          <a:cs typeface="Times New Roman" pitchFamily="18" charset="0"/>
                        </a:rPr>
                        <a:t>More reliable data support.</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 xmlns:a16="http://schemas.microsoft.com/office/drawing/2014/main" val="910404205"/>
                  </a:ext>
                </a:extLst>
              </a:tr>
            </a:tbl>
          </a:graphicData>
        </a:graphic>
      </p:graphicFrame>
    </p:spTree>
    <p:extLst>
      <p:ext uri="{BB962C8B-B14F-4D97-AF65-F5344CB8AC3E}">
        <p14:creationId xmlns="" xmlns:p14="http://schemas.microsoft.com/office/powerpoint/2010/main" val="3925805463"/>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14368934"/>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TotalTime>
  <Words>311</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Slide 2</vt:lpstr>
      <vt:lpstr>Slide 3</vt:lpstr>
      <vt:lpstr>Slide 4</vt:lpstr>
      <vt:lpstr>Slide 5</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 4</cp:lastModifiedBy>
  <cp:revision>35</cp:revision>
  <dcterms:created xsi:type="dcterms:W3CDTF">2014-01-29T07:45:10Z</dcterms:created>
  <dcterms:modified xsi:type="dcterms:W3CDTF">2023-07-03T09:34:44Z</dcterms:modified>
</cp:coreProperties>
</file>