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816"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D77A1FA-AA07-46D2-BA1D-FAC05F9A87AB}" type="datetime1">
              <a:rPr lang="en-US" smtClean="0"/>
              <a:pPr/>
              <a:t>7/3/2023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                            VERTILINK TECH (Govt.SSI Unit &amp; ISO : 9001-2008)</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C4A1969-14BA-4A4A-91B6-F66B1C0E87B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push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smtClean="0"/>
              <a:t>                            VERTILINK TECH (Govt.SSI Unit &amp; ISO : 9001-2008)</a:t>
            </a:r>
            <a:endParaRPr lang="en-US"/>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smtClean="0"/>
              <a:t>                            VERTILINK TECH (Govt.SSI Unit &amp; ISO : 9001-2008)</a:t>
            </a:r>
            <a:endParaRPr lang="en-US"/>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13C0338-3E99-401A-9CCF-92F861F50D7C}" type="datetime1">
              <a:rPr lang="en-US" smtClean="0"/>
              <a:pPr/>
              <a:t>7/3/2023</a:t>
            </a:fld>
            <a:endParaRPr lang="en-US"/>
          </a:p>
        </p:txBody>
      </p:sp>
      <p:sp>
        <p:nvSpPr>
          <p:cNvPr id="9" name="Slide Number Placeholder 8"/>
          <p:cNvSpPr>
            <a:spLocks noGrp="1"/>
          </p:cNvSpPr>
          <p:nvPr>
            <p:ph type="sldNum" sz="quarter" idx="15"/>
          </p:nvPr>
        </p:nvSpPr>
        <p:spPr/>
        <p:txBody>
          <a:bodyPr rtlCol="0"/>
          <a:lstStyle/>
          <a:p>
            <a:fld id="{3C4A1969-14BA-4A4A-91B6-F66B1C0E87B1}"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                            VERTILINK TECH (Govt.SSI Unit &amp; ISO : 9001-2008)</a:t>
            </a:r>
            <a:endParaRPr lang="en-US"/>
          </a:p>
        </p:txBody>
      </p:sp>
    </p:spTree>
  </p:cSld>
  <p:clrMapOvr>
    <a:masterClrMapping/>
  </p:clrMapOvr>
  <p:transition spd="slow">
    <p:push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                            VERTILINK TECH (Govt.SSI Unit &amp; ISO : 9001-2008)</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smtClean="0"/>
              <a:t>                            VERTILINK TECH (Govt.SSI Unit &amp; ISO : 9001-2008)</a:t>
            </a:r>
            <a:endParaRPr lang="en-US"/>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push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smtClean="0"/>
              <a:t>                            VERTILINK TECH (Govt.SSI Unit &amp; ISO : 9001-2008)</a:t>
            </a:r>
            <a:endParaRPr lang="en-US"/>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p:push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1597BCA-9855-4AEF-BF4C-69CF0D0BDB8B}" type="datetime1">
              <a:rPr lang="en-US" smtClean="0"/>
              <a:pPr/>
              <a:t>7/3/2023</a:t>
            </a:fld>
            <a:endParaRPr lang="en-US"/>
          </a:p>
        </p:txBody>
      </p:sp>
      <p:sp>
        <p:nvSpPr>
          <p:cNvPr id="7" name="Slide Number Placeholder 6"/>
          <p:cNvSpPr>
            <a:spLocks noGrp="1"/>
          </p:cNvSpPr>
          <p:nvPr>
            <p:ph type="sldNum" sz="quarter" idx="11"/>
          </p:nvPr>
        </p:nvSpPr>
        <p:spPr/>
        <p:txBody>
          <a:bodyPr rtlCol="0"/>
          <a:lstStyle/>
          <a:p>
            <a:fld id="{3C4A1969-14BA-4A4A-91B6-F66B1C0E87B1}"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                            VERTILINK TECH (Govt.SSI Unit &amp; ISO : 9001-2008)</a:t>
            </a:r>
            <a:endParaRPr lang="en-US"/>
          </a:p>
        </p:txBody>
      </p:sp>
    </p:spTree>
  </p:cSld>
  <p:clrMapOvr>
    <a:masterClrMapping/>
  </p:clrMapOvr>
  <p:transition spd="slow">
    <p:push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smtClean="0"/>
              <a:t>                            VERTILINK TECH (Govt.SSI Unit &amp; ISO : 9001-2008)</a:t>
            </a:r>
            <a:endParaRPr lang="en-US"/>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444FEB8-B5E3-4FDE-8ABE-7AA664B4A914}" type="datetime1">
              <a:rPr lang="en-US" smtClean="0"/>
              <a:pPr/>
              <a:t>7/3/2023</a:t>
            </a:fld>
            <a:endParaRPr lang="en-US"/>
          </a:p>
        </p:txBody>
      </p:sp>
      <p:sp>
        <p:nvSpPr>
          <p:cNvPr id="22" name="Slide Number Placeholder 21"/>
          <p:cNvSpPr>
            <a:spLocks noGrp="1"/>
          </p:cNvSpPr>
          <p:nvPr>
            <p:ph type="sldNum" sz="quarter" idx="15"/>
          </p:nvPr>
        </p:nvSpPr>
        <p:spPr/>
        <p:txBody>
          <a:bodyPr rtlCol="0"/>
          <a:lstStyle/>
          <a:p>
            <a:fld id="{3C4A1969-14BA-4A4A-91B6-F66B1C0E87B1}"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                            VERTILINK TECH (Govt.SSI Unit &amp; ISO : 9001-2008)</a:t>
            </a:r>
            <a:endParaRPr lang="en-US"/>
          </a:p>
        </p:txBody>
      </p:sp>
    </p:spTree>
  </p:cSld>
  <p:clrMapOvr>
    <a:overrideClrMapping bg1="lt1" tx1="dk1" bg2="lt2" tx2="dk2" accent1="accent1" accent2="accent2" accent3="accent3" accent4="accent4" accent5="accent5" accent6="accent6" hlink="hlink" folHlink="folHlink"/>
  </p:clrMapOvr>
  <p:transition spd="slow">
    <p:push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5D9D7E4-84A0-4BE3-B4DB-4E9AEE2254E4}" type="datetime1">
              <a:rPr lang="en-US" smtClean="0"/>
              <a:pPr/>
              <a:t>7/3/2023</a:t>
            </a:fld>
            <a:endParaRPr lang="en-US"/>
          </a:p>
        </p:txBody>
      </p:sp>
      <p:sp>
        <p:nvSpPr>
          <p:cNvPr id="18" name="Slide Number Placeholder 17"/>
          <p:cNvSpPr>
            <a:spLocks noGrp="1"/>
          </p:cNvSpPr>
          <p:nvPr>
            <p:ph type="sldNum" sz="quarter" idx="11"/>
          </p:nvPr>
        </p:nvSpPr>
        <p:spPr/>
        <p:txBody>
          <a:bodyPr rtlCol="0"/>
          <a:lstStyle/>
          <a:p>
            <a:fld id="{3C4A1969-14BA-4A4A-91B6-F66B1C0E87B1}"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                            VERTILINK TECH (Govt.SSI Unit &amp; ISO : 9001-2008)</a:t>
            </a:r>
            <a:endParaRPr lang="en-US"/>
          </a:p>
        </p:txBody>
      </p:sp>
    </p:spTree>
  </p:cSld>
  <p:clrMapOvr>
    <a:masterClrMapping/>
  </p:clrMapOvr>
  <p:transition spd="slow">
    <p:push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D4AF996-6F2E-4CCC-9FAE-37D204F12EC8}" type="datetime1">
              <a:rPr lang="en-US" smtClean="0"/>
              <a:pPr/>
              <a:t>7/3/2023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                            VERTILINK TECH (Govt.SSI Unit &amp; ISO : 9001-2008)</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C4A1969-14BA-4A4A-91B6-F66B1C0E87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slow">
    <p:push dir="r"/>
  </p:transition>
  <p:timing>
    <p:tnLst>
      <p:par>
        <p:cTn id="1" dur="indefinite" restart="never" nodeType="tmRoot"/>
      </p:par>
    </p:tnLst>
  </p:timing>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2438400"/>
            <a:ext cx="7924800" cy="1293624"/>
          </a:xfrm>
          <a:prstGeom prst="rect">
            <a:avLst/>
          </a:prstGeom>
        </p:spPr>
        <p:txBody>
          <a:bodyPr wrap="square">
            <a:spAutoFit/>
          </a:bodyPr>
          <a:lstStyle/>
          <a:p>
            <a:pPr algn="ctr">
              <a:lnSpc>
                <a:spcPct val="150000"/>
              </a:lnSpc>
              <a:spcAft>
                <a:spcPts val="1000"/>
              </a:spcAft>
            </a:pPr>
            <a:r>
              <a:rPr lang="en-IN" b="1" dirty="0"/>
              <a:t>PERSONALITY-AWARE PRODUCT RECOMMENDATION SYSTEM USING METAPATH DISCOVERY AND USER INTEREST MINING</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2286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1000" y="609600"/>
            <a:ext cx="8382000" cy="5220853"/>
          </a:xfrm>
          <a:prstGeom prst="rect">
            <a:avLst/>
          </a:prstGeom>
        </p:spPr>
        <p:txBody>
          <a:bodyPr wrap="square">
            <a:spAutoFit/>
          </a:bodyPr>
          <a:lstStyle/>
          <a:p>
            <a:pPr algn="just">
              <a:lnSpc>
                <a:spcPct val="150000"/>
              </a:lnSpc>
            </a:pPr>
            <a:r>
              <a:rPr lang="en-US" sz="1400" dirty="0" smtClean="0">
                <a:latin typeface="Times New Roman" pitchFamily="18" charset="0"/>
                <a:cs typeface="Times New Roman" pitchFamily="18" charset="0"/>
              </a:rPr>
              <a:t>A recommendation system is an integral part of any modern online shopping or social network platform. The product recommendation system as a typical example of the legacy recommendation systems suffers from two major drawbacks: recommendation redundancy and unpredictability concerning new items (cold start). These limitations take place because the legacy recommendation systems rely only on the user’s previous buying behavior to recommend new items. Incorporating the user’s social features, such as personality traits and topical interest, might help alleviate the cold start and remove recommendation redundancy. Therefore, in this article, we propose Meta-Interest, a personality-aware product recommendation system based on user interest mining and </a:t>
            </a:r>
            <a:r>
              <a:rPr lang="en-US" sz="1400" dirty="0" err="1" smtClean="0">
                <a:latin typeface="Times New Roman" pitchFamily="18" charset="0"/>
                <a:cs typeface="Times New Roman" pitchFamily="18" charset="0"/>
              </a:rPr>
              <a:t>metapath</a:t>
            </a:r>
            <a:r>
              <a:rPr lang="en-US" sz="1400" dirty="0" smtClean="0">
                <a:latin typeface="Times New Roman" pitchFamily="18" charset="0"/>
                <a:cs typeface="Times New Roman" pitchFamily="18" charset="0"/>
              </a:rPr>
              <a:t> discovery. Meta-Interest predicts the user’s interest and the items associated with these interests, even if the user’s history does not contain these items or similar ones. This is done by analyzing the user’s topical interests and, eventually, recommending the items associated with the user’s interest. The proposed system is personality-aware from two aspects; it incorporates the user’s personality traits to predict his/her topics of interest and to match the user’s personality facets with the associated items. The proposed system was compared against recent recommendation methods, such as deep-learning-based recommendation system and session-based recommendation systems. Experimental results show that the proposed method can increase the precision and recall of the recommendation system, especially in cold-start settings.</a:t>
            </a:r>
          </a:p>
          <a:p>
            <a:pPr algn="just">
              <a:lnSpc>
                <a:spcPct val="150000"/>
              </a:lnSpc>
            </a:pPr>
            <a:endParaRPr lang="en-US" sz="1400" dirty="0"/>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977495425"/>
              </p:ext>
            </p:extLst>
          </p:nvPr>
        </p:nvGraphicFramePr>
        <p:xfrm>
          <a:off x="381000" y="130713"/>
          <a:ext cx="8458200" cy="6022219"/>
        </p:xfrm>
        <a:graphic>
          <a:graphicData uri="http://schemas.openxmlformats.org/drawingml/2006/table">
            <a:tbl>
              <a:tblPr firstRow="1" bandRow="1">
                <a:tableStyleId>{5C22544A-7EE6-4342-B048-85BDC9FD1C3A}</a:tableStyleId>
              </a:tblPr>
              <a:tblGrid>
                <a:gridCol w="4081367">
                  <a:extLst>
                    <a:ext uri="{9D8B030D-6E8A-4147-A177-3AD203B41FA5}">
                      <a16:colId xmlns:a16="http://schemas.microsoft.com/office/drawing/2014/main" val="4204740616"/>
                    </a:ext>
                  </a:extLst>
                </a:gridCol>
                <a:gridCol w="4376833">
                  <a:extLst>
                    <a:ext uri="{9D8B030D-6E8A-4147-A177-3AD203B41FA5}">
                      <a16:colId xmlns:a16="http://schemas.microsoft.com/office/drawing/2014/main" val="2161512350"/>
                    </a:ext>
                  </a:extLst>
                </a:gridCol>
              </a:tblGrid>
              <a:tr h="325949">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IN" sz="1800" b="1" kern="1200" dirty="0" smtClean="0">
                          <a:solidFill>
                            <a:schemeClr val="lt1"/>
                          </a:solidFill>
                          <a:latin typeface="+mn-lt"/>
                          <a:ea typeface="+mn-ea"/>
                          <a:cs typeface="+mn-cs"/>
                        </a:rPr>
                        <a:t>EXSISTING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IN" sz="1800" b="1" kern="1200" dirty="0" smtClean="0">
                          <a:solidFill>
                            <a:schemeClr val="lt1"/>
                          </a:solidFill>
                          <a:latin typeface="+mn-lt"/>
                          <a:ea typeface="+mn-ea"/>
                          <a:cs typeface="+mn-cs"/>
                        </a:rPr>
                        <a:t>PROPOSED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4529164">
                <a:tc>
                  <a:txBody>
                    <a:bodyPr/>
                    <a:lstStyle/>
                    <a:p>
                      <a:pPr marL="342900" lvl="0" indent="-342900" algn="just">
                        <a:lnSpc>
                          <a:spcPct val="150000"/>
                        </a:lnSpc>
                        <a:spcAft>
                          <a:spcPts val="1000"/>
                        </a:spcAft>
                        <a:buFont typeface="Wingdings"/>
                        <a:buChar char=""/>
                      </a:pPr>
                      <a:r>
                        <a:rPr lang="en-US" sz="1400" dirty="0">
                          <a:latin typeface="Times New Roman" pitchFamily="18" charset="0"/>
                          <a:ea typeface="Calibri"/>
                          <a:cs typeface="Times New Roman" pitchFamily="18" charset="0"/>
                        </a:rPr>
                        <a:t>The product recommendation system as a typical example of the legacy recommendation systems suffers from two major drawbacks: recommendation redundancy and unpredictability concerning new items (cold start</a:t>
                      </a:r>
                      <a:r>
                        <a:rPr lang="en-US" sz="1400" dirty="0" smtClean="0">
                          <a:latin typeface="Times New Roman" pitchFamily="18" charset="0"/>
                          <a:ea typeface="Calibri"/>
                          <a:cs typeface="Times New Roman" pitchFamily="18" charset="0"/>
                        </a:rPr>
                        <a:t>).</a:t>
                      </a:r>
                    </a:p>
                    <a:p>
                      <a:pPr marL="342900" lvl="0" indent="-342900" algn="just">
                        <a:lnSpc>
                          <a:spcPct val="150000"/>
                        </a:lnSpc>
                        <a:spcAft>
                          <a:spcPts val="1000"/>
                        </a:spcAft>
                        <a:buFont typeface="Wingdings"/>
                        <a:buChar char=""/>
                      </a:pPr>
                      <a:r>
                        <a:rPr kumimoji="0" lang="en-US" sz="1400" kern="1200" dirty="0" smtClean="0">
                          <a:solidFill>
                            <a:schemeClr val="dk1"/>
                          </a:solidFill>
                          <a:latin typeface="Times New Roman" pitchFamily="18" charset="0"/>
                          <a:ea typeface="+mn-ea"/>
                          <a:cs typeface="Times New Roman" pitchFamily="18" charset="0"/>
                        </a:rPr>
                        <a:t>With the widespread of personal mobile devices and the ubiquitous access to the internet, the global number of digital buyers is expected to reach 2.14 billion people within the next few years, which accounts for one-fourth of the world population</a:t>
                      </a:r>
                      <a:endParaRPr lang="en-US" sz="1400" dirty="0">
                        <a:latin typeface="Times New Roman" pitchFamily="18" charset="0"/>
                        <a:ea typeface="Calibri"/>
                        <a:cs typeface="Times New Roman" pitchFamily="18" charset="0"/>
                      </a:endParaRPr>
                    </a:p>
                  </a:txBody>
                  <a:tcPr marL="114300" marR="114300" marT="0" marB="0"/>
                </a:tc>
                <a:tc>
                  <a:txBody>
                    <a:bodyPr/>
                    <a:lstStyle/>
                    <a:p>
                      <a:pPr marL="342900" lvl="0" indent="-342900" algn="just">
                        <a:lnSpc>
                          <a:spcPct val="150000"/>
                        </a:lnSpc>
                        <a:spcAft>
                          <a:spcPts val="0"/>
                        </a:spcAft>
                        <a:buFont typeface="Wingdings"/>
                        <a:buChar char=""/>
                      </a:pPr>
                      <a:r>
                        <a:rPr lang="en-US" sz="1400" dirty="0">
                          <a:latin typeface="Times New Roman" pitchFamily="18" charset="0"/>
                          <a:ea typeface="Calibri"/>
                          <a:cs typeface="Times New Roman" pitchFamily="18" charset="0"/>
                        </a:rPr>
                        <a:t>The proposed system is personality-aware from two aspects; it incorporates the user’s personality traits to predict his/her topics of interest and to match the user’s personality facets with the associated items.</a:t>
                      </a:r>
                    </a:p>
                    <a:p>
                      <a:pPr marL="342900" lvl="0" indent="-342900" algn="just">
                        <a:lnSpc>
                          <a:spcPct val="150000"/>
                        </a:lnSpc>
                        <a:spcAft>
                          <a:spcPts val="1000"/>
                        </a:spcAft>
                        <a:buFont typeface="Wingdings"/>
                        <a:buChar char=""/>
                      </a:pPr>
                      <a:r>
                        <a:rPr lang="en-US" sz="1400" dirty="0">
                          <a:latin typeface="Times New Roman" pitchFamily="18" charset="0"/>
                          <a:ea typeface="Calibri"/>
                          <a:cs typeface="Times New Roman" pitchFamily="18" charset="0"/>
                        </a:rPr>
                        <a:t> The proposed system was compared against recent recommendation methods, such as deep-learning-based recommendation system and session-based recommendation systems</a:t>
                      </a:r>
                      <a:r>
                        <a:rPr lang="en-US" sz="1400" dirty="0" smtClean="0">
                          <a:latin typeface="Times New Roman" pitchFamily="18" charset="0"/>
                          <a:ea typeface="Calibri"/>
                          <a:cs typeface="Times New Roman" pitchFamily="18" charset="0"/>
                        </a:rPr>
                        <a:t>..</a:t>
                      </a:r>
                    </a:p>
                    <a:p>
                      <a:pPr marL="342900" lvl="0" indent="-342900" algn="just">
                        <a:lnSpc>
                          <a:spcPct val="150000"/>
                        </a:lnSpc>
                        <a:spcAft>
                          <a:spcPts val="1000"/>
                        </a:spcAft>
                        <a:buFont typeface="Wingdings"/>
                        <a:buChar char=""/>
                      </a:pPr>
                      <a:r>
                        <a:rPr kumimoji="0" lang="en-US" sz="1400" kern="1200" dirty="0" smtClean="0">
                          <a:solidFill>
                            <a:schemeClr val="dk1"/>
                          </a:solidFill>
                          <a:latin typeface="Times New Roman" pitchFamily="18" charset="0"/>
                          <a:ea typeface="+mn-ea"/>
                          <a:cs typeface="Times New Roman" pitchFamily="18" charset="0"/>
                        </a:rPr>
                        <a:t>Experimental results show that the proposed method can increase the precision and recall of the recommendation system.</a:t>
                      </a:r>
                      <a:endParaRPr lang="en-US" sz="14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895524964"/>
                  </a:ext>
                </a:extLst>
              </a:tr>
              <a:tr h="1127295">
                <a:tc>
                  <a:txBody>
                    <a:bodyPr/>
                    <a:lstStyle/>
                    <a:p>
                      <a:pPr algn="just">
                        <a:lnSpc>
                          <a:spcPct val="150000"/>
                        </a:lnSpc>
                        <a:spcAft>
                          <a:spcPts val="0"/>
                        </a:spcAft>
                      </a:pPr>
                      <a:r>
                        <a:rPr lang="en-US" sz="18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EXISTINGALGORITHM:-</a:t>
                      </a:r>
                    </a:p>
                    <a:p>
                      <a:pPr algn="just">
                        <a:lnSpc>
                          <a:spcPct val="150000"/>
                        </a:lnSpc>
                        <a:spcAft>
                          <a:spcPts val="0"/>
                        </a:spcAft>
                      </a:pPr>
                      <a:r>
                        <a:rPr kumimoji="0" lang="en-US" sz="1400" kern="1200" dirty="0" smtClean="0">
                          <a:solidFill>
                            <a:schemeClr val="dk1"/>
                          </a:solidFill>
                          <a:latin typeface="+mn-lt"/>
                          <a:ea typeface="+mn-ea"/>
                          <a:cs typeface="+mn-cs"/>
                        </a:rPr>
                        <a:t>Collaborative Filtering (CF)</a:t>
                      </a:r>
                      <a:endParaRPr lang="en-US" sz="14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 algn="just">
                        <a:lnSpc>
                          <a:spcPct val="150000"/>
                        </a:lnSpc>
                        <a:spcAft>
                          <a:spcPts val="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PROPOSED ALGORITHM</a:t>
                      </a:r>
                      <a:r>
                        <a:rPr lang="en-US" sz="1800" b="1"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45720" algn="just">
                        <a:lnSpc>
                          <a:spcPct val="150000"/>
                        </a:lnSpc>
                        <a:spcAft>
                          <a:spcPts val="0"/>
                        </a:spcAft>
                      </a:pPr>
                      <a:r>
                        <a:rPr kumimoji="0" lang="en-US" sz="1400" kern="1200" dirty="0" smtClean="0">
                          <a:solidFill>
                            <a:schemeClr val="dk1"/>
                          </a:solidFill>
                          <a:latin typeface="+mn-lt"/>
                          <a:ea typeface="+mn-ea"/>
                          <a:cs typeface="+mn-cs"/>
                        </a:rPr>
                        <a:t>Interest Mining</a:t>
                      </a:r>
                      <a:endParaRPr lang="en-IN"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1862123"/>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276605087"/>
              </p:ext>
            </p:extLst>
          </p:nvPr>
        </p:nvGraphicFramePr>
        <p:xfrm>
          <a:off x="609600" y="182316"/>
          <a:ext cx="7772400" cy="6446520"/>
        </p:xfrm>
        <a:graphic>
          <a:graphicData uri="http://schemas.openxmlformats.org/drawingml/2006/table">
            <a:tbl>
              <a:tblPr firstRow="1" bandRow="1">
                <a:tableStyleId>{5C22544A-7EE6-4342-B048-85BDC9FD1C3A}</a:tableStyleId>
              </a:tblPr>
              <a:tblGrid>
                <a:gridCol w="3848470">
                  <a:extLst>
                    <a:ext uri="{9D8B030D-6E8A-4147-A177-3AD203B41FA5}">
                      <a16:colId xmlns:a16="http://schemas.microsoft.com/office/drawing/2014/main" val="4204740616"/>
                    </a:ext>
                  </a:extLst>
                </a:gridCol>
                <a:gridCol w="3923930">
                  <a:extLst>
                    <a:ext uri="{9D8B030D-6E8A-4147-A177-3AD203B41FA5}">
                      <a16:colId xmlns:a16="http://schemas.microsoft.com/office/drawing/2014/main" val="2161512350"/>
                    </a:ext>
                  </a:extLst>
                </a:gridCol>
              </a:tblGrid>
              <a:tr h="332360">
                <a:tc>
                  <a:txBody>
                    <a:bodyPr/>
                    <a:lstStyle/>
                    <a:p>
                      <a:pPr algn="ctr">
                        <a:lnSpc>
                          <a:spcPct val="115000"/>
                        </a:lnSpc>
                        <a:spcAft>
                          <a:spcPts val="1000"/>
                        </a:spcAft>
                      </a:pP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5733724">
                <a:tc>
                  <a:txBody>
                    <a:bodyPr/>
                    <a:lstStyle/>
                    <a:p>
                      <a:pPr marL="285750" indent="-285750" algn="just">
                        <a:lnSpc>
                          <a:spcPct val="150000"/>
                        </a:lnSpc>
                        <a:spcAft>
                          <a:spcPts val="0"/>
                        </a:spcAft>
                        <a:buFont typeface="Wingdings" panose="05000000000000000000" pitchFamily="2" charset="2"/>
                        <a:buNone/>
                      </a:pPr>
                      <a:r>
                        <a:rPr kumimoji="0" lang="en-US" sz="1400" kern="1200" dirty="0" smtClean="0">
                          <a:solidFill>
                            <a:schemeClr val="dk1"/>
                          </a:solidFill>
                          <a:latin typeface="Times New Roman" pitchFamily="18" charset="0"/>
                          <a:ea typeface="+mn-ea"/>
                          <a:cs typeface="Times New Roman" pitchFamily="18" charset="0"/>
                        </a:rPr>
                        <a:t>     In</a:t>
                      </a:r>
                      <a:r>
                        <a:rPr kumimoji="0" lang="en-US" sz="1400" kern="1200" baseline="0" dirty="0" smtClean="0">
                          <a:solidFill>
                            <a:schemeClr val="dk1"/>
                          </a:solidFill>
                          <a:latin typeface="Times New Roman" pitchFamily="18" charset="0"/>
                          <a:ea typeface="+mn-ea"/>
                          <a:cs typeface="Times New Roman" pitchFamily="18" charset="0"/>
                        </a:rPr>
                        <a:t> </a:t>
                      </a:r>
                      <a:r>
                        <a:rPr kumimoji="0" lang="en-US" sz="1400" kern="1200" dirty="0" smtClean="0">
                          <a:solidFill>
                            <a:schemeClr val="dk1"/>
                          </a:solidFill>
                          <a:latin typeface="Times New Roman" pitchFamily="18" charset="0"/>
                          <a:ea typeface="+mn-ea"/>
                          <a:cs typeface="Times New Roman" pitchFamily="18" charset="0"/>
                        </a:rPr>
                        <a:t>sequential auction, the seller holds consecutive auctions for selling goods. These are suitable for the following scenarios: (</a:t>
                      </a:r>
                      <a:r>
                        <a:rPr kumimoji="0" lang="en-US" sz="1400" kern="1200" dirty="0" err="1" smtClean="0">
                          <a:solidFill>
                            <a:schemeClr val="dk1"/>
                          </a:solidFill>
                          <a:latin typeface="Times New Roman" pitchFamily="18" charset="0"/>
                          <a:ea typeface="+mn-ea"/>
                          <a:cs typeface="Times New Roman" pitchFamily="18" charset="0"/>
                        </a:rPr>
                        <a:t>i</a:t>
                      </a:r>
                      <a:r>
                        <a:rPr kumimoji="0" lang="en-US" sz="1400" kern="1200" dirty="0" smtClean="0">
                          <a:solidFill>
                            <a:schemeClr val="dk1"/>
                          </a:solidFill>
                          <a:latin typeface="Times New Roman" pitchFamily="18" charset="0"/>
                          <a:ea typeface="+mn-ea"/>
                          <a:cs typeface="Times New Roman" pitchFamily="18" charset="0"/>
                        </a:rPr>
                        <a:t>) availability of the goods varies over time, which means the goods may not be available in some of the time instances; (ii) the buyers arrive at the market at different times, which requires the seller to wait for some period of time before the number of buyers exceeds a threshold to guarantee a certain profit. Nevertheless, one of the main drawbacks of these auctions is the lack of a dominant strategy that can accommodate heterogeneous demands of buyers when customers face multiple sequential auctions.</a:t>
                      </a: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45720" algn="just">
                        <a:lnSpc>
                          <a:spcPct val="150000"/>
                        </a:lnSpc>
                        <a:spcAft>
                          <a:spcPts val="1000"/>
                        </a:spcAft>
                      </a:pPr>
                      <a:r>
                        <a:rPr kumimoji="0" lang="en-US" sz="1400" kern="1200" dirty="0" smtClean="0">
                          <a:solidFill>
                            <a:schemeClr val="dk1"/>
                          </a:solidFill>
                          <a:latin typeface="Times New Roman" pitchFamily="18" charset="0"/>
                          <a:ea typeface="+mn-ea"/>
                          <a:cs typeface="Times New Roman" pitchFamily="18" charset="0"/>
                        </a:rPr>
                        <a:t>The main advantage of our approach is that the proposed system makes use of the user’s interests along with the user’s personality information to optimize the accuracy of system recommendations and alleviate the cold-start effects. By analyzing the user’s social network posted data, we can infer his/her topical interests. The task can be achieved by applying automatic topic extraction techniques, such as latent </a:t>
                      </a:r>
                      <a:r>
                        <a:rPr kumimoji="0" lang="en-US" sz="1400" kern="1200" dirty="0" err="1" smtClean="0">
                          <a:solidFill>
                            <a:schemeClr val="dk1"/>
                          </a:solidFill>
                          <a:latin typeface="Times New Roman" pitchFamily="18" charset="0"/>
                          <a:ea typeface="+mn-ea"/>
                          <a:cs typeface="Times New Roman" pitchFamily="18" charset="0"/>
                        </a:rPr>
                        <a:t>Dirichlet</a:t>
                      </a:r>
                      <a:r>
                        <a:rPr kumimoji="0" lang="en-US" sz="1400" kern="1200" dirty="0" smtClean="0">
                          <a:solidFill>
                            <a:schemeClr val="dk1"/>
                          </a:solidFill>
                          <a:latin typeface="Times New Roman" pitchFamily="18" charset="0"/>
                          <a:ea typeface="+mn-ea"/>
                          <a:cs typeface="Times New Roman" pitchFamily="18" charset="0"/>
                        </a:rPr>
                        <a:t> allocation (LDA) [27] or frequency-inverse category frequency (TFICF) [28]. However, such techniques are supposed to be applied to long articles, and they do not yield good results if applied on the user’s short sparse noisy posts, such as tweets [29]. Therefore, to overcome this problem, we have enriched each post from the user’s data using semantic annotators, which could help to reduce the noise and alleviate ambiguity of the post and increase the topic detection accuracy, as shown in the proposed framework</a:t>
                      </a:r>
                      <a:endParaRPr lang="en-US" sz="14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493777156"/>
              </p:ext>
            </p:extLst>
          </p:nvPr>
        </p:nvGraphicFramePr>
        <p:xfrm>
          <a:off x="228600" y="381000"/>
          <a:ext cx="8610600" cy="270256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381000">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83835">
                <a:tc>
                  <a:txBody>
                    <a:bodyPr/>
                    <a:lstStyle/>
                    <a:p>
                      <a:pPr marL="342900" lvl="0" indent="-342900" algn="just">
                        <a:lnSpc>
                          <a:spcPct val="150000"/>
                        </a:lnSpc>
                        <a:spcAft>
                          <a:spcPts val="0"/>
                        </a:spcAft>
                        <a:buSzPts val="1200"/>
                        <a:buFont typeface="Symbol"/>
                        <a:buBlip>
                          <a:blip r:embed="rId2"/>
                        </a:buBlip>
                      </a:pPr>
                      <a:r>
                        <a:rPr lang="en-US" sz="1600" dirty="0">
                          <a:latin typeface="Times New Roman"/>
                          <a:ea typeface="Calibri"/>
                          <a:cs typeface="Times New Roman"/>
                        </a:rPr>
                        <a:t>The product recommendation system as a typical </a:t>
                      </a:r>
                      <a:endParaRPr lang="en-US" sz="1600" dirty="0">
                        <a:latin typeface="Calibri"/>
                        <a:ea typeface="Calibri"/>
                        <a:cs typeface="Times New Roman"/>
                      </a:endParaRPr>
                    </a:p>
                    <a:p>
                      <a:pPr marL="342900" lvl="0" indent="-342900" algn="just">
                        <a:lnSpc>
                          <a:spcPct val="150000"/>
                        </a:lnSpc>
                        <a:spcAft>
                          <a:spcPts val="1000"/>
                        </a:spcAft>
                        <a:buSzPts val="1200"/>
                        <a:buFont typeface="Symbol"/>
                        <a:buBlip>
                          <a:blip r:embed="rId2"/>
                        </a:buBlip>
                      </a:pPr>
                      <a:r>
                        <a:rPr lang="en-US" sz="1600" dirty="0">
                          <a:latin typeface="Times New Roman"/>
                          <a:ea typeface="Calibri"/>
                          <a:cs typeface="Times New Roman"/>
                        </a:rPr>
                        <a:t>Recommendation redundancy and unpredictability concerning new items (cold start</a:t>
                      </a:r>
                      <a:r>
                        <a:rPr lang="en-US" sz="1600" dirty="0" smtClean="0">
                          <a:latin typeface="Times New Roman"/>
                          <a:ea typeface="Calibri"/>
                          <a:cs typeface="Times New Roman"/>
                        </a:rPr>
                        <a:t>).</a:t>
                      </a:r>
                    </a:p>
                    <a:p>
                      <a:pPr marL="342900" lvl="0" indent="-342900" algn="just">
                        <a:lnSpc>
                          <a:spcPct val="150000"/>
                        </a:lnSpc>
                        <a:spcAft>
                          <a:spcPts val="1000"/>
                        </a:spcAft>
                        <a:buSzPts val="1200"/>
                        <a:buFont typeface="Symbol"/>
                        <a:buBlip>
                          <a:blip r:embed="rId2"/>
                        </a:buBlip>
                      </a:pPr>
                      <a:r>
                        <a:rPr kumimoji="0" lang="en-US" sz="1600" kern="1200" dirty="0" smtClean="0">
                          <a:solidFill>
                            <a:schemeClr val="dk1"/>
                          </a:solidFill>
                          <a:latin typeface="+mn-lt"/>
                          <a:ea typeface="+mn-ea"/>
                          <a:cs typeface="+mn-cs"/>
                        </a:rPr>
                        <a:t>Incorporating the user’s social features, </a:t>
                      </a:r>
                      <a:endParaRPr lang="en-US" sz="1600" dirty="0">
                        <a:latin typeface="Calibri"/>
                        <a:ea typeface="Calibri"/>
                        <a:cs typeface="Times New Roman"/>
                      </a:endParaRPr>
                    </a:p>
                  </a:txBody>
                  <a:tcPr marL="114300" marR="114300" marT="0" marB="0"/>
                </a:tc>
                <a:tc>
                  <a:txBody>
                    <a:bodyPr/>
                    <a:lstStyle/>
                    <a:p>
                      <a:pPr marL="342900" lvl="0" indent="-342900" algn="just">
                        <a:lnSpc>
                          <a:spcPct val="150000"/>
                        </a:lnSpc>
                        <a:spcAft>
                          <a:spcPts val="0"/>
                        </a:spcAft>
                        <a:buSzPts val="1200"/>
                        <a:buFont typeface="Symbol"/>
                        <a:buBlip>
                          <a:blip r:embed="rId2"/>
                        </a:buBlip>
                      </a:pPr>
                      <a:r>
                        <a:rPr lang="en-US" sz="1600" dirty="0">
                          <a:latin typeface="Times New Roman"/>
                          <a:ea typeface="Calibri"/>
                          <a:cs typeface="Times New Roman"/>
                        </a:rPr>
                        <a:t>recommendation systems</a:t>
                      </a:r>
                      <a:endParaRPr lang="en-US" sz="1600" dirty="0">
                        <a:latin typeface="Calibri"/>
                        <a:ea typeface="Calibri"/>
                        <a:cs typeface="Times New Roman"/>
                      </a:endParaRPr>
                    </a:p>
                    <a:p>
                      <a:pPr marL="342900" lvl="0" indent="-342900" algn="just">
                        <a:lnSpc>
                          <a:spcPct val="150000"/>
                        </a:lnSpc>
                        <a:spcAft>
                          <a:spcPts val="1000"/>
                        </a:spcAft>
                        <a:buSzPts val="1200"/>
                        <a:buFont typeface="Symbol"/>
                        <a:buBlip>
                          <a:blip r:embed="rId2"/>
                        </a:buBlip>
                      </a:pPr>
                      <a:r>
                        <a:rPr lang="en-US" sz="1600" dirty="0">
                          <a:latin typeface="Times New Roman"/>
                          <a:ea typeface="Calibri"/>
                          <a:cs typeface="Times New Roman"/>
                        </a:rPr>
                        <a:t>Predictability concerning new items (cold start</a:t>
                      </a:r>
                      <a:r>
                        <a:rPr lang="en-US" sz="1600" dirty="0" smtClean="0">
                          <a:latin typeface="Times New Roman"/>
                          <a:ea typeface="Calibri"/>
                          <a:cs typeface="Times New Roman"/>
                        </a:rPr>
                        <a:t>).</a:t>
                      </a:r>
                    </a:p>
                    <a:p>
                      <a:pPr marL="342900" lvl="0" indent="-342900" algn="just">
                        <a:lnSpc>
                          <a:spcPct val="150000"/>
                        </a:lnSpc>
                        <a:spcAft>
                          <a:spcPts val="1000"/>
                        </a:spcAft>
                        <a:buSzPts val="1200"/>
                        <a:buFont typeface="Symbol"/>
                        <a:buBlip>
                          <a:blip r:embed="rId2"/>
                        </a:buBlip>
                      </a:pPr>
                      <a:r>
                        <a:rPr kumimoji="0" lang="en-US" sz="1600" kern="1200" dirty="0" smtClean="0">
                          <a:solidFill>
                            <a:schemeClr val="dk1"/>
                          </a:solidFill>
                          <a:latin typeface="+mn-lt"/>
                          <a:ea typeface="+mn-ea"/>
                          <a:cs typeface="+mn-cs"/>
                        </a:rPr>
                        <a:t>Remove recommendation redundancy.</a:t>
                      </a:r>
                      <a:endParaRPr lang="en-US" sz="1600" dirty="0">
                        <a:latin typeface="Calibri"/>
                        <a:ea typeface="Calibri"/>
                        <a:cs typeface="Times New Roman"/>
                      </a:endParaRPr>
                    </a:p>
                  </a:txBody>
                  <a:tcPr marL="114300" marR="114300" marT="0" marB="0"/>
                </a:tc>
                <a:extLst>
                  <a:ext uri="{0D108BD9-81ED-4DB2-BD59-A6C34878D82A}">
                    <a16:rowId xmlns:a16="http://schemas.microsoft.com/office/drawing/2014/main" val="910404205"/>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JAVA\Desktop\ssss.JPG"/>
          <p:cNvPicPr/>
          <p:nvPr/>
        </p:nvPicPr>
        <p:blipFill>
          <a:blip r:embed="rId2"/>
          <a:srcRect/>
          <a:stretch>
            <a:fillRect/>
          </a:stretch>
        </p:blipFill>
        <p:spPr bwMode="auto">
          <a:xfrm>
            <a:off x="1600200" y="1066800"/>
            <a:ext cx="5943600" cy="3738562"/>
          </a:xfrm>
          <a:prstGeom prst="rect">
            <a:avLst/>
          </a:prstGeom>
          <a:noFill/>
          <a:ln w="9525">
            <a:noFill/>
            <a:miter lim="800000"/>
            <a:headEnd/>
            <a:tailEnd/>
          </a:ln>
        </p:spPr>
      </p:pic>
      <p:sp>
        <p:nvSpPr>
          <p:cNvPr id="4" name="TextBox 3"/>
          <p:cNvSpPr txBox="1"/>
          <p:nvPr/>
        </p:nvSpPr>
        <p:spPr>
          <a:xfrm>
            <a:off x="1219200" y="381000"/>
            <a:ext cx="30480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System Architecture</a:t>
            </a:r>
            <a:endParaRPr lang="en-US" b="1" dirty="0">
              <a:latin typeface="Times New Roman" pitchFamily="18" charset="0"/>
              <a:cs typeface="Times New Roman" pitchFamily="18" charset="0"/>
            </a:endParaRP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820</TotalTime>
  <Words>821</Words>
  <Application>Microsoft Office PowerPoint</Application>
  <PresentationFormat>On-screen Show (4:3)</PresentationFormat>
  <Paragraphs>41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Century Schoolbook</vt:lpstr>
      <vt:lpstr>Symbol</vt:lpstr>
      <vt:lpstr>Times New Roman</vt:lpstr>
      <vt:lpstr>Wingdings</vt:lpstr>
      <vt:lpstr>Wingdings 2</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cp:lastModifiedBy>
  <cp:revision>13</cp:revision>
  <dcterms:created xsi:type="dcterms:W3CDTF">2014-01-29T07:45:10Z</dcterms:created>
  <dcterms:modified xsi:type="dcterms:W3CDTF">2023-07-03T10:44:45Z</dcterms:modified>
</cp:coreProperties>
</file>