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816" r:id="rId1"/>
  </p:sldMasterIdLst>
  <p:notesMasterIdLst>
    <p:notesMasterId r:id="rId9"/>
  </p:notesMasterIdLst>
  <p:sldIdLst>
    <p:sldId id="291" r:id="rId2"/>
    <p:sldId id="292" r:id="rId3"/>
    <p:sldId id="294" r:id="rId4"/>
    <p:sldId id="295" r:id="rId5"/>
    <p:sldId id="296" r:id="rId6"/>
    <p:sldId id="293" r:id="rId7"/>
    <p:sldId id="29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24" autoAdjust="0"/>
  </p:normalViewPr>
  <p:slideViewPr>
    <p:cSldViewPr>
      <p:cViewPr varScale="1">
        <p:scale>
          <a:sx n="75" d="100"/>
          <a:sy n="75" d="100"/>
        </p:scale>
        <p:origin x="66" y="6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D77A1FA-AA07-46D2-BA1D-FAC05F9A87AB}" type="datetime1">
              <a:rPr lang="en-US" smtClean="0"/>
              <a:pPr/>
              <a:t>7/3/2023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smtClean="0"/>
              <a:t>                            VERTILINK TECH (Govt.SSI Unit &amp; ISO : 9001-2008)</a:t>
            </a: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C4A1969-14BA-4A4A-91B6-F66B1C0E87B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slow">
    <p:push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smtClean="0"/>
              <a:t>                            VERTILINK TECH (Govt.SSI Unit &amp; ISO : 9001-2008)</a:t>
            </a:r>
            <a:endParaRPr lang="en-US"/>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smtClean="0"/>
              <a:t>                            VERTILINK TECH (Govt.SSI Unit &amp; ISO : 9001-2008)</a:t>
            </a:r>
            <a:endParaRPr lang="en-US"/>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13C0338-3E99-401A-9CCF-92F861F50D7C}" type="datetime1">
              <a:rPr lang="en-US" smtClean="0"/>
              <a:pPr/>
              <a:t>7/3/2023</a:t>
            </a:fld>
            <a:endParaRPr lang="en-US"/>
          </a:p>
        </p:txBody>
      </p:sp>
      <p:sp>
        <p:nvSpPr>
          <p:cNvPr id="9" name="Slide Number Placeholder 8"/>
          <p:cNvSpPr>
            <a:spLocks noGrp="1"/>
          </p:cNvSpPr>
          <p:nvPr>
            <p:ph type="sldNum" sz="quarter" idx="15"/>
          </p:nvPr>
        </p:nvSpPr>
        <p:spPr/>
        <p:txBody>
          <a:bodyPr rtlCol="0"/>
          <a:lstStyle/>
          <a:p>
            <a:fld id="{3C4A1969-14BA-4A4A-91B6-F66B1C0E87B1}" type="slidenum">
              <a:rPr lang="en-US" smtClean="0"/>
              <a:pPr/>
              <a:t>‹#›</a:t>
            </a:fld>
            <a:endParaRPr lang="en-US"/>
          </a:p>
        </p:txBody>
      </p:sp>
      <p:sp>
        <p:nvSpPr>
          <p:cNvPr id="10" name="Footer Placeholder 9"/>
          <p:cNvSpPr>
            <a:spLocks noGrp="1"/>
          </p:cNvSpPr>
          <p:nvPr>
            <p:ph type="ftr" sz="quarter" idx="16"/>
          </p:nvPr>
        </p:nvSpPr>
        <p:spPr/>
        <p:txBody>
          <a:bodyPr rtlCol="0"/>
          <a:lstStyle/>
          <a:p>
            <a:r>
              <a:rPr lang="en-US" smtClean="0"/>
              <a:t>                            VERTILINK TECH (Govt.SSI Unit &amp; ISO : 9001-2008)</a:t>
            </a:r>
            <a:endParaRPr lang="en-US"/>
          </a:p>
        </p:txBody>
      </p:sp>
    </p:spTree>
  </p:cSld>
  <p:clrMapOvr>
    <a:masterClrMapping/>
  </p:clrMapOvr>
  <p:transition spd="slow">
    <p:push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smtClean="0"/>
              <a:t>                            VERTILINK TECH (Govt.SSI Unit &amp; ISO : 9001-2008)</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smtClean="0"/>
              <a:t>                            VERTILINK TECH (Govt.SSI Unit &amp; ISO : 9001-2008)</a:t>
            </a:r>
            <a:endParaRPr lang="en-US"/>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push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smtClean="0"/>
              <a:t>                            VERTILINK TECH (Govt.SSI Unit &amp; ISO : 9001-2008)</a:t>
            </a:r>
            <a:endParaRPr lang="en-US"/>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slow">
    <p:push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1597BCA-9855-4AEF-BF4C-69CF0D0BDB8B}" type="datetime1">
              <a:rPr lang="en-US" smtClean="0"/>
              <a:pPr/>
              <a:t>7/3/2023</a:t>
            </a:fld>
            <a:endParaRPr lang="en-US"/>
          </a:p>
        </p:txBody>
      </p:sp>
      <p:sp>
        <p:nvSpPr>
          <p:cNvPr id="7" name="Slide Number Placeholder 6"/>
          <p:cNvSpPr>
            <a:spLocks noGrp="1"/>
          </p:cNvSpPr>
          <p:nvPr>
            <p:ph type="sldNum" sz="quarter" idx="11"/>
          </p:nvPr>
        </p:nvSpPr>
        <p:spPr/>
        <p:txBody>
          <a:bodyPr rtlCol="0"/>
          <a:lstStyle/>
          <a:p>
            <a:fld id="{3C4A1969-14BA-4A4A-91B6-F66B1C0E87B1}" type="slidenum">
              <a:rPr lang="en-US" smtClean="0"/>
              <a:pPr/>
              <a:t>‹#›</a:t>
            </a:fld>
            <a:endParaRPr lang="en-US"/>
          </a:p>
        </p:txBody>
      </p:sp>
      <p:sp>
        <p:nvSpPr>
          <p:cNvPr id="8" name="Footer Placeholder 7"/>
          <p:cNvSpPr>
            <a:spLocks noGrp="1"/>
          </p:cNvSpPr>
          <p:nvPr>
            <p:ph type="ftr" sz="quarter" idx="12"/>
          </p:nvPr>
        </p:nvSpPr>
        <p:spPr/>
        <p:txBody>
          <a:bodyPr rtlCol="0"/>
          <a:lstStyle/>
          <a:p>
            <a:r>
              <a:rPr lang="en-US" smtClean="0"/>
              <a:t>                            VERTILINK TECH (Govt.SSI Unit &amp; ISO : 9001-2008)</a:t>
            </a:r>
            <a:endParaRPr lang="en-US"/>
          </a:p>
        </p:txBody>
      </p:sp>
    </p:spTree>
  </p:cSld>
  <p:clrMapOvr>
    <a:masterClrMapping/>
  </p:clrMapOvr>
  <p:transition spd="slow">
    <p:push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smtClean="0"/>
              <a:t>                            VERTILINK TECH (Govt.SSI Unit &amp; ISO : 9001-2008)</a:t>
            </a:r>
            <a:endParaRPr lang="en-US"/>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444FEB8-B5E3-4FDE-8ABE-7AA664B4A914}" type="datetime1">
              <a:rPr lang="en-US" smtClean="0"/>
              <a:pPr/>
              <a:t>7/3/2023</a:t>
            </a:fld>
            <a:endParaRPr lang="en-US"/>
          </a:p>
        </p:txBody>
      </p:sp>
      <p:sp>
        <p:nvSpPr>
          <p:cNvPr id="22" name="Slide Number Placeholder 21"/>
          <p:cNvSpPr>
            <a:spLocks noGrp="1"/>
          </p:cNvSpPr>
          <p:nvPr>
            <p:ph type="sldNum" sz="quarter" idx="15"/>
          </p:nvPr>
        </p:nvSpPr>
        <p:spPr/>
        <p:txBody>
          <a:bodyPr rtlCol="0"/>
          <a:lstStyle/>
          <a:p>
            <a:fld id="{3C4A1969-14BA-4A4A-91B6-F66B1C0E87B1}"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smtClean="0"/>
              <a:t>                            VERTILINK TECH (Govt.SSI Unit &amp; ISO : 9001-2008)</a:t>
            </a:r>
            <a:endParaRPr lang="en-US"/>
          </a:p>
        </p:txBody>
      </p:sp>
    </p:spTree>
  </p:cSld>
  <p:clrMapOvr>
    <a:overrideClrMapping bg1="lt1" tx1="dk1" bg2="lt2" tx2="dk2" accent1="accent1" accent2="accent2" accent3="accent3" accent4="accent4" accent5="accent5" accent6="accent6" hlink="hlink" folHlink="folHlink"/>
  </p:clrMapOvr>
  <p:transition spd="slow">
    <p:push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5D9D7E4-84A0-4BE3-B4DB-4E9AEE2254E4}" type="datetime1">
              <a:rPr lang="en-US" smtClean="0"/>
              <a:pPr/>
              <a:t>7/3/2023</a:t>
            </a:fld>
            <a:endParaRPr lang="en-US"/>
          </a:p>
        </p:txBody>
      </p:sp>
      <p:sp>
        <p:nvSpPr>
          <p:cNvPr id="18" name="Slide Number Placeholder 17"/>
          <p:cNvSpPr>
            <a:spLocks noGrp="1"/>
          </p:cNvSpPr>
          <p:nvPr>
            <p:ph type="sldNum" sz="quarter" idx="11"/>
          </p:nvPr>
        </p:nvSpPr>
        <p:spPr/>
        <p:txBody>
          <a:bodyPr rtlCol="0"/>
          <a:lstStyle/>
          <a:p>
            <a:fld id="{3C4A1969-14BA-4A4A-91B6-F66B1C0E87B1}"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smtClean="0"/>
              <a:t>                            VERTILINK TECH (Govt.SSI Unit &amp; ISO : 9001-2008)</a:t>
            </a:r>
            <a:endParaRPr lang="en-US"/>
          </a:p>
        </p:txBody>
      </p:sp>
    </p:spTree>
  </p:cSld>
  <p:clrMapOvr>
    <a:masterClrMapping/>
  </p:clrMapOvr>
  <p:transition spd="slow">
    <p:push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D4AF996-6F2E-4CCC-9FAE-37D204F12EC8}" type="datetime1">
              <a:rPr lang="en-US" smtClean="0"/>
              <a:pPr/>
              <a:t>7/3/2023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smtClean="0"/>
              <a:t>                            VERTILINK TECH (Govt.SSI Unit &amp; ISO : 9001-2008)</a:t>
            </a: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C4A1969-14BA-4A4A-91B6-F66B1C0E87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slow">
    <p:push dir="r"/>
  </p:transition>
  <p:timing>
    <p:tnLst>
      <p:par>
        <p:cTn id="1" dur="indefinite" restart="never" nodeType="tmRoot"/>
      </p:par>
    </p:tnLst>
  </p:timing>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2438400"/>
            <a:ext cx="7924800" cy="2010679"/>
          </a:xfrm>
          <a:prstGeom prst="rect">
            <a:avLst/>
          </a:prstGeom>
        </p:spPr>
        <p:txBody>
          <a:bodyPr wrap="square">
            <a:spAutoFit/>
          </a:bodyPr>
          <a:lstStyle/>
          <a:p>
            <a:pPr algn="ctr">
              <a:lnSpc>
                <a:spcPct val="150000"/>
              </a:lnSpc>
            </a:pPr>
            <a:r>
              <a:rPr lang="en-IN" b="1" dirty="0"/>
              <a:t> </a:t>
            </a:r>
            <a:endParaRPr lang="en-IN" sz="2000" dirty="0">
              <a:latin typeface="Times New Roman" panose="02020603050405020304" pitchFamily="18" charset="0"/>
              <a:cs typeface="Times New Roman" panose="02020603050405020304" pitchFamily="18" charset="0"/>
            </a:endParaRPr>
          </a:p>
          <a:p>
            <a:pPr algn="ctr">
              <a:lnSpc>
                <a:spcPct val="150000"/>
              </a:lnSpc>
            </a:pPr>
            <a:r>
              <a:rPr lang="en-IN" sz="2000" b="1" dirty="0">
                <a:latin typeface="Times New Roman" panose="02020603050405020304" pitchFamily="18" charset="0"/>
                <a:cs typeface="Times New Roman" panose="02020603050405020304" pitchFamily="18" charset="0"/>
              </a:rPr>
              <a:t>K-MEANS CLUSTERING-BASED IN-DEPTH DATA MINING METHOD FOR NETWORK SHARED RESOURCES</a:t>
            </a:r>
            <a:endParaRPr lang="en-IN" sz="2000" dirty="0">
              <a:latin typeface="Times New Roman" panose="02020603050405020304" pitchFamily="18" charset="0"/>
              <a:cs typeface="Times New Roman" panose="02020603050405020304" pitchFamily="18" charset="0"/>
            </a:endParaRPr>
          </a:p>
          <a:p>
            <a:pPr algn="ctr">
              <a:lnSpc>
                <a:spcPct val="150000"/>
              </a:lnSpc>
              <a:spcAft>
                <a:spcPts val="1000"/>
              </a:spcAft>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38D6F-01DB-424F-82A7-A3258CFF709F}"/>
              </a:ext>
            </a:extLst>
          </p:cNvPr>
          <p:cNvSpPr/>
          <p:nvPr/>
        </p:nvSpPr>
        <p:spPr>
          <a:xfrm>
            <a:off x="457200" y="4572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457200" y="990600"/>
            <a:ext cx="8153400" cy="4570482"/>
          </a:xfrm>
          <a:prstGeom prst="rect">
            <a:avLst/>
          </a:prstGeom>
        </p:spPr>
        <p:txBody>
          <a:bodyPr wrap="square">
            <a:spAutoFit/>
          </a:bodyPr>
          <a:lstStyle/>
          <a:p>
            <a:pPr algn="just">
              <a:lnSpc>
                <a:spcPct val="150000"/>
              </a:lnSpc>
            </a:pPr>
            <a:r>
              <a:rPr lang="en-US" dirty="0" smtClean="0">
                <a:latin typeface="Times New Roman" pitchFamily="18" charset="0"/>
                <a:cs typeface="Times New Roman" pitchFamily="18" charset="0"/>
              </a:rPr>
              <a:t>In order to improve the accuracy and efficiency of in-depth data mining of network shared resources, a new method of in-depth data mining of network shared resources based on K-means clustering is designed. The advantages of K-means clustering algorithm are analyzed, and the clustering processing of network shared resource data is carried out by K-means clustering algorithm, and the data feature vectors in the clustering results are extracted. Based on the data feature vector extraction results, a deep mining model of network shared resource data is built, and the model is solved, and the results of deep mining of network shared resource data are output. Experimental results show that this method can achieve accurate and fast network shared resource data deep mining, practical application effect is better.</a:t>
            </a:r>
          </a:p>
          <a:p>
            <a:pPr algn="just">
              <a:lnSpc>
                <a:spcPct val="150000"/>
              </a:lnSpc>
            </a:pPr>
            <a:endParaRPr lang="en-US" sz="1400" dirty="0"/>
          </a:p>
        </p:txBody>
      </p:sp>
    </p:spTree>
    <p:extLst>
      <p:ext uri="{BB962C8B-B14F-4D97-AF65-F5344CB8AC3E}">
        <p14:creationId xmlns:p14="http://schemas.microsoft.com/office/powerpoint/2010/main"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977495425"/>
              </p:ext>
            </p:extLst>
          </p:nvPr>
        </p:nvGraphicFramePr>
        <p:xfrm>
          <a:off x="381000" y="130713"/>
          <a:ext cx="8458200" cy="6559182"/>
        </p:xfrm>
        <a:graphic>
          <a:graphicData uri="http://schemas.openxmlformats.org/drawingml/2006/table">
            <a:tbl>
              <a:tblPr firstRow="1" bandRow="1">
                <a:tableStyleId>{5C22544A-7EE6-4342-B048-85BDC9FD1C3A}</a:tableStyleId>
              </a:tblPr>
              <a:tblGrid>
                <a:gridCol w="4081367">
                  <a:extLst>
                    <a:ext uri="{9D8B030D-6E8A-4147-A177-3AD203B41FA5}">
                      <a16:colId xmlns:a16="http://schemas.microsoft.com/office/drawing/2014/main" val="4204740616"/>
                    </a:ext>
                  </a:extLst>
                </a:gridCol>
                <a:gridCol w="4376833">
                  <a:extLst>
                    <a:ext uri="{9D8B030D-6E8A-4147-A177-3AD203B41FA5}">
                      <a16:colId xmlns:a16="http://schemas.microsoft.com/office/drawing/2014/main" val="2161512350"/>
                    </a:ext>
                  </a:extLst>
                </a:gridCol>
              </a:tblGrid>
              <a:tr h="325949">
                <a:tc>
                  <a:txBody>
                    <a:bodyPr/>
                    <a:lstStyle/>
                    <a:p>
                      <a:pPr algn="ct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kumimoji="0" lang="en-IN" sz="1800" b="1" kern="1200" dirty="0" smtClean="0">
                          <a:solidFill>
                            <a:schemeClr val="lt1"/>
                          </a:solidFill>
                          <a:latin typeface="+mn-lt"/>
                          <a:ea typeface="+mn-ea"/>
                          <a:cs typeface="+mn-cs"/>
                        </a:rPr>
                        <a:t>EXSISTING 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IN" sz="1800" b="1" kern="1200" dirty="0" smtClean="0">
                          <a:solidFill>
                            <a:schemeClr val="lt1"/>
                          </a:solidFill>
                          <a:latin typeface="+mn-lt"/>
                          <a:ea typeface="+mn-ea"/>
                          <a:cs typeface="+mn-cs"/>
                        </a:rPr>
                        <a:t>PROPOSED 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5066127">
                <a:tc>
                  <a:txBody>
                    <a:bodyPr/>
                    <a:lstStyle/>
                    <a:p>
                      <a:pPr marL="342900" marR="78105" lvl="0" indent="-342900" algn="just">
                        <a:lnSpc>
                          <a:spcPct val="150000"/>
                        </a:lnSpc>
                        <a:spcBef>
                          <a:spcPts val="775"/>
                        </a:spcBef>
                        <a:spcAft>
                          <a:spcPts val="0"/>
                        </a:spcAft>
                        <a:buFont typeface="Wingdings"/>
                        <a:buChar char=""/>
                      </a:pPr>
                      <a:r>
                        <a:rPr lang="en-US" sz="1200" dirty="0">
                          <a:latin typeface="Times New Roman"/>
                          <a:ea typeface="Times New Roman"/>
                        </a:rPr>
                        <a:t>The preliminary data mining results</a:t>
                      </a:r>
                      <a:r>
                        <a:rPr lang="en-US" sz="1200" spc="5" dirty="0">
                          <a:latin typeface="Times New Roman"/>
                          <a:ea typeface="Times New Roman"/>
                        </a:rPr>
                        <a:t> </a:t>
                      </a:r>
                      <a:r>
                        <a:rPr lang="en-US" sz="1200" dirty="0">
                          <a:latin typeface="Times New Roman"/>
                          <a:ea typeface="Times New Roman"/>
                        </a:rPr>
                        <a:t>are evaluated, and</a:t>
                      </a:r>
                      <a:r>
                        <a:rPr lang="en-US" sz="1200" spc="5" dirty="0">
                          <a:latin typeface="Times New Roman"/>
                          <a:ea typeface="Times New Roman"/>
                        </a:rPr>
                        <a:t> </a:t>
                      </a:r>
                      <a:r>
                        <a:rPr lang="en-US" sz="1200" dirty="0">
                          <a:latin typeface="Times New Roman"/>
                          <a:ea typeface="Times New Roman"/>
                        </a:rPr>
                        <a:t>the data are screened according to the evaluation results,</a:t>
                      </a:r>
                      <a:r>
                        <a:rPr lang="en-US" sz="1200" spc="5" dirty="0">
                          <a:latin typeface="Times New Roman"/>
                          <a:ea typeface="Times New Roman"/>
                        </a:rPr>
                        <a:t> </a:t>
                      </a:r>
                      <a:r>
                        <a:rPr lang="en-US" sz="1200" dirty="0">
                          <a:latin typeface="Times New Roman"/>
                          <a:ea typeface="Times New Roman"/>
                        </a:rPr>
                        <a:t>and the results are taken as the final results of the deep</a:t>
                      </a:r>
                      <a:r>
                        <a:rPr lang="en-US" sz="1200" spc="5" dirty="0">
                          <a:latin typeface="Times New Roman"/>
                          <a:ea typeface="Times New Roman"/>
                        </a:rPr>
                        <a:t> </a:t>
                      </a:r>
                      <a:r>
                        <a:rPr lang="en-US" sz="1200" dirty="0">
                          <a:latin typeface="Times New Roman"/>
                          <a:ea typeface="Times New Roman"/>
                        </a:rPr>
                        <a:t>mining of resource data. However, this method is too</a:t>
                      </a:r>
                      <a:r>
                        <a:rPr lang="en-US" sz="1200" spc="5" dirty="0">
                          <a:latin typeface="Times New Roman"/>
                          <a:ea typeface="Times New Roman"/>
                        </a:rPr>
                        <a:t> </a:t>
                      </a:r>
                      <a:r>
                        <a:rPr lang="en-US" sz="1200" dirty="0">
                          <a:latin typeface="Times New Roman"/>
                          <a:ea typeface="Times New Roman"/>
                        </a:rPr>
                        <a:t>complicated and time-consuming for data mining, which</a:t>
                      </a:r>
                      <a:r>
                        <a:rPr lang="en-US" sz="1200" spc="5" dirty="0">
                          <a:latin typeface="Times New Roman"/>
                          <a:ea typeface="Times New Roman"/>
                        </a:rPr>
                        <a:t> </a:t>
                      </a:r>
                      <a:r>
                        <a:rPr lang="en-US" sz="1200" dirty="0">
                          <a:latin typeface="Times New Roman"/>
                          <a:ea typeface="Times New Roman"/>
                        </a:rPr>
                        <a:t>makes it difficult to achieve the ideal application effect.</a:t>
                      </a:r>
                      <a:r>
                        <a:rPr lang="en-US" sz="1200" spc="5" dirty="0">
                          <a:latin typeface="Times New Roman"/>
                          <a:ea typeface="Times New Roman"/>
                        </a:rPr>
                        <a:t> </a:t>
                      </a:r>
                      <a:r>
                        <a:rPr lang="en-US" sz="1200" dirty="0">
                          <a:latin typeface="Times New Roman"/>
                          <a:ea typeface="Times New Roman"/>
                        </a:rPr>
                        <a:t>Reference proposed a deep data mining method based</a:t>
                      </a:r>
                      <a:r>
                        <a:rPr lang="en-US" sz="1200" spc="-225" dirty="0">
                          <a:latin typeface="Times New Roman"/>
                          <a:ea typeface="Times New Roman"/>
                        </a:rPr>
                        <a:t> </a:t>
                      </a:r>
                      <a:r>
                        <a:rPr lang="en-US" sz="1200" dirty="0">
                          <a:latin typeface="Times New Roman"/>
                          <a:ea typeface="Times New Roman"/>
                        </a:rPr>
                        <a:t>on</a:t>
                      </a:r>
                      <a:r>
                        <a:rPr lang="en-US" sz="1200" spc="5" dirty="0">
                          <a:latin typeface="Times New Roman"/>
                          <a:ea typeface="Times New Roman"/>
                        </a:rPr>
                        <a:t> </a:t>
                      </a:r>
                      <a:r>
                        <a:rPr lang="en-US" sz="1200" dirty="0">
                          <a:latin typeface="Times New Roman"/>
                          <a:ea typeface="Times New Roman"/>
                        </a:rPr>
                        <a:t>multi-dimensional</a:t>
                      </a:r>
                      <a:r>
                        <a:rPr lang="en-US" sz="1200" spc="5" dirty="0">
                          <a:latin typeface="Times New Roman"/>
                          <a:ea typeface="Times New Roman"/>
                        </a:rPr>
                        <a:t> </a:t>
                      </a:r>
                      <a:r>
                        <a:rPr lang="en-US" sz="1200" dirty="0">
                          <a:latin typeface="Times New Roman"/>
                          <a:ea typeface="Times New Roman"/>
                        </a:rPr>
                        <a:t>resource</a:t>
                      </a:r>
                      <a:r>
                        <a:rPr lang="en-US" sz="1200" spc="5" dirty="0">
                          <a:latin typeface="Times New Roman"/>
                          <a:ea typeface="Times New Roman"/>
                        </a:rPr>
                        <a:t> </a:t>
                      </a:r>
                      <a:r>
                        <a:rPr lang="en-US" sz="1200" dirty="0">
                          <a:latin typeface="Times New Roman"/>
                          <a:ea typeface="Times New Roman"/>
                        </a:rPr>
                        <a:t>coordination</a:t>
                      </a:r>
                      <a:r>
                        <a:rPr lang="en-US" sz="1200" spc="5" dirty="0">
                          <a:latin typeface="Times New Roman"/>
                          <a:ea typeface="Times New Roman"/>
                        </a:rPr>
                        <a:t> </a:t>
                      </a:r>
                      <a:r>
                        <a:rPr lang="en-US" sz="1200" dirty="0">
                          <a:latin typeface="Times New Roman"/>
                          <a:ea typeface="Times New Roman"/>
                        </a:rPr>
                        <a:t>and</a:t>
                      </a:r>
                      <a:r>
                        <a:rPr lang="en-US" sz="1200" spc="5" dirty="0">
                          <a:latin typeface="Times New Roman"/>
                          <a:ea typeface="Times New Roman"/>
                        </a:rPr>
                        <a:t> </a:t>
                      </a:r>
                      <a:r>
                        <a:rPr lang="en-US" sz="1200" dirty="0">
                          <a:latin typeface="Times New Roman"/>
                          <a:ea typeface="Times New Roman"/>
                        </a:rPr>
                        <a:t>aggregation. </a:t>
                      </a:r>
                    </a:p>
                    <a:p>
                      <a:pPr marL="342900" marR="78105" lvl="0" indent="-342900" algn="just">
                        <a:lnSpc>
                          <a:spcPct val="150000"/>
                        </a:lnSpc>
                        <a:spcBef>
                          <a:spcPts val="775"/>
                        </a:spcBef>
                        <a:spcAft>
                          <a:spcPts val="0"/>
                        </a:spcAft>
                        <a:buFont typeface="Wingdings"/>
                        <a:buChar char=""/>
                      </a:pPr>
                      <a:r>
                        <a:rPr lang="en-US" sz="1200" dirty="0">
                          <a:latin typeface="Times New Roman"/>
                          <a:ea typeface="Times New Roman"/>
                        </a:rPr>
                        <a:t>This method is mainly for network resource</a:t>
                      </a:r>
                      <a:r>
                        <a:rPr lang="en-US" sz="1200" spc="5" dirty="0">
                          <a:latin typeface="Times New Roman"/>
                          <a:ea typeface="Times New Roman"/>
                        </a:rPr>
                        <a:t> </a:t>
                      </a:r>
                      <a:r>
                        <a:rPr lang="en-US" sz="1200" dirty="0">
                          <a:latin typeface="Times New Roman"/>
                          <a:ea typeface="Times New Roman"/>
                        </a:rPr>
                        <a:t>sharing</a:t>
                      </a:r>
                      <a:r>
                        <a:rPr lang="en-US" sz="1200" spc="5" dirty="0">
                          <a:latin typeface="Times New Roman"/>
                          <a:ea typeface="Times New Roman"/>
                        </a:rPr>
                        <a:t> </a:t>
                      </a:r>
                      <a:r>
                        <a:rPr lang="en-US" sz="1200" dirty="0">
                          <a:latin typeface="Times New Roman"/>
                          <a:ea typeface="Times New Roman"/>
                        </a:rPr>
                        <a:t>process</a:t>
                      </a:r>
                      <a:r>
                        <a:rPr lang="en-US" sz="1200" spc="5" dirty="0">
                          <a:latin typeface="Times New Roman"/>
                          <a:ea typeface="Times New Roman"/>
                        </a:rPr>
                        <a:t> </a:t>
                      </a:r>
                      <a:r>
                        <a:rPr lang="en-US" sz="1200" dirty="0">
                          <a:latin typeface="Times New Roman"/>
                          <a:ea typeface="Times New Roman"/>
                        </a:rPr>
                        <a:t>analysis</a:t>
                      </a:r>
                      <a:r>
                        <a:rPr lang="en-US" sz="1200" spc="5" dirty="0">
                          <a:latin typeface="Times New Roman"/>
                          <a:ea typeface="Times New Roman"/>
                        </a:rPr>
                        <a:t> </a:t>
                      </a:r>
                      <a:r>
                        <a:rPr lang="en-US" sz="1200" dirty="0">
                          <a:latin typeface="Times New Roman"/>
                          <a:ea typeface="Times New Roman"/>
                        </a:rPr>
                        <a:t>of</a:t>
                      </a:r>
                      <a:r>
                        <a:rPr lang="en-US" sz="1200" spc="5" dirty="0">
                          <a:latin typeface="Times New Roman"/>
                          <a:ea typeface="Times New Roman"/>
                        </a:rPr>
                        <a:t> </a:t>
                      </a:r>
                      <a:r>
                        <a:rPr lang="en-US" sz="1200" dirty="0">
                          <a:latin typeface="Times New Roman"/>
                          <a:ea typeface="Times New Roman"/>
                        </a:rPr>
                        <a:t>the</a:t>
                      </a:r>
                      <a:r>
                        <a:rPr lang="en-US" sz="1200" spc="5" dirty="0">
                          <a:latin typeface="Times New Roman"/>
                          <a:ea typeface="Times New Roman"/>
                        </a:rPr>
                        <a:t> </a:t>
                      </a:r>
                      <a:r>
                        <a:rPr lang="en-US" sz="1200" dirty="0">
                          <a:latin typeface="Times New Roman"/>
                          <a:ea typeface="Times New Roman"/>
                        </a:rPr>
                        <a:t>data</a:t>
                      </a:r>
                      <a:r>
                        <a:rPr lang="en-US" sz="1200" spc="5" dirty="0">
                          <a:latin typeface="Times New Roman"/>
                          <a:ea typeface="Times New Roman"/>
                        </a:rPr>
                        <a:t> </a:t>
                      </a:r>
                      <a:r>
                        <a:rPr lang="en-US" sz="1200" dirty="0">
                          <a:latin typeface="Times New Roman"/>
                          <a:ea typeface="Times New Roman"/>
                        </a:rPr>
                        <a:t>center</a:t>
                      </a:r>
                      <a:r>
                        <a:rPr lang="en-US" sz="1200" spc="5" dirty="0">
                          <a:latin typeface="Times New Roman"/>
                          <a:ea typeface="Times New Roman"/>
                        </a:rPr>
                        <a:t> </a:t>
                      </a:r>
                      <a:r>
                        <a:rPr lang="en-US" sz="1200" dirty="0">
                          <a:latin typeface="Times New Roman"/>
                          <a:ea typeface="Times New Roman"/>
                        </a:rPr>
                        <a:t>as</a:t>
                      </a:r>
                      <a:r>
                        <a:rPr lang="en-US" sz="1200" spc="5" dirty="0">
                          <a:latin typeface="Times New Roman"/>
                          <a:ea typeface="Times New Roman"/>
                        </a:rPr>
                        <a:t> </a:t>
                      </a:r>
                      <a:r>
                        <a:rPr lang="en-US" sz="1200" dirty="0">
                          <a:latin typeface="Times New Roman"/>
                          <a:ea typeface="Times New Roman"/>
                        </a:rPr>
                        <a:t>the</a:t>
                      </a:r>
                      <a:r>
                        <a:rPr lang="en-US" sz="1200" spc="5" dirty="0">
                          <a:latin typeface="Times New Roman"/>
                          <a:ea typeface="Times New Roman"/>
                        </a:rPr>
                        <a:t> </a:t>
                      </a:r>
                      <a:r>
                        <a:rPr lang="en-US" sz="1200" dirty="0">
                          <a:latin typeface="Times New Roman"/>
                          <a:ea typeface="Times New Roman"/>
                        </a:rPr>
                        <a:t>foundation,</a:t>
                      </a:r>
                      <a:r>
                        <a:rPr lang="en-US" sz="1200" spc="5" dirty="0">
                          <a:latin typeface="Times New Roman"/>
                          <a:ea typeface="Times New Roman"/>
                        </a:rPr>
                        <a:t> </a:t>
                      </a:r>
                      <a:r>
                        <a:rPr lang="en-US" sz="1200" dirty="0">
                          <a:latin typeface="Times New Roman"/>
                          <a:ea typeface="Times New Roman"/>
                        </a:rPr>
                        <a:t>and</a:t>
                      </a:r>
                      <a:r>
                        <a:rPr lang="en-US" sz="1200" spc="5" dirty="0">
                          <a:latin typeface="Times New Roman"/>
                          <a:ea typeface="Times New Roman"/>
                        </a:rPr>
                        <a:t> </a:t>
                      </a:r>
                      <a:r>
                        <a:rPr lang="en-US" sz="1200" dirty="0">
                          <a:latin typeface="Times New Roman"/>
                          <a:ea typeface="Times New Roman"/>
                        </a:rPr>
                        <a:t>build</a:t>
                      </a:r>
                      <a:r>
                        <a:rPr lang="en-US" sz="1200" spc="5" dirty="0">
                          <a:latin typeface="Times New Roman"/>
                          <a:ea typeface="Times New Roman"/>
                        </a:rPr>
                        <a:t> </a:t>
                      </a:r>
                      <a:r>
                        <a:rPr lang="en-US" sz="1200" dirty="0">
                          <a:latin typeface="Times New Roman"/>
                          <a:ea typeface="Times New Roman"/>
                        </a:rPr>
                        <a:t>a</a:t>
                      </a:r>
                      <a:r>
                        <a:rPr lang="en-US" sz="1200" spc="5" dirty="0">
                          <a:latin typeface="Times New Roman"/>
                          <a:ea typeface="Times New Roman"/>
                        </a:rPr>
                        <a:t> </a:t>
                      </a:r>
                      <a:r>
                        <a:rPr lang="en-US" sz="1200" dirty="0">
                          <a:latin typeface="Times New Roman"/>
                          <a:ea typeface="Times New Roman"/>
                        </a:rPr>
                        <a:t>multidimensional</a:t>
                      </a:r>
                      <a:r>
                        <a:rPr lang="en-US" sz="1200" spc="5" dirty="0">
                          <a:latin typeface="Times New Roman"/>
                          <a:ea typeface="Times New Roman"/>
                        </a:rPr>
                        <a:t> </a:t>
                      </a:r>
                      <a:r>
                        <a:rPr lang="en-US" sz="1200" dirty="0">
                          <a:latin typeface="Times New Roman"/>
                          <a:ea typeface="Times New Roman"/>
                        </a:rPr>
                        <a:t>resource</a:t>
                      </a:r>
                      <a:r>
                        <a:rPr lang="en-US" sz="1200" spc="5" dirty="0">
                          <a:latin typeface="Times New Roman"/>
                          <a:ea typeface="Times New Roman"/>
                        </a:rPr>
                        <a:t> </a:t>
                      </a:r>
                      <a:r>
                        <a:rPr lang="en-US" sz="1200" dirty="0">
                          <a:latin typeface="Times New Roman"/>
                          <a:ea typeface="Times New Roman"/>
                        </a:rPr>
                        <a:t>aggregation</a:t>
                      </a:r>
                      <a:r>
                        <a:rPr lang="en-US" sz="1200" spc="5" dirty="0">
                          <a:latin typeface="Times New Roman"/>
                          <a:ea typeface="Times New Roman"/>
                        </a:rPr>
                        <a:t> </a:t>
                      </a:r>
                      <a:r>
                        <a:rPr lang="en-US" sz="1200" dirty="0">
                          <a:latin typeface="Times New Roman"/>
                          <a:ea typeface="Times New Roman"/>
                        </a:rPr>
                        <a:t>data</a:t>
                      </a:r>
                      <a:r>
                        <a:rPr lang="en-US" sz="1200" spc="5" dirty="0">
                          <a:latin typeface="Times New Roman"/>
                          <a:ea typeface="Times New Roman"/>
                        </a:rPr>
                        <a:t> </a:t>
                      </a:r>
                      <a:r>
                        <a:rPr lang="en-US" sz="1200" dirty="0">
                          <a:latin typeface="Times New Roman"/>
                          <a:ea typeface="Times New Roman"/>
                        </a:rPr>
                        <a:t>model,</a:t>
                      </a:r>
                      <a:r>
                        <a:rPr lang="en-US" sz="1200" spc="5" dirty="0">
                          <a:latin typeface="Times New Roman"/>
                          <a:ea typeface="Times New Roman"/>
                        </a:rPr>
                        <a:t> </a:t>
                      </a:r>
                      <a:r>
                        <a:rPr lang="en-US" sz="1200" dirty="0">
                          <a:latin typeface="Times New Roman"/>
                          <a:ea typeface="Times New Roman"/>
                        </a:rPr>
                        <a:t>using</a:t>
                      </a:r>
                      <a:r>
                        <a:rPr lang="en-US" sz="1200" spc="5" dirty="0">
                          <a:latin typeface="Times New Roman"/>
                          <a:ea typeface="Times New Roman"/>
                        </a:rPr>
                        <a:t> </a:t>
                      </a:r>
                      <a:r>
                        <a:rPr lang="en-US" sz="1200" dirty="0">
                          <a:latin typeface="Times New Roman"/>
                          <a:ea typeface="Times New Roman"/>
                        </a:rPr>
                        <a:t>fuzzy</a:t>
                      </a:r>
                      <a:r>
                        <a:rPr lang="en-US" sz="1200" spc="5" dirty="0">
                          <a:latin typeface="Times New Roman"/>
                          <a:ea typeface="Times New Roman"/>
                        </a:rPr>
                        <a:t> </a:t>
                      </a:r>
                      <a:r>
                        <a:rPr lang="en-US" sz="1200" dirty="0">
                          <a:latin typeface="Times New Roman"/>
                          <a:ea typeface="Times New Roman"/>
                        </a:rPr>
                        <a:t>logic</a:t>
                      </a:r>
                      <a:r>
                        <a:rPr lang="en-US" sz="1200" spc="5" dirty="0">
                          <a:latin typeface="Times New Roman"/>
                          <a:ea typeface="Times New Roman"/>
                        </a:rPr>
                        <a:t> </a:t>
                      </a:r>
                      <a:r>
                        <a:rPr lang="en-US" sz="1200" dirty="0">
                          <a:latin typeface="Times New Roman"/>
                          <a:ea typeface="Times New Roman"/>
                        </a:rPr>
                        <a:t>to</a:t>
                      </a:r>
                      <a:r>
                        <a:rPr lang="en-US" sz="1200" spc="5" dirty="0">
                          <a:latin typeface="Times New Roman"/>
                          <a:ea typeface="Times New Roman"/>
                        </a:rPr>
                        <a:t> </a:t>
                      </a:r>
                      <a:r>
                        <a:rPr lang="en-US" sz="1200" dirty="0">
                          <a:latin typeface="Times New Roman"/>
                          <a:ea typeface="Times New Roman"/>
                        </a:rPr>
                        <a:t>build</a:t>
                      </a:r>
                      <a:r>
                        <a:rPr lang="en-US" sz="1200" spc="5" dirty="0">
                          <a:latin typeface="Times New Roman"/>
                          <a:ea typeface="Times New Roman"/>
                        </a:rPr>
                        <a:t> </a:t>
                      </a:r>
                      <a:r>
                        <a:rPr lang="en-US" sz="1200" dirty="0">
                          <a:latin typeface="Times New Roman"/>
                          <a:ea typeface="Times New Roman"/>
                        </a:rPr>
                        <a:t>multidimensional collaborative fitness function, on the</a:t>
                      </a:r>
                      <a:r>
                        <a:rPr lang="en-US" sz="1200" spc="5" dirty="0">
                          <a:latin typeface="Times New Roman"/>
                          <a:ea typeface="Times New Roman"/>
                        </a:rPr>
                        <a:t> </a:t>
                      </a:r>
                      <a:r>
                        <a:rPr lang="en-US" sz="1200" dirty="0">
                          <a:latin typeface="Times New Roman"/>
                          <a:ea typeface="Times New Roman"/>
                        </a:rPr>
                        <a:t>basis of to filter the key operator in the process of data</a:t>
                      </a:r>
                      <a:r>
                        <a:rPr lang="en-US" sz="1200" spc="5" dirty="0">
                          <a:latin typeface="Times New Roman"/>
                          <a:ea typeface="Times New Roman"/>
                        </a:rPr>
                        <a:t> </a:t>
                      </a:r>
                      <a:r>
                        <a:rPr lang="en-US" sz="1200" dirty="0">
                          <a:latin typeface="Times New Roman"/>
                          <a:ea typeface="Times New Roman"/>
                        </a:rPr>
                        <a:t>mining,</a:t>
                      </a:r>
                      <a:r>
                        <a:rPr lang="en-US" sz="1200" spc="5" dirty="0">
                          <a:latin typeface="Times New Roman"/>
                          <a:ea typeface="Times New Roman"/>
                        </a:rPr>
                        <a:t> </a:t>
                      </a:r>
                      <a:r>
                        <a:rPr lang="en-US" sz="1200" dirty="0">
                          <a:latin typeface="Times New Roman"/>
                          <a:ea typeface="Times New Roman"/>
                        </a:rPr>
                        <a:t>and</a:t>
                      </a:r>
                      <a:r>
                        <a:rPr lang="en-US" sz="1200" spc="5" dirty="0">
                          <a:latin typeface="Times New Roman"/>
                          <a:ea typeface="Times New Roman"/>
                        </a:rPr>
                        <a:t> </a:t>
                      </a:r>
                      <a:r>
                        <a:rPr lang="en-US" sz="1200" dirty="0">
                          <a:latin typeface="Times New Roman"/>
                          <a:ea typeface="Times New Roman"/>
                        </a:rPr>
                        <a:t>the</a:t>
                      </a:r>
                      <a:r>
                        <a:rPr lang="en-US" sz="1200" spc="5" dirty="0">
                          <a:latin typeface="Times New Roman"/>
                          <a:ea typeface="Times New Roman"/>
                        </a:rPr>
                        <a:t> </a:t>
                      </a:r>
                      <a:r>
                        <a:rPr lang="en-US" sz="1200" dirty="0">
                          <a:latin typeface="Times New Roman"/>
                          <a:ea typeface="Times New Roman"/>
                        </a:rPr>
                        <a:t>decision-making</a:t>
                      </a:r>
                      <a:r>
                        <a:rPr lang="en-US" sz="1200" spc="5" dirty="0">
                          <a:latin typeface="Times New Roman"/>
                          <a:ea typeface="Times New Roman"/>
                        </a:rPr>
                        <a:t> </a:t>
                      </a:r>
                      <a:r>
                        <a:rPr lang="en-US" sz="1200" dirty="0">
                          <a:latin typeface="Times New Roman"/>
                          <a:ea typeface="Times New Roman"/>
                        </a:rPr>
                        <a:t>optimization,</a:t>
                      </a:r>
                      <a:r>
                        <a:rPr lang="en-US" sz="1200" spc="5" dirty="0">
                          <a:latin typeface="Times New Roman"/>
                          <a:ea typeface="Times New Roman"/>
                        </a:rPr>
                        <a:t> </a:t>
                      </a:r>
                      <a:r>
                        <a:rPr lang="en-US" sz="1200" dirty="0">
                          <a:latin typeface="Times New Roman"/>
                          <a:ea typeface="Times New Roman"/>
                        </a:rPr>
                        <a:t>data</a:t>
                      </a:r>
                      <a:r>
                        <a:rPr lang="en-US" sz="1200" spc="5" dirty="0">
                          <a:latin typeface="Times New Roman"/>
                          <a:ea typeface="Times New Roman"/>
                        </a:rPr>
                        <a:t> </a:t>
                      </a:r>
                      <a:r>
                        <a:rPr lang="en-US" sz="1200" dirty="0">
                          <a:latin typeface="Times New Roman"/>
                          <a:ea typeface="Times New Roman"/>
                        </a:rPr>
                        <a:t>mining in order to improve the execution efficiency of</a:t>
                      </a:r>
                      <a:r>
                        <a:rPr lang="en-US" sz="1200" spc="5" dirty="0">
                          <a:latin typeface="Times New Roman"/>
                          <a:ea typeface="Times New Roman"/>
                        </a:rPr>
                        <a:t> </a:t>
                      </a:r>
                      <a:r>
                        <a:rPr lang="en-US" sz="1200" dirty="0">
                          <a:latin typeface="Times New Roman"/>
                          <a:ea typeface="Times New Roman"/>
                        </a:rPr>
                        <a:t>data mining process. </a:t>
                      </a:r>
                    </a:p>
                  </a:txBody>
                  <a:tcPr marL="114300" marR="114300" marT="0" marB="0"/>
                </a:tc>
                <a:tc>
                  <a:txBody>
                    <a:bodyPr/>
                    <a:lstStyle/>
                    <a:p>
                      <a:pPr marL="342900" marR="80645" lvl="0" indent="-342900" algn="just">
                        <a:lnSpc>
                          <a:spcPct val="150000"/>
                        </a:lnSpc>
                        <a:spcAft>
                          <a:spcPts val="0"/>
                        </a:spcAft>
                        <a:buFont typeface="Wingdings"/>
                        <a:buChar char=""/>
                      </a:pPr>
                      <a:r>
                        <a:rPr lang="en-US" sz="1200" dirty="0">
                          <a:latin typeface="Times New Roman"/>
                          <a:ea typeface="Times New Roman"/>
                        </a:rPr>
                        <a:t>K-means</a:t>
                      </a:r>
                      <a:r>
                        <a:rPr lang="en-US" sz="1200" spc="5" dirty="0">
                          <a:latin typeface="Times New Roman"/>
                          <a:ea typeface="Times New Roman"/>
                        </a:rPr>
                        <a:t> </a:t>
                      </a:r>
                      <a:r>
                        <a:rPr lang="en-US" sz="1200" dirty="0">
                          <a:latin typeface="Times New Roman"/>
                          <a:ea typeface="Times New Roman"/>
                        </a:rPr>
                        <a:t>clustering algorithm has become one of the most widely</a:t>
                      </a:r>
                      <a:r>
                        <a:rPr lang="en-US" sz="1200" spc="5" dirty="0">
                          <a:latin typeface="Times New Roman"/>
                          <a:ea typeface="Times New Roman"/>
                        </a:rPr>
                        <a:t> </a:t>
                      </a:r>
                      <a:r>
                        <a:rPr lang="en-US" sz="1200" dirty="0">
                          <a:latin typeface="Times New Roman"/>
                          <a:ea typeface="Times New Roman"/>
                        </a:rPr>
                        <a:t>used</a:t>
                      </a:r>
                      <a:r>
                        <a:rPr lang="en-US" sz="1200" spc="5" dirty="0">
                          <a:latin typeface="Times New Roman"/>
                          <a:ea typeface="Times New Roman"/>
                        </a:rPr>
                        <a:t> </a:t>
                      </a:r>
                      <a:r>
                        <a:rPr lang="en-US" sz="1200" dirty="0">
                          <a:latin typeface="Times New Roman"/>
                          <a:ea typeface="Times New Roman"/>
                        </a:rPr>
                        <a:t>algorithms.</a:t>
                      </a:r>
                      <a:r>
                        <a:rPr lang="en-US" sz="1200" spc="5" dirty="0">
                          <a:latin typeface="Times New Roman"/>
                          <a:ea typeface="Times New Roman"/>
                        </a:rPr>
                        <a:t> </a:t>
                      </a:r>
                      <a:r>
                        <a:rPr lang="en-US" sz="1200" dirty="0">
                          <a:latin typeface="Times New Roman"/>
                          <a:ea typeface="Times New Roman"/>
                        </a:rPr>
                        <a:t>Due</a:t>
                      </a:r>
                      <a:r>
                        <a:rPr lang="en-US" sz="1200" spc="5" dirty="0">
                          <a:latin typeface="Times New Roman"/>
                          <a:ea typeface="Times New Roman"/>
                        </a:rPr>
                        <a:t> </a:t>
                      </a:r>
                      <a:r>
                        <a:rPr lang="en-US" sz="1200" dirty="0">
                          <a:latin typeface="Times New Roman"/>
                          <a:ea typeface="Times New Roman"/>
                        </a:rPr>
                        <a:t>to</a:t>
                      </a:r>
                      <a:r>
                        <a:rPr lang="en-US" sz="1200" spc="5" dirty="0">
                          <a:latin typeface="Times New Roman"/>
                          <a:ea typeface="Times New Roman"/>
                        </a:rPr>
                        <a:t> </a:t>
                      </a:r>
                      <a:r>
                        <a:rPr lang="en-US" sz="1200" dirty="0">
                          <a:latin typeface="Times New Roman"/>
                          <a:ea typeface="Times New Roman"/>
                        </a:rPr>
                        <a:t>its</a:t>
                      </a:r>
                      <a:r>
                        <a:rPr lang="en-US" sz="1200" spc="5" dirty="0">
                          <a:latin typeface="Times New Roman"/>
                          <a:ea typeface="Times New Roman"/>
                        </a:rPr>
                        <a:t> </a:t>
                      </a:r>
                      <a:r>
                        <a:rPr lang="en-US" sz="1200" dirty="0">
                          <a:latin typeface="Times New Roman"/>
                          <a:ea typeface="Times New Roman"/>
                        </a:rPr>
                        <a:t>advantages</a:t>
                      </a:r>
                      <a:r>
                        <a:rPr lang="en-US" sz="1200" spc="5" dirty="0">
                          <a:latin typeface="Times New Roman"/>
                          <a:ea typeface="Times New Roman"/>
                        </a:rPr>
                        <a:t> </a:t>
                      </a:r>
                      <a:r>
                        <a:rPr lang="en-US" sz="1200" dirty="0">
                          <a:latin typeface="Times New Roman"/>
                          <a:ea typeface="Times New Roman"/>
                        </a:rPr>
                        <a:t>of</a:t>
                      </a:r>
                      <a:r>
                        <a:rPr lang="en-US" sz="1200" spc="5" dirty="0">
                          <a:latin typeface="Times New Roman"/>
                          <a:ea typeface="Times New Roman"/>
                        </a:rPr>
                        <a:t> </a:t>
                      </a:r>
                      <a:r>
                        <a:rPr lang="en-US" sz="1200" dirty="0">
                          <a:latin typeface="Times New Roman"/>
                          <a:ea typeface="Times New Roman"/>
                        </a:rPr>
                        <a:t>high</a:t>
                      </a:r>
                      <a:r>
                        <a:rPr lang="en-US" sz="1200" spc="5" dirty="0">
                          <a:latin typeface="Times New Roman"/>
                          <a:ea typeface="Times New Roman"/>
                        </a:rPr>
                        <a:t> </a:t>
                      </a:r>
                      <a:r>
                        <a:rPr lang="en-US" sz="1200" dirty="0">
                          <a:latin typeface="Times New Roman"/>
                          <a:ea typeface="Times New Roman"/>
                        </a:rPr>
                        <a:t>data</a:t>
                      </a:r>
                      <a:r>
                        <a:rPr lang="en-US" sz="1200" spc="5" dirty="0">
                          <a:latin typeface="Times New Roman"/>
                          <a:ea typeface="Times New Roman"/>
                        </a:rPr>
                        <a:t> </a:t>
                      </a:r>
                      <a:r>
                        <a:rPr lang="en-US" sz="1200" dirty="0">
                          <a:latin typeface="Times New Roman"/>
                          <a:ea typeface="Times New Roman"/>
                        </a:rPr>
                        <a:t>processing efficiency, low computational complexity and</a:t>
                      </a:r>
                      <a:r>
                        <a:rPr lang="en-US" sz="1200" spc="-225" dirty="0">
                          <a:latin typeface="Times New Roman"/>
                          <a:ea typeface="Times New Roman"/>
                        </a:rPr>
                        <a:t> </a:t>
                      </a:r>
                      <a:r>
                        <a:rPr lang="en-US" sz="1200" dirty="0">
                          <a:latin typeface="Times New Roman"/>
                          <a:ea typeface="Times New Roman"/>
                        </a:rPr>
                        <a:t>strong scalability, this algorithm has become the most</a:t>
                      </a:r>
                      <a:r>
                        <a:rPr lang="en-US" sz="1200" spc="5" dirty="0">
                          <a:latin typeface="Times New Roman"/>
                          <a:ea typeface="Times New Roman"/>
                        </a:rPr>
                        <a:t> </a:t>
                      </a:r>
                      <a:r>
                        <a:rPr lang="en-US" sz="1200" dirty="0">
                          <a:latin typeface="Times New Roman"/>
                          <a:ea typeface="Times New Roman"/>
                        </a:rPr>
                        <a:t>well-known and commonly used algorithm in the process</a:t>
                      </a:r>
                      <a:r>
                        <a:rPr lang="en-US" sz="1200" spc="-225" dirty="0">
                          <a:latin typeface="Times New Roman"/>
                          <a:ea typeface="Times New Roman"/>
                        </a:rPr>
                        <a:t> </a:t>
                      </a:r>
                      <a:r>
                        <a:rPr lang="en-US" sz="1200" dirty="0">
                          <a:latin typeface="Times New Roman"/>
                          <a:ea typeface="Times New Roman"/>
                        </a:rPr>
                        <a:t>of data collection. </a:t>
                      </a:r>
                    </a:p>
                    <a:p>
                      <a:pPr marL="342900" marR="80645" lvl="0" indent="-342900" algn="just">
                        <a:lnSpc>
                          <a:spcPct val="150000"/>
                        </a:lnSpc>
                        <a:spcAft>
                          <a:spcPts val="0"/>
                        </a:spcAft>
                        <a:buFont typeface="Wingdings"/>
                        <a:buChar char=""/>
                      </a:pPr>
                      <a:r>
                        <a:rPr lang="en-US" sz="1200" dirty="0">
                          <a:latin typeface="Times New Roman"/>
                          <a:ea typeface="Times New Roman"/>
                        </a:rPr>
                        <a:t>The main advantages of this algorithm</a:t>
                      </a:r>
                      <a:r>
                        <a:rPr lang="en-US" sz="1200" spc="-225" dirty="0">
                          <a:latin typeface="Times New Roman"/>
                          <a:ea typeface="Times New Roman"/>
                        </a:rPr>
                        <a:t> </a:t>
                      </a:r>
                      <a:r>
                        <a:rPr lang="en-US" sz="1200" dirty="0">
                          <a:latin typeface="Times New Roman"/>
                          <a:ea typeface="Times New Roman"/>
                        </a:rPr>
                        <a:t>are</a:t>
                      </a:r>
                      <a:r>
                        <a:rPr lang="en-US" sz="1200" spc="-15" dirty="0">
                          <a:latin typeface="Times New Roman"/>
                          <a:ea typeface="Times New Roman"/>
                        </a:rPr>
                        <a:t> </a:t>
                      </a:r>
                      <a:r>
                        <a:rPr lang="en-US" sz="1200" dirty="0">
                          <a:latin typeface="Times New Roman"/>
                          <a:ea typeface="Times New Roman"/>
                        </a:rPr>
                        <a:t>as</a:t>
                      </a:r>
                      <a:r>
                        <a:rPr lang="en-US" sz="1200" spc="-5" dirty="0">
                          <a:latin typeface="Times New Roman"/>
                          <a:ea typeface="Times New Roman"/>
                        </a:rPr>
                        <a:t> </a:t>
                      </a:r>
                      <a:r>
                        <a:rPr lang="en-US" sz="1200" dirty="0" smtClean="0">
                          <a:latin typeface="Times New Roman"/>
                          <a:ea typeface="Times New Roman"/>
                        </a:rPr>
                        <a:t>follows:</a:t>
                      </a:r>
                    </a:p>
                    <a:p>
                      <a:pPr marL="342900" marR="80645" lvl="0" indent="-342900" algn="just">
                        <a:lnSpc>
                          <a:spcPct val="150000"/>
                        </a:lnSpc>
                        <a:spcAft>
                          <a:spcPts val="0"/>
                        </a:spcAft>
                        <a:buFont typeface="Wingdings"/>
                        <a:buChar char=""/>
                      </a:pPr>
                      <a:r>
                        <a:rPr kumimoji="0" lang="en-US" sz="1200" kern="1200" dirty="0" smtClean="0">
                          <a:solidFill>
                            <a:schemeClr val="dk1"/>
                          </a:solidFill>
                          <a:latin typeface="+mn-lt"/>
                          <a:ea typeface="+mn-ea"/>
                          <a:cs typeface="+mn-cs"/>
                        </a:rPr>
                        <a:t>Firstly, in the process of handling data set, K-means clustering algorithm can not only deal with numeric dataset, also can complete data processing tasks in this paper, and the image data sets, its process has strong robustness, especially using the algorithm of dealing with the class and the class has a large gap between the data set, the classification results better.</a:t>
                      </a:r>
                      <a:endParaRPr lang="en-US" sz="1200" dirty="0">
                        <a:latin typeface="Times New Roman"/>
                        <a:ea typeface="Times New Roman"/>
                      </a:endParaRPr>
                    </a:p>
                  </a:txBody>
                  <a:tcPr marL="114300" marR="114300" marT="0" marB="0"/>
                </a:tc>
                <a:extLst>
                  <a:ext uri="{0D108BD9-81ED-4DB2-BD59-A6C34878D82A}">
                    <a16:rowId xmlns:a16="http://schemas.microsoft.com/office/drawing/2014/main" val="895524964"/>
                  </a:ext>
                </a:extLst>
              </a:tr>
              <a:tr h="1127295">
                <a:tc>
                  <a:txBody>
                    <a:bodyPr/>
                    <a:lstStyle/>
                    <a:p>
                      <a:pPr algn="just">
                        <a:lnSpc>
                          <a:spcPct val="150000"/>
                        </a:lnSpc>
                        <a:spcAft>
                          <a:spcPts val="0"/>
                        </a:spcAft>
                      </a:pPr>
                      <a:r>
                        <a:rPr lang="en-US" sz="1800" b="1"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EXISTINGALGORITHM:-</a:t>
                      </a:r>
                    </a:p>
                    <a:p>
                      <a:pPr algn="just">
                        <a:lnSpc>
                          <a:spcPct val="150000"/>
                        </a:lnSpc>
                        <a:spcAft>
                          <a:spcPts val="0"/>
                        </a:spcAft>
                      </a:pPr>
                      <a:r>
                        <a:rPr kumimoji="0" lang="en-US" sz="1400" kern="1200" dirty="0" smtClean="0">
                          <a:solidFill>
                            <a:schemeClr val="dk1"/>
                          </a:solidFill>
                          <a:latin typeface="Times New Roman" pitchFamily="18" charset="0"/>
                          <a:ea typeface="+mn-ea"/>
                          <a:cs typeface="Times New Roman" pitchFamily="18" charset="0"/>
                        </a:rPr>
                        <a:t>Fuzzy Logic</a:t>
                      </a:r>
                      <a:endParaRPr lang="en-US" sz="1400" b="1" dirty="0" smtClean="0">
                        <a:solidFill>
                          <a:schemeClr val="tx1"/>
                        </a:solidFill>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45720" algn="just">
                        <a:lnSpc>
                          <a:spcPct val="150000"/>
                        </a:lnSpc>
                        <a:spcAft>
                          <a:spcPts val="0"/>
                        </a:spcAft>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PROPOSED ALGORITHM</a:t>
                      </a:r>
                      <a:r>
                        <a:rPr lang="en-US" sz="1800" b="1"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45720" algn="just">
                        <a:lnSpc>
                          <a:spcPct val="150000"/>
                        </a:lnSpc>
                        <a:spcAft>
                          <a:spcPts val="0"/>
                        </a:spcAft>
                      </a:pPr>
                      <a:r>
                        <a:rPr kumimoji="0" lang="en-US" sz="1400" kern="1200" dirty="0" smtClean="0">
                          <a:solidFill>
                            <a:schemeClr val="dk1"/>
                          </a:solidFill>
                          <a:latin typeface="Times New Roman" pitchFamily="18" charset="0"/>
                          <a:ea typeface="+mn-ea"/>
                          <a:cs typeface="Times New Roman" pitchFamily="18" charset="0"/>
                        </a:rPr>
                        <a:t>IN-DEPTH DATA MINING OF                                            NETWORK </a:t>
                      </a:r>
                      <a:endParaRPr lang="en-IN" sz="1400" dirty="0">
                        <a:solidFill>
                          <a:schemeClr val="tx1"/>
                        </a:solidFill>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2381862123"/>
                  </a:ext>
                </a:extLst>
              </a:tr>
            </a:tbl>
          </a:graphicData>
        </a:graphic>
      </p:graphicFrame>
    </p:spTree>
    <p:extLst>
      <p:ext uri="{BB962C8B-B14F-4D97-AF65-F5344CB8AC3E}">
        <p14:creationId xmlns:p14="http://schemas.microsoft.com/office/powerpoint/2010/main" val="22999936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1276605087"/>
              </p:ext>
            </p:extLst>
          </p:nvPr>
        </p:nvGraphicFramePr>
        <p:xfrm>
          <a:off x="457200" y="381000"/>
          <a:ext cx="8077200" cy="6199786"/>
        </p:xfrm>
        <a:graphic>
          <a:graphicData uri="http://schemas.openxmlformats.org/drawingml/2006/table">
            <a:tbl>
              <a:tblPr firstRow="1" bandRow="1">
                <a:tableStyleId>{5C22544A-7EE6-4342-B048-85BDC9FD1C3A}</a:tableStyleId>
              </a:tblPr>
              <a:tblGrid>
                <a:gridCol w="3999390">
                  <a:extLst>
                    <a:ext uri="{9D8B030D-6E8A-4147-A177-3AD203B41FA5}">
                      <a16:colId xmlns:a16="http://schemas.microsoft.com/office/drawing/2014/main" val="4204740616"/>
                    </a:ext>
                  </a:extLst>
                </a:gridCol>
                <a:gridCol w="4077810">
                  <a:extLst>
                    <a:ext uri="{9D8B030D-6E8A-4147-A177-3AD203B41FA5}">
                      <a16:colId xmlns:a16="http://schemas.microsoft.com/office/drawing/2014/main" val="2161512350"/>
                    </a:ext>
                  </a:extLst>
                </a:gridCol>
              </a:tblGrid>
              <a:tr h="338174">
                <a:tc>
                  <a:txBody>
                    <a:bodyPr/>
                    <a:lstStyle/>
                    <a:p>
                      <a:pPr algn="ctr">
                        <a:lnSpc>
                          <a:spcPct val="115000"/>
                        </a:lnSpc>
                        <a:spcAft>
                          <a:spcPts val="1000"/>
                        </a:spcAft>
                      </a:pP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5834026">
                <a:tc>
                  <a:txBody>
                    <a:bodyPr/>
                    <a:lstStyle/>
                    <a:p>
                      <a:pPr marL="342900" lvl="0" indent="-342900" algn="just">
                        <a:lnSpc>
                          <a:spcPct val="150000"/>
                        </a:lnSpc>
                        <a:spcAft>
                          <a:spcPts val="0"/>
                        </a:spcAft>
                        <a:buFont typeface="Wingdings"/>
                        <a:buChar char=""/>
                      </a:pPr>
                      <a:r>
                        <a:rPr lang="en-US" sz="1200" dirty="0">
                          <a:solidFill>
                            <a:srgbClr val="333333"/>
                          </a:solidFill>
                          <a:latin typeface="Times New Roman"/>
                          <a:ea typeface="Calibri"/>
                          <a:cs typeface="Times New Roman"/>
                        </a:rPr>
                        <a:t>The </a:t>
                      </a:r>
                      <a:r>
                        <a:rPr lang="en-US" sz="1200" b="1" dirty="0">
                          <a:solidFill>
                            <a:srgbClr val="333333"/>
                          </a:solidFill>
                          <a:latin typeface="Times New Roman"/>
                          <a:ea typeface="Calibri"/>
                          <a:cs typeface="Times New Roman"/>
                        </a:rPr>
                        <a:t>'Fuzzy'</a:t>
                      </a:r>
                      <a:r>
                        <a:rPr lang="en-US" sz="1200" dirty="0">
                          <a:solidFill>
                            <a:srgbClr val="333333"/>
                          </a:solidFill>
                          <a:latin typeface="Times New Roman"/>
                          <a:ea typeface="Calibri"/>
                          <a:cs typeface="Times New Roman"/>
                        </a:rPr>
                        <a:t> word means the things that are not clear or are vague. Sometimes, we cannot decide in real life that the given problem or statement is either true or false. </a:t>
                      </a:r>
                      <a:endParaRPr lang="en-US" sz="1200" dirty="0">
                        <a:latin typeface="Calibri"/>
                        <a:ea typeface="Calibri"/>
                        <a:cs typeface="Times New Roman"/>
                      </a:endParaRPr>
                    </a:p>
                    <a:p>
                      <a:pPr marL="342900" lvl="0" indent="-342900" algn="just">
                        <a:lnSpc>
                          <a:spcPct val="150000"/>
                        </a:lnSpc>
                        <a:spcAft>
                          <a:spcPts val="0"/>
                        </a:spcAft>
                        <a:buFont typeface="Wingdings"/>
                        <a:buChar char=""/>
                      </a:pPr>
                      <a:r>
                        <a:rPr lang="en-US" sz="1200" dirty="0">
                          <a:solidFill>
                            <a:srgbClr val="333333"/>
                          </a:solidFill>
                          <a:latin typeface="Times New Roman"/>
                          <a:ea typeface="Calibri"/>
                          <a:cs typeface="Times New Roman"/>
                        </a:rPr>
                        <a:t>At that time, this concept provides many values between the true and false and gives the flexibility to find the best solution to that problem</a:t>
                      </a:r>
                      <a:r>
                        <a:rPr lang="en-US" sz="1200" dirty="0">
                          <a:latin typeface="Times New Roman"/>
                          <a:ea typeface="Calibri"/>
                          <a:cs typeface="Times New Roman"/>
                        </a:rPr>
                        <a:t>.</a:t>
                      </a:r>
                      <a:endParaRPr lang="en-US" sz="1200" dirty="0">
                        <a:latin typeface="Calibri"/>
                        <a:ea typeface="Calibri"/>
                        <a:cs typeface="Times New Roman"/>
                      </a:endParaRPr>
                    </a:p>
                    <a:p>
                      <a:pPr marL="342900" lvl="0" indent="-342900" algn="just">
                        <a:lnSpc>
                          <a:spcPct val="150000"/>
                        </a:lnSpc>
                        <a:spcAft>
                          <a:spcPts val="0"/>
                        </a:spcAft>
                        <a:buFont typeface="Wingdings"/>
                        <a:buChar char=""/>
                      </a:pPr>
                      <a:r>
                        <a:rPr lang="en-US" sz="1200" dirty="0">
                          <a:solidFill>
                            <a:srgbClr val="333333"/>
                          </a:solidFill>
                          <a:latin typeface="Times New Roman"/>
                          <a:ea typeface="Calibri"/>
                          <a:cs typeface="Times New Roman"/>
                        </a:rPr>
                        <a:t>Fuzzy logic contains the multiple logical values and these values are the truth values of a variable or problem between 0 and 1</a:t>
                      </a:r>
                      <a:endParaRPr lang="en-US" sz="1200" dirty="0">
                        <a:latin typeface="Calibri"/>
                        <a:ea typeface="Calibri"/>
                        <a:cs typeface="Times New Roman"/>
                      </a:endParaRPr>
                    </a:p>
                    <a:p>
                      <a:pPr marL="342900" lvl="0" indent="-342900" algn="just">
                        <a:lnSpc>
                          <a:spcPct val="150000"/>
                        </a:lnSpc>
                        <a:spcAft>
                          <a:spcPts val="1000"/>
                        </a:spcAft>
                        <a:buFont typeface="Wingdings"/>
                        <a:buChar char=""/>
                      </a:pPr>
                      <a:r>
                        <a:rPr lang="en-US" sz="1200" dirty="0">
                          <a:solidFill>
                            <a:srgbClr val="333333"/>
                          </a:solidFill>
                          <a:latin typeface="Times New Roman"/>
                          <a:ea typeface="Calibri"/>
                          <a:cs typeface="Times New Roman"/>
                        </a:rPr>
                        <a:t>This concept provides the possibilities which are not given by computers, but similar to the range of possibilities generated by humans</a:t>
                      </a:r>
                      <a:r>
                        <a:rPr lang="en-US" sz="1200" dirty="0">
                          <a:latin typeface="Times New Roman"/>
                          <a:ea typeface="Calibri"/>
                          <a:cs typeface="Times New Roman"/>
                        </a:rPr>
                        <a:t>.</a:t>
                      </a:r>
                      <a:endParaRPr lang="en-US" sz="1200" dirty="0">
                        <a:latin typeface="Calibri"/>
                        <a:ea typeface="Calibri"/>
                        <a:cs typeface="Times New Roman"/>
                      </a:endParaRPr>
                    </a:p>
                  </a:txBody>
                  <a:tcPr marL="114300" marR="114300" marT="0" marB="0"/>
                </a:tc>
                <a:tc>
                  <a:txBody>
                    <a:bodyPr/>
                    <a:lstStyle/>
                    <a:p>
                      <a:pPr marL="342900" lvl="0" indent="-342900" algn="just">
                        <a:lnSpc>
                          <a:spcPct val="150000"/>
                        </a:lnSpc>
                        <a:spcAft>
                          <a:spcPts val="0"/>
                        </a:spcAft>
                        <a:buFont typeface="Wingdings"/>
                        <a:buChar char=""/>
                      </a:pPr>
                      <a:r>
                        <a:rPr lang="en-US" sz="1200" dirty="0">
                          <a:solidFill>
                            <a:srgbClr val="333333"/>
                          </a:solidFill>
                          <a:latin typeface="Times New Roman"/>
                          <a:ea typeface="Calibri"/>
                          <a:cs typeface="Times New Roman"/>
                        </a:rPr>
                        <a:t>In order to improve the accuracy and efficiency of in-depth data mining of network shared resources, a new method of in-depth data mining of network shared resources based on K-means clustering is designed. </a:t>
                      </a:r>
                      <a:endParaRPr lang="en-US" sz="1200" dirty="0">
                        <a:latin typeface="Calibri"/>
                        <a:ea typeface="Calibri"/>
                        <a:cs typeface="Times New Roman"/>
                      </a:endParaRPr>
                    </a:p>
                    <a:p>
                      <a:pPr marL="342900" lvl="0" indent="-342900" algn="just">
                        <a:lnSpc>
                          <a:spcPct val="150000"/>
                        </a:lnSpc>
                        <a:spcAft>
                          <a:spcPts val="1000"/>
                        </a:spcAft>
                        <a:buFont typeface="Wingdings"/>
                        <a:buChar char=""/>
                      </a:pPr>
                      <a:r>
                        <a:rPr lang="en-US" sz="1200" dirty="0">
                          <a:solidFill>
                            <a:srgbClr val="333333"/>
                          </a:solidFill>
                          <a:latin typeface="Times New Roman"/>
                          <a:ea typeface="Calibri"/>
                          <a:cs typeface="Times New Roman"/>
                        </a:rPr>
                        <a:t>The advantages of K-means clustering algorithm are analyzed, and the clustering processing of network shared resource data is carried out by K-means clustering algorithm, and the data feature vectors in the clustering results are extracted. </a:t>
                      </a:r>
                      <a:endParaRPr lang="en-US" sz="1200" dirty="0" smtClean="0">
                        <a:solidFill>
                          <a:srgbClr val="333333"/>
                        </a:solidFill>
                        <a:latin typeface="Times New Roman"/>
                        <a:ea typeface="Calibri"/>
                        <a:cs typeface="Times New Roman"/>
                      </a:endParaRPr>
                    </a:p>
                    <a:p>
                      <a:pPr marL="342900" lvl="0" indent="-342900" algn="just">
                        <a:lnSpc>
                          <a:spcPct val="150000"/>
                        </a:lnSpc>
                        <a:spcAft>
                          <a:spcPts val="1000"/>
                        </a:spcAft>
                        <a:buFont typeface="Wingdings"/>
                        <a:buChar char=""/>
                      </a:pPr>
                      <a:r>
                        <a:rPr kumimoji="0" lang="en-US" sz="1200" kern="1200" dirty="0" smtClean="0">
                          <a:solidFill>
                            <a:schemeClr val="dk1"/>
                          </a:solidFill>
                          <a:latin typeface="+mn-lt"/>
                          <a:ea typeface="+mn-ea"/>
                          <a:cs typeface="+mn-cs"/>
                        </a:rPr>
                        <a:t>Based on the data feature vector extraction results, a deep mining model of network shared resource data is built, and the model is solved, and the results of deep mining of network shared resource data are output. Experimental results show that this method can achieve accurate and fast network shared resource data deep mining, practical application effect is better.</a:t>
                      </a:r>
                      <a:endParaRPr lang="en-US" sz="1200" dirty="0">
                        <a:latin typeface="Calibri"/>
                        <a:ea typeface="Calibri"/>
                        <a:cs typeface="Times New Roman"/>
                      </a:endParaRPr>
                    </a:p>
                  </a:txBody>
                  <a:tcPr marL="114300" marR="114300" marT="0" marB="0"/>
                </a:tc>
                <a:extLst>
                  <a:ext uri="{0D108BD9-81ED-4DB2-BD59-A6C34878D82A}">
                    <a16:rowId xmlns:a16="http://schemas.microsoft.com/office/drawing/2014/main" val="895524964"/>
                  </a:ext>
                </a:extLst>
              </a:tr>
            </a:tbl>
          </a:graphicData>
        </a:graphic>
      </p:graphicFrame>
    </p:spTree>
    <p:extLst>
      <p:ext uri="{BB962C8B-B14F-4D97-AF65-F5344CB8AC3E}">
        <p14:creationId xmlns:p14="http://schemas.microsoft.com/office/powerpoint/2010/main" val="876383078"/>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493777156"/>
              </p:ext>
            </p:extLst>
          </p:nvPr>
        </p:nvGraphicFramePr>
        <p:xfrm>
          <a:off x="228600" y="381000"/>
          <a:ext cx="8610600" cy="3261360"/>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4204740616"/>
                    </a:ext>
                  </a:extLst>
                </a:gridCol>
                <a:gridCol w="4305300">
                  <a:extLst>
                    <a:ext uri="{9D8B030D-6E8A-4147-A177-3AD203B41FA5}">
                      <a16:colId xmlns:a16="http://schemas.microsoft.com/office/drawing/2014/main" val="2161512350"/>
                    </a:ext>
                  </a:extLst>
                </a:gridCol>
              </a:tblGrid>
              <a:tr h="381000">
                <a:tc>
                  <a:txBody>
                    <a:bodyPr/>
                    <a:lstStyle/>
                    <a:p>
                      <a:pPr algn="ctr">
                        <a:lnSpc>
                          <a:spcPct val="115000"/>
                        </a:lnSpc>
                        <a:spcAft>
                          <a:spcPts val="1000"/>
                        </a:spcAft>
                      </a:pPr>
                      <a:r>
                        <a:rPr kumimoji="0" lang="en-US" sz="180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DRAWBACKS</a:t>
                      </a: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ADVANTAGES:-</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283835">
                <a:tc>
                  <a:txBody>
                    <a:bodyPr/>
                    <a:lstStyle/>
                    <a:p>
                      <a:pPr marL="342900" lvl="0" indent="-342900" algn="just">
                        <a:lnSpc>
                          <a:spcPct val="150000"/>
                        </a:lnSpc>
                        <a:spcAft>
                          <a:spcPts val="0"/>
                        </a:spcAft>
                        <a:buFont typeface="Symbol"/>
                        <a:buBlip>
                          <a:blip r:embed="rId2"/>
                        </a:buBlip>
                      </a:pPr>
                      <a:r>
                        <a:rPr lang="en-US" sz="1400" dirty="0">
                          <a:solidFill>
                            <a:srgbClr val="010202"/>
                          </a:solidFill>
                          <a:latin typeface="Times New Roman"/>
                          <a:ea typeface="Times New Roman"/>
                        </a:rPr>
                        <a:t>In</a:t>
                      </a:r>
                      <a:r>
                        <a:rPr lang="en-US" sz="1400" spc="55" dirty="0">
                          <a:solidFill>
                            <a:srgbClr val="010202"/>
                          </a:solidFill>
                          <a:latin typeface="Times New Roman"/>
                          <a:ea typeface="Times New Roman"/>
                        </a:rPr>
                        <a:t> </a:t>
                      </a:r>
                      <a:r>
                        <a:rPr lang="en-US" sz="1400" dirty="0">
                          <a:solidFill>
                            <a:srgbClr val="010202"/>
                          </a:solidFill>
                          <a:latin typeface="Times New Roman"/>
                          <a:ea typeface="Times New Roman"/>
                        </a:rPr>
                        <a:t>the</a:t>
                      </a:r>
                      <a:r>
                        <a:rPr lang="en-US" sz="1400" spc="70" dirty="0">
                          <a:solidFill>
                            <a:srgbClr val="010202"/>
                          </a:solidFill>
                          <a:latin typeface="Times New Roman"/>
                          <a:ea typeface="Times New Roman"/>
                        </a:rPr>
                        <a:t> </a:t>
                      </a:r>
                      <a:r>
                        <a:rPr lang="en-US" sz="1400" dirty="0">
                          <a:solidFill>
                            <a:srgbClr val="010202"/>
                          </a:solidFill>
                          <a:latin typeface="Times New Roman"/>
                          <a:ea typeface="Times New Roman"/>
                        </a:rPr>
                        <a:t>classification</a:t>
                      </a:r>
                      <a:r>
                        <a:rPr lang="en-US" sz="1400" spc="65" dirty="0">
                          <a:solidFill>
                            <a:srgbClr val="010202"/>
                          </a:solidFill>
                          <a:latin typeface="Times New Roman"/>
                          <a:ea typeface="Times New Roman"/>
                        </a:rPr>
                        <a:t> </a:t>
                      </a:r>
                      <a:r>
                        <a:rPr lang="en-US" sz="1400" dirty="0">
                          <a:solidFill>
                            <a:srgbClr val="010202"/>
                          </a:solidFill>
                          <a:latin typeface="Times New Roman"/>
                          <a:ea typeface="Times New Roman"/>
                        </a:rPr>
                        <a:t>process</a:t>
                      </a:r>
                      <a:r>
                        <a:rPr lang="en-US" sz="1400" spc="60" dirty="0">
                          <a:solidFill>
                            <a:srgbClr val="010202"/>
                          </a:solidFill>
                          <a:latin typeface="Times New Roman"/>
                          <a:ea typeface="Times New Roman"/>
                        </a:rPr>
                        <a:t> </a:t>
                      </a:r>
                      <a:r>
                        <a:rPr lang="en-US" sz="1400" dirty="0">
                          <a:solidFill>
                            <a:srgbClr val="010202"/>
                          </a:solidFill>
                          <a:latin typeface="Times New Roman"/>
                          <a:ea typeface="Times New Roman"/>
                        </a:rPr>
                        <a:t>of</a:t>
                      </a:r>
                      <a:r>
                        <a:rPr lang="en-US" sz="1400" spc="50" dirty="0">
                          <a:solidFill>
                            <a:srgbClr val="010202"/>
                          </a:solidFill>
                          <a:latin typeface="Times New Roman"/>
                          <a:ea typeface="Times New Roman"/>
                        </a:rPr>
                        <a:t> </a:t>
                      </a:r>
                      <a:r>
                        <a:rPr lang="en-US" sz="1400" dirty="0">
                          <a:solidFill>
                            <a:srgbClr val="010202"/>
                          </a:solidFill>
                          <a:latin typeface="Times New Roman"/>
                          <a:ea typeface="Times New Roman"/>
                        </a:rPr>
                        <a:t>numerical</a:t>
                      </a:r>
                      <a:r>
                        <a:rPr lang="en-US" sz="1400" spc="-220" dirty="0">
                          <a:solidFill>
                            <a:srgbClr val="010202"/>
                          </a:solidFill>
                          <a:latin typeface="Times New Roman"/>
                          <a:ea typeface="Times New Roman"/>
                        </a:rPr>
                        <a:t> </a:t>
                      </a:r>
                      <a:r>
                        <a:rPr lang="en-US" sz="1400" dirty="0">
                          <a:solidFill>
                            <a:srgbClr val="010202"/>
                          </a:solidFill>
                          <a:latin typeface="Times New Roman"/>
                          <a:ea typeface="Times New Roman"/>
                        </a:rPr>
                        <a:t>data</a:t>
                      </a:r>
                      <a:r>
                        <a:rPr lang="en-US" sz="1400" spc="15" dirty="0">
                          <a:solidFill>
                            <a:srgbClr val="010202"/>
                          </a:solidFill>
                          <a:latin typeface="Times New Roman"/>
                          <a:ea typeface="Times New Roman"/>
                        </a:rPr>
                        <a:t> </a:t>
                      </a:r>
                      <a:r>
                        <a:rPr lang="en-US" sz="1400" dirty="0">
                          <a:solidFill>
                            <a:srgbClr val="010202"/>
                          </a:solidFill>
                          <a:latin typeface="Times New Roman"/>
                          <a:ea typeface="Times New Roman"/>
                        </a:rPr>
                        <a:t>sets</a:t>
                      </a:r>
                      <a:r>
                        <a:rPr lang="en-US" sz="1400" spc="25" dirty="0">
                          <a:solidFill>
                            <a:srgbClr val="010202"/>
                          </a:solidFill>
                          <a:latin typeface="Times New Roman"/>
                          <a:ea typeface="Times New Roman"/>
                        </a:rPr>
                        <a:t> </a:t>
                      </a:r>
                      <a:r>
                        <a:rPr lang="en-US" sz="1400" dirty="0">
                          <a:solidFill>
                            <a:srgbClr val="010202"/>
                          </a:solidFill>
                          <a:latin typeface="Times New Roman"/>
                          <a:ea typeface="Times New Roman"/>
                        </a:rPr>
                        <a:t>by</a:t>
                      </a:r>
                      <a:r>
                        <a:rPr lang="en-US" sz="1400" spc="235" dirty="0">
                          <a:solidFill>
                            <a:srgbClr val="010202"/>
                          </a:solidFill>
                          <a:latin typeface="Times New Roman"/>
                          <a:ea typeface="Times New Roman"/>
                        </a:rPr>
                        <a:t> </a:t>
                      </a:r>
                      <a:r>
                        <a:rPr lang="en-US" sz="1400" dirty="0">
                          <a:solidFill>
                            <a:srgbClr val="010202"/>
                          </a:solidFill>
                          <a:latin typeface="Times New Roman"/>
                          <a:ea typeface="Times New Roman"/>
                        </a:rPr>
                        <a:t>using</a:t>
                      </a:r>
                      <a:r>
                        <a:rPr lang="en-US" sz="1400" spc="25" dirty="0">
                          <a:solidFill>
                            <a:srgbClr val="010202"/>
                          </a:solidFill>
                          <a:latin typeface="Times New Roman"/>
                          <a:ea typeface="Times New Roman"/>
                        </a:rPr>
                        <a:t> </a:t>
                      </a:r>
                      <a:r>
                        <a:rPr lang="en-US" sz="1400" dirty="0">
                          <a:solidFill>
                            <a:srgbClr val="010202"/>
                          </a:solidFill>
                          <a:latin typeface="Times New Roman"/>
                          <a:ea typeface="Times New Roman"/>
                        </a:rPr>
                        <a:t>K-means</a:t>
                      </a:r>
                      <a:r>
                        <a:rPr lang="en-US" sz="1400" spc="15" dirty="0">
                          <a:solidFill>
                            <a:srgbClr val="010202"/>
                          </a:solidFill>
                          <a:latin typeface="Times New Roman"/>
                          <a:ea typeface="Times New Roman"/>
                        </a:rPr>
                        <a:t> </a:t>
                      </a:r>
                      <a:r>
                        <a:rPr lang="en-US" sz="1400" dirty="0">
                          <a:solidFill>
                            <a:srgbClr val="010202"/>
                          </a:solidFill>
                          <a:latin typeface="Times New Roman"/>
                          <a:ea typeface="Times New Roman"/>
                        </a:rPr>
                        <a:t>clustering algorithm,</a:t>
                      </a:r>
                      <a:r>
                        <a:rPr lang="en-US" sz="1400" spc="20" dirty="0">
                          <a:solidFill>
                            <a:srgbClr val="010202"/>
                          </a:solidFill>
                          <a:latin typeface="Times New Roman"/>
                          <a:ea typeface="Times New Roman"/>
                        </a:rPr>
                        <a:t> </a:t>
                      </a:r>
                      <a:r>
                        <a:rPr lang="en-US" sz="1400" dirty="0">
                          <a:solidFill>
                            <a:srgbClr val="010202"/>
                          </a:solidFill>
                          <a:latin typeface="Times New Roman"/>
                          <a:ea typeface="Times New Roman"/>
                        </a:rPr>
                        <a:t>the input sequence of data objects has little influence on the</a:t>
                      </a:r>
                      <a:r>
                        <a:rPr lang="en-US" sz="1400" spc="5" dirty="0">
                          <a:solidFill>
                            <a:srgbClr val="010202"/>
                          </a:solidFill>
                          <a:latin typeface="Times New Roman"/>
                          <a:ea typeface="Times New Roman"/>
                        </a:rPr>
                        <a:t> </a:t>
                      </a:r>
                      <a:r>
                        <a:rPr lang="en-US" sz="1400" dirty="0">
                          <a:solidFill>
                            <a:srgbClr val="010202"/>
                          </a:solidFill>
                          <a:latin typeface="Times New Roman"/>
                          <a:ea typeface="Times New Roman"/>
                        </a:rPr>
                        <a:t>classification results.</a:t>
                      </a:r>
                      <a:endParaRPr lang="en-US" sz="1400" dirty="0">
                        <a:latin typeface="Times New Roman"/>
                        <a:ea typeface="Times New Roman"/>
                      </a:endParaRPr>
                    </a:p>
                    <a:p>
                      <a:pPr marL="342900" lvl="0" indent="-342900" algn="just">
                        <a:lnSpc>
                          <a:spcPct val="150000"/>
                        </a:lnSpc>
                        <a:spcAft>
                          <a:spcPts val="0"/>
                        </a:spcAft>
                        <a:buFont typeface="Symbol"/>
                        <a:buBlip>
                          <a:blip r:embed="rId2"/>
                        </a:buBlip>
                      </a:pPr>
                      <a:r>
                        <a:rPr lang="en-US" sz="1400" dirty="0">
                          <a:latin typeface="Times New Roman"/>
                          <a:ea typeface="Calibri"/>
                          <a:cs typeface="Times New Roman"/>
                        </a:rPr>
                        <a:t>First, an intuitive language evaluation set that considers emotional and ontological features was constructed based on statistical rules.</a:t>
                      </a:r>
                      <a:endParaRPr lang="en-US" sz="1400" dirty="0">
                        <a:latin typeface="Calibri"/>
                        <a:ea typeface="Calibri"/>
                        <a:cs typeface="Times New Roman"/>
                      </a:endParaRPr>
                    </a:p>
                    <a:p>
                      <a:pPr marL="342900" lvl="0" indent="-342900" algn="just">
                        <a:lnSpc>
                          <a:spcPct val="150000"/>
                        </a:lnSpc>
                        <a:spcAft>
                          <a:spcPts val="1000"/>
                        </a:spcAft>
                        <a:buFont typeface="Symbol"/>
                        <a:buBlip>
                          <a:blip r:embed="rId2"/>
                        </a:buBlip>
                      </a:pPr>
                      <a:r>
                        <a:rPr lang="en-US" sz="1400" dirty="0">
                          <a:solidFill>
                            <a:srgbClr val="010202"/>
                          </a:solidFill>
                          <a:latin typeface="Times New Roman"/>
                          <a:ea typeface="Calibri"/>
                          <a:cs typeface="Times New Roman"/>
                        </a:rPr>
                        <a:t>K-means clustering algorithm can deal with</a:t>
                      </a:r>
                      <a:r>
                        <a:rPr lang="en-US" sz="1400" spc="-225" dirty="0">
                          <a:solidFill>
                            <a:srgbClr val="010202"/>
                          </a:solidFill>
                          <a:latin typeface="Times New Roman"/>
                          <a:ea typeface="Calibri"/>
                          <a:cs typeface="Times New Roman"/>
                        </a:rPr>
                        <a:t> </a:t>
                      </a:r>
                      <a:r>
                        <a:rPr lang="en-US" sz="1400" dirty="0">
                          <a:solidFill>
                            <a:srgbClr val="010202"/>
                          </a:solidFill>
                          <a:latin typeface="Times New Roman"/>
                          <a:ea typeface="Calibri"/>
                          <a:cs typeface="Times New Roman"/>
                        </a:rPr>
                        <a:t>large</a:t>
                      </a:r>
                      <a:r>
                        <a:rPr lang="en-US" sz="1400" spc="5" dirty="0">
                          <a:solidFill>
                            <a:srgbClr val="010202"/>
                          </a:solidFill>
                          <a:latin typeface="Times New Roman"/>
                          <a:ea typeface="Calibri"/>
                          <a:cs typeface="Times New Roman"/>
                        </a:rPr>
                        <a:t> </a:t>
                      </a:r>
                      <a:r>
                        <a:rPr lang="en-US" sz="1400" dirty="0">
                          <a:solidFill>
                            <a:srgbClr val="010202"/>
                          </a:solidFill>
                          <a:latin typeface="Times New Roman"/>
                          <a:ea typeface="Calibri"/>
                          <a:cs typeface="Times New Roman"/>
                        </a:rPr>
                        <a:t>data</a:t>
                      </a:r>
                      <a:r>
                        <a:rPr lang="en-US" sz="1400" spc="5" dirty="0">
                          <a:solidFill>
                            <a:srgbClr val="010202"/>
                          </a:solidFill>
                          <a:latin typeface="Times New Roman"/>
                          <a:ea typeface="Calibri"/>
                          <a:cs typeface="Times New Roman"/>
                        </a:rPr>
                        <a:t> </a:t>
                      </a:r>
                      <a:r>
                        <a:rPr lang="en-US" sz="1400" dirty="0">
                          <a:solidFill>
                            <a:srgbClr val="010202"/>
                          </a:solidFill>
                          <a:latin typeface="Times New Roman"/>
                          <a:ea typeface="Calibri"/>
                          <a:cs typeface="Times New Roman"/>
                        </a:rPr>
                        <a:t>sets.</a:t>
                      </a:r>
                      <a:endParaRPr lang="en-US" sz="1400" dirty="0">
                        <a:latin typeface="Calibri"/>
                        <a:ea typeface="Calibri"/>
                        <a:cs typeface="Times New Roman"/>
                      </a:endParaRPr>
                    </a:p>
                  </a:txBody>
                  <a:tcPr marL="114300" marR="114300" marT="0" marB="0"/>
                </a:tc>
                <a:tc>
                  <a:txBody>
                    <a:bodyPr/>
                    <a:lstStyle/>
                    <a:p>
                      <a:pPr marL="342900" lvl="0" indent="-342900" algn="just">
                        <a:lnSpc>
                          <a:spcPct val="150000"/>
                        </a:lnSpc>
                        <a:spcAft>
                          <a:spcPts val="0"/>
                        </a:spcAft>
                        <a:buSzPts val="1200"/>
                        <a:buFont typeface="Symbol"/>
                        <a:buBlip>
                          <a:blip r:embed="rId2"/>
                        </a:buBlip>
                      </a:pPr>
                      <a:r>
                        <a:rPr lang="en-US" sz="1400" dirty="0">
                          <a:latin typeface="Times New Roman"/>
                          <a:ea typeface="Calibri"/>
                          <a:cs typeface="Times New Roman"/>
                        </a:rPr>
                        <a:t>Focus on the </a:t>
                      </a:r>
                      <a:r>
                        <a:rPr lang="en-US" sz="1400" dirty="0" smtClean="0">
                          <a:latin typeface="Times New Roman"/>
                          <a:ea typeface="Calibri"/>
                          <a:cs typeface="Times New Roman"/>
                        </a:rPr>
                        <a:t>problem</a:t>
                      </a:r>
                    </a:p>
                    <a:p>
                      <a:pPr marL="342900" lvl="0" indent="-342900" algn="just">
                        <a:lnSpc>
                          <a:spcPct val="150000"/>
                        </a:lnSpc>
                        <a:spcAft>
                          <a:spcPts val="0"/>
                        </a:spcAft>
                        <a:buSzPts val="1200"/>
                        <a:buFont typeface="Symbol"/>
                        <a:buBlip>
                          <a:blip r:embed="rId2"/>
                        </a:buBlip>
                      </a:pPr>
                      <a:r>
                        <a:rPr kumimoji="0" lang="en-US" sz="1400" kern="1200" dirty="0" smtClean="0">
                          <a:solidFill>
                            <a:schemeClr val="dk1"/>
                          </a:solidFill>
                          <a:latin typeface="+mn-lt"/>
                          <a:ea typeface="+mn-ea"/>
                          <a:cs typeface="+mn-cs"/>
                        </a:rPr>
                        <a:t>Index weight value based</a:t>
                      </a:r>
                      <a:endParaRPr lang="en-US" sz="1400" dirty="0">
                        <a:latin typeface="Calibri"/>
                        <a:ea typeface="Calibri"/>
                        <a:cs typeface="Times New Roman"/>
                      </a:endParaRPr>
                    </a:p>
                    <a:p>
                      <a:pPr marL="342900" lvl="0" indent="-342900" algn="just">
                        <a:lnSpc>
                          <a:spcPct val="150000"/>
                        </a:lnSpc>
                        <a:spcAft>
                          <a:spcPts val="1000"/>
                        </a:spcAft>
                        <a:buSzPts val="1200"/>
                        <a:buFont typeface="Symbol"/>
                        <a:buBlip>
                          <a:blip r:embed="rId2"/>
                        </a:buBlip>
                      </a:pPr>
                      <a:r>
                        <a:rPr lang="en-US" sz="1400" dirty="0">
                          <a:latin typeface="Times New Roman"/>
                          <a:ea typeface="Calibri"/>
                          <a:cs typeface="Times New Roman"/>
                        </a:rPr>
                        <a:t>Evaluation set that consider</a:t>
                      </a:r>
                      <a:endParaRPr lang="en-US" sz="1400" dirty="0">
                        <a:latin typeface="Calibri"/>
                        <a:ea typeface="Calibri"/>
                        <a:cs typeface="Times New Roman"/>
                      </a:endParaRPr>
                    </a:p>
                  </a:txBody>
                  <a:tcPr marL="114300" marR="114300" marT="0" marB="0"/>
                </a:tc>
                <a:extLst>
                  <a:ext uri="{0D108BD9-81ED-4DB2-BD59-A6C34878D82A}">
                    <a16:rowId xmlns:a16="http://schemas.microsoft.com/office/drawing/2014/main" val="910404205"/>
                  </a:ext>
                </a:extLst>
              </a:tr>
            </a:tbl>
          </a:graphicData>
        </a:graphic>
      </p:graphicFrame>
    </p:spTree>
    <p:extLst>
      <p:ext uri="{BB962C8B-B14F-4D97-AF65-F5344CB8AC3E}">
        <p14:creationId xmlns:p14="http://schemas.microsoft.com/office/powerpoint/2010/main" val="3925805463"/>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381000"/>
            <a:ext cx="7924800" cy="6027533"/>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MINIMUMSYSTEM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HARDWARE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PROCESSOR		:  	DUAL CORE 2 DUO.</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RAM			:	2GB DD RAM	</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HARD DISK 		:	250 GB</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SOFTWARE REQUIREMENTS</a:t>
            </a:r>
          </a:p>
          <a:p>
            <a:pPr>
              <a:lnSpc>
                <a:spcPct val="150000"/>
              </a:lnSpc>
            </a:pP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FRONT END 		:          	J2EE (JSP, SERVLET)</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BACK END		: 	MY SQL 5.5</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OPERATING SYSTEM  	:  	WINDOWS 7</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IDE			:	ECLIPSE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368934"/>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JAVA\Desktop\data-mining-architecture.png"/>
          <p:cNvPicPr/>
          <p:nvPr/>
        </p:nvPicPr>
        <p:blipFill>
          <a:blip r:embed="rId2"/>
          <a:srcRect/>
          <a:stretch>
            <a:fillRect/>
          </a:stretch>
        </p:blipFill>
        <p:spPr bwMode="auto">
          <a:xfrm>
            <a:off x="1524000" y="838200"/>
            <a:ext cx="5819775" cy="4917741"/>
          </a:xfrm>
          <a:prstGeom prst="rect">
            <a:avLst/>
          </a:prstGeom>
          <a:noFill/>
          <a:ln w="9525">
            <a:noFill/>
            <a:miter lim="800000"/>
            <a:headEnd/>
            <a:tailEnd/>
          </a:ln>
        </p:spPr>
      </p:pic>
      <p:sp>
        <p:nvSpPr>
          <p:cNvPr id="3" name="TextBox 2"/>
          <p:cNvSpPr txBox="1"/>
          <p:nvPr/>
        </p:nvSpPr>
        <p:spPr>
          <a:xfrm>
            <a:off x="1828800" y="304800"/>
            <a:ext cx="25908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System Architecture</a:t>
            </a:r>
            <a:endParaRPr lang="en-US" b="1" dirty="0">
              <a:latin typeface="Times New Roman" pitchFamily="18" charset="0"/>
              <a:cs typeface="Times New Roman" pitchFamily="18" charset="0"/>
            </a:endParaRPr>
          </a:p>
        </p:txBody>
      </p:sp>
    </p:spTree>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830</TotalTime>
  <Words>842</Words>
  <Application>Microsoft Office PowerPoint</Application>
  <PresentationFormat>On-screen Show (4:3)</PresentationFormat>
  <Paragraphs>47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Century Schoolbook</vt:lpstr>
      <vt:lpstr>Symbol</vt:lpstr>
      <vt:lpstr>Times New Roman</vt:lpstr>
      <vt:lpstr>Wingdings</vt:lpstr>
      <vt:lpstr>Wingdings 2</vt:lpstr>
      <vt:lpstr>Oriel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Vertilink Technologies</Manager>
  <Company>Vertilink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dc:title>
  <dc:creator>Vertilink Technologies</dc:creator>
  <cp:lastModifiedBy>intel</cp:lastModifiedBy>
  <cp:revision>13</cp:revision>
  <dcterms:created xsi:type="dcterms:W3CDTF">2014-01-29T07:45:10Z</dcterms:created>
  <dcterms:modified xsi:type="dcterms:W3CDTF">2023-07-03T11:05:06Z</dcterms:modified>
</cp:coreProperties>
</file>