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7"/>
  </p:notesMasterIdLst>
  <p:sldIdLst>
    <p:sldId id="291" r:id="rId2"/>
    <p:sldId id="292" r:id="rId3"/>
    <p:sldId id="294" r:id="rId4"/>
    <p:sldId id="295" r:id="rId5"/>
    <p:sldId id="29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80" d="100"/>
          <a:sy n="80" d="100"/>
        </p:scale>
        <p:origin x="156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1323439"/>
          </a:xfrm>
          <a:prstGeom prst="rect">
            <a:avLst/>
          </a:prstGeom>
        </p:spPr>
        <p:txBody>
          <a:bodyPr wrap="square">
            <a:spAutoFit/>
          </a:bodyPr>
          <a:lstStyle/>
          <a:p>
            <a:pPr algn="ctr">
              <a:lnSpc>
                <a:spcPct val="150000"/>
              </a:lnSpc>
            </a:pPr>
            <a:r>
              <a:rPr lang="en-US" sz="2000" b="1">
                <a:latin typeface="Times New Roman" pitchFamily="18" charset="0"/>
                <a:cs typeface="Times New Roman" pitchFamily="18" charset="0"/>
              </a:rPr>
              <a:t>Keyword Search over Encrypted Data with Symmetric-Key Based Verification</a:t>
            </a:r>
            <a:r>
              <a:rPr lang="en-IN" sz="2000" b="1"/>
              <a:t> </a:t>
            </a:r>
            <a:endParaRPr lang="en-US" sz="2000" dirty="0"/>
          </a:p>
          <a:p>
            <a:r>
              <a:rPr lang="en-US" sz="2000" b="1" dirty="0"/>
              <a:t> </a:t>
            </a:r>
            <a:endParaRPr lang="en-US" sz="2000" dirty="0"/>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5224315"/>
          </a:xfrm>
          <a:prstGeom prst="rect">
            <a:avLst/>
          </a:prstGeom>
        </p:spPr>
        <p:txBody>
          <a:bodyPr wrap="square">
            <a:spAutoFit/>
          </a:bodyPr>
          <a:lstStyle/>
          <a:p>
            <a:pPr algn="just">
              <a:lnSpc>
                <a:spcPct val="150000"/>
              </a:lnSpc>
            </a:pPr>
            <a:r>
              <a:rPr lang="en-US" sz="1400" dirty="0">
                <a:latin typeface="Times New Roman" pitchFamily="18" charset="0"/>
                <a:cs typeface="Times New Roman" pitchFamily="18" charset="0"/>
              </a:rPr>
              <a:t>Verifiable Searchable Symmetric Encryption, as an important cloud security technique, allows users to retrieve the encrypted data from the cloud through keywords and verify the validity of the returned results. Dynamic update for cloud data is one of the most common and fundamental requirements for data owners in such schemes. To the best of our knowledge, the existing verifiable SSE schemes supporting data dynamic update are all based on asymmetric-key cryptography verification, which involves time-consuming operations. The overhead of verification may become a significant burden due to the sheer amount of cloud data. Therefore, how to achieve keyword search over dynamic encrypted cloud data with efficient verification is a critical unsolved problem. To address this problem, we explore achieving keyword search over dynamic encrypted cloud data with symmetric-key based verification and propose a practical scheme in this paper. In order to support the efficient verification of dynamic data, we design a novel Accumulative Authentication Tag (AAT) based on the symmetric-key cryptography to generate an authentication tag for each keyword. Benefiting from the accumulation property of our designed AAT, the authentication tag can be conveniently updated when dynamic operations on cloud data occur. In order to achieve efficient data update, we design a new secure index composed by a search table ST based on the orthogonal list and a verification list VL containing AATs. Owing to the connectivity and the flexibility of ST, the update efficiency can be significantly improved. The security analysis and the performance evaluation results show that the proposed scheme is secure and efficient.</a:t>
            </a:r>
            <a:r>
              <a:rPr lang="en-US" sz="1400" dirty="0">
                <a:latin typeface="Times New Roman" pitchFamily="18" charset="0"/>
                <a:ea typeface="Calibri"/>
                <a:cs typeface="Times New Roman" pitchFamily="18" charset="0"/>
              </a:rPr>
              <a:t>.</a:t>
            </a: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152400" y="381000"/>
          <a:ext cx="8839200" cy="4195892"/>
        </p:xfrm>
        <a:graphic>
          <a:graphicData uri="http://schemas.openxmlformats.org/drawingml/2006/table">
            <a:tbl>
              <a:tblPr firstRow="1" bandRow="1">
                <a:tableStyleId>{5C22544A-7EE6-4342-B048-85BDC9FD1C3A}</a:tableStyleId>
              </a:tblPr>
              <a:tblGrid>
                <a:gridCol w="4265212">
                  <a:extLst>
                    <a:ext uri="{9D8B030D-6E8A-4147-A177-3AD203B41FA5}">
                      <a16:colId xmlns:a16="http://schemas.microsoft.com/office/drawing/2014/main" val="4204740616"/>
                    </a:ext>
                  </a:extLst>
                </a:gridCol>
                <a:gridCol w="4573988">
                  <a:extLst>
                    <a:ext uri="{9D8B030D-6E8A-4147-A177-3AD203B41FA5}">
                      <a16:colId xmlns:a16="http://schemas.microsoft.com/office/drawing/2014/main" val="2161512350"/>
                    </a:ext>
                  </a:extLst>
                </a:gridCol>
              </a:tblGrid>
              <a:tr h="284668">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EXSISTING</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PROPOSED</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3830132">
                <a:tc>
                  <a:txBody>
                    <a:bodyPr/>
                    <a:lstStyle/>
                    <a:p>
                      <a:pPr marL="342900" marR="0" lvl="0" indent="-342900" algn="just">
                        <a:lnSpc>
                          <a:spcPct val="150000"/>
                        </a:lnSpc>
                        <a:spcBef>
                          <a:spcPts val="0"/>
                        </a:spcBef>
                        <a:spcAft>
                          <a:spcPts val="0"/>
                        </a:spcAft>
                        <a:buFont typeface="Wingdings"/>
                        <a:buChar char=""/>
                      </a:pPr>
                      <a:r>
                        <a:rPr lang="en-US" sz="1200" dirty="0">
                          <a:latin typeface="Times New Roman"/>
                          <a:ea typeface="Calibri"/>
                          <a:cs typeface="Times New Roman"/>
                        </a:rPr>
                        <a:t>The first scheme, which adopts the Message Authentication Code (MAC) to verify the search results, works fine with static cloud data. </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dirty="0">
                          <a:latin typeface="Times New Roman"/>
                          <a:ea typeface="Calibri"/>
                          <a:cs typeface="Times New Roman"/>
                        </a:rPr>
                        <a:t>In order to solve this problem, the second scheme uses the timestamp functionality of the RSA accumulator to obtain the verifiability of search results. </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dirty="0">
                          <a:latin typeface="Times New Roman"/>
                          <a:ea typeface="Calibri"/>
                          <a:cs typeface="Times New Roman"/>
                        </a:rPr>
                        <a:t>The follow-up schemes utilize RSA accumulator to achieve the verification for search results and the dynamic update for cloud data</a:t>
                      </a:r>
                      <a:endParaRPr lang="en-US" sz="1100" dirty="0">
                        <a:latin typeface="Calibri"/>
                        <a:ea typeface="Calibri"/>
                        <a:cs typeface="Times New Roman"/>
                      </a:endParaRPr>
                    </a:p>
                  </a:txBody>
                  <a:tcPr marL="68580" marR="68580" marT="0" marB="0"/>
                </a:tc>
                <a:tc>
                  <a:txBody>
                    <a:bodyPr/>
                    <a:lstStyle/>
                    <a:p>
                      <a:pPr marL="342900" marR="0" lvl="0" indent="-342900" algn="just">
                        <a:lnSpc>
                          <a:spcPct val="150000"/>
                        </a:lnSpc>
                        <a:spcBef>
                          <a:spcPts val="0"/>
                        </a:spcBef>
                        <a:spcAft>
                          <a:spcPts val="0"/>
                        </a:spcAft>
                        <a:buFont typeface="Wingdings"/>
                        <a:buChar char=""/>
                      </a:pPr>
                      <a:r>
                        <a:rPr lang="en-US" sz="1200" dirty="0">
                          <a:latin typeface="Times New Roman"/>
                          <a:ea typeface="Calibri"/>
                          <a:cs typeface="Times New Roman"/>
                        </a:rPr>
                        <a:t>In this paper, we explore how to achieve keyword search over dynamic encrypted cloud data with symmetric-key based verification.</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dirty="0">
                          <a:latin typeface="Times New Roman"/>
                          <a:ea typeface="Calibri"/>
                          <a:cs typeface="Times New Roman"/>
                        </a:rPr>
                        <a:t>In order to support the efficient verification of dynamic data, we design a novel symmetric-key based Accumulative Authentication Tag (AAT) to generate an authentication tag for each keyword. </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dirty="0">
                          <a:latin typeface="Times New Roman"/>
                          <a:ea typeface="Calibri"/>
                          <a:cs typeface="Times New Roman"/>
                        </a:rPr>
                        <a:t>For each keyword, we construct a linked list with the same length aiming at hiding the frequency of each keyword</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0" y="990600"/>
          <a:ext cx="8305800" cy="1827771"/>
        </p:xfrm>
        <a:graphic>
          <a:graphicData uri="http://schemas.openxmlformats.org/drawingml/2006/table">
            <a:tbl>
              <a:tblPr/>
              <a:tblGrid>
                <a:gridCol w="3893897">
                  <a:extLst>
                    <a:ext uri="{9D8B030D-6E8A-4147-A177-3AD203B41FA5}">
                      <a16:colId xmlns:a16="http://schemas.microsoft.com/office/drawing/2014/main" val="20000"/>
                    </a:ext>
                  </a:extLst>
                </a:gridCol>
                <a:gridCol w="4411903">
                  <a:extLst>
                    <a:ext uri="{9D8B030D-6E8A-4147-A177-3AD203B41FA5}">
                      <a16:colId xmlns:a16="http://schemas.microsoft.com/office/drawing/2014/main" val="20001"/>
                    </a:ext>
                  </a:extLst>
                </a:gridCol>
              </a:tblGrid>
              <a:tr h="1827771">
                <a:tc>
                  <a:txBody>
                    <a:bodyPr/>
                    <a:lstStyle/>
                    <a:p>
                      <a:pPr marL="118745" marR="0" indent="-118745" algn="just">
                        <a:lnSpc>
                          <a:spcPct val="150000"/>
                        </a:lnSpc>
                        <a:spcBef>
                          <a:spcPts val="0"/>
                        </a:spcBef>
                        <a:spcAft>
                          <a:spcPts val="0"/>
                        </a:spcAft>
                      </a:pPr>
                      <a:r>
                        <a:rPr lang="en-US" sz="1100" b="1" dirty="0">
                          <a:latin typeface="Times New Roman"/>
                          <a:ea typeface="Calibri"/>
                          <a:cs typeface="Times New Roman"/>
                        </a:rPr>
                        <a:t>DRAWBACKS:-</a:t>
                      </a:r>
                      <a:endParaRPr lang="en-US" sz="110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tabLst>
                          <a:tab pos="457200" algn="l"/>
                        </a:tabLst>
                      </a:pPr>
                      <a:r>
                        <a:rPr lang="en-IN" sz="1200" dirty="0">
                          <a:latin typeface="Times New Roman"/>
                          <a:ea typeface="Calibri"/>
                          <a:cs typeface="Times New Roman"/>
                        </a:rPr>
                        <a:t>Meanwhile, with the rise of </a:t>
                      </a:r>
                      <a:r>
                        <a:rPr lang="en-IN" sz="1200" dirty="0" err="1">
                          <a:latin typeface="Times New Roman"/>
                          <a:ea typeface="Calibri"/>
                          <a:cs typeface="Times New Roman"/>
                        </a:rPr>
                        <a:t>IoT</a:t>
                      </a:r>
                      <a:r>
                        <a:rPr lang="en-IN" sz="1200" dirty="0">
                          <a:latin typeface="Times New Roman"/>
                          <a:ea typeface="Calibri"/>
                          <a:cs typeface="Times New Roman"/>
                        </a:rPr>
                        <a:t>, </a:t>
                      </a:r>
                      <a:endParaRPr lang="en-US" sz="110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tabLst>
                          <a:tab pos="457200" algn="l"/>
                        </a:tabLst>
                      </a:pPr>
                      <a:r>
                        <a:rPr lang="en-IN" sz="1200" dirty="0">
                          <a:latin typeface="Times New Roman"/>
                          <a:ea typeface="Calibri"/>
                          <a:cs typeface="Times New Roman"/>
                        </a:rPr>
                        <a:t>low-performance terminals are deployed for receiving and uploading patient data to the server.</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8745" marR="0" indent="-118745" algn="just">
                        <a:lnSpc>
                          <a:spcPct val="150000"/>
                        </a:lnSpc>
                        <a:spcBef>
                          <a:spcPts val="0"/>
                        </a:spcBef>
                        <a:spcAft>
                          <a:spcPts val="0"/>
                        </a:spcAft>
                      </a:pPr>
                      <a:r>
                        <a:rPr lang="en-US" sz="1100" b="1" dirty="0">
                          <a:latin typeface="Times New Roman"/>
                          <a:ea typeface="Calibri"/>
                          <a:cs typeface="Times New Roman"/>
                        </a:rPr>
                        <a:t>ADVANTAGES:-</a:t>
                      </a:r>
                      <a:endParaRPr lang="en-US" sz="110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r>
                        <a:rPr lang="en-US" sz="1200" dirty="0">
                          <a:latin typeface="Times New Roman"/>
                          <a:ea typeface="Calibri"/>
                          <a:cs typeface="Times New Roman"/>
                        </a:rPr>
                        <a:t>When the data needs to be updated, the cloud server might not perform the update operation for saving computation.</a:t>
                      </a:r>
                      <a:endParaRPr lang="en-US" sz="110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r>
                        <a:rPr lang="en-US" sz="1200" dirty="0">
                          <a:latin typeface="Times New Roman"/>
                          <a:ea typeface="Calibri"/>
                          <a:cs typeface="Times New Roman"/>
                        </a:rPr>
                        <a:t>It cost or software/ hardware failures.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829</TotalTime>
  <Words>567</Words>
  <Application>Microsoft Office PowerPoint</Application>
  <PresentationFormat>On-screen Show (4:3)</PresentationFormat>
  <Paragraphs>32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teamv</cp:lastModifiedBy>
  <cp:revision>10</cp:revision>
  <dcterms:created xsi:type="dcterms:W3CDTF">2014-01-29T07:45:10Z</dcterms:created>
  <dcterms:modified xsi:type="dcterms:W3CDTF">2023-07-03T11:04:24Z</dcterms:modified>
</cp:coreProperties>
</file>