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646331"/>
          </a:xfrm>
          <a:prstGeom prst="rect">
            <a:avLst/>
          </a:prstGeom>
        </p:spPr>
        <p:txBody>
          <a:bodyPr wrap="square">
            <a:spAutoFit/>
          </a:bodyPr>
          <a:lstStyle/>
          <a:p>
            <a:pPr algn="ctr"/>
            <a:r>
              <a:rPr lang="en-IN" b="1" dirty="0"/>
              <a:t>A SIMPLE POLICY UPDATE SYSTEM FOR SHARING OUTSOURCED PERSONAL HEALTH RECORDS</a:t>
            </a:r>
            <a:endParaRPr lang="en-IN" dirty="0"/>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2339102"/>
          </a:xfrm>
          <a:prstGeom prst="rect">
            <a:avLst/>
          </a:prstGeom>
        </p:spPr>
        <p:txBody>
          <a:bodyPr wrap="square">
            <a:spAutoFit/>
          </a:bodyPr>
          <a:lstStyle/>
          <a:p>
            <a:pPr algn="just">
              <a:lnSpc>
                <a:spcPct val="150000"/>
              </a:lnSpc>
            </a:pPr>
            <a:r>
              <a:rPr lang="en-IN" sz="1200" dirty="0">
                <a:latin typeface="Times New Roman" pitchFamily="18" charset="0"/>
                <a:cs typeface="Times New Roman" pitchFamily="18" charset="0"/>
              </a:rPr>
              <a:t>Rural smart e-commerce investment and financing model based on </a:t>
            </a:r>
            <a:r>
              <a:rPr lang="en-IN" sz="1200" dirty="0" err="1">
                <a:latin typeface="Times New Roman" pitchFamily="18" charset="0"/>
                <a:cs typeface="Times New Roman" pitchFamily="18" charset="0"/>
              </a:rPr>
              <a:t>blockchain</a:t>
            </a:r>
            <a:r>
              <a:rPr lang="en-IN" sz="1200" dirty="0">
                <a:latin typeface="Times New Roman" pitchFamily="18" charset="0"/>
                <a:cs typeface="Times New Roman" pitchFamily="18" charset="0"/>
              </a:rPr>
              <a:t> and data mining is presented in this paper. Using intelligence analysis to prevent financial risks is not only an urgent expectation in the financial field, but also an inherent need for the development of the information science. </a:t>
            </a:r>
            <a:r>
              <a:rPr lang="en-IN" sz="1200" dirty="0" err="1">
                <a:latin typeface="Times New Roman" pitchFamily="18" charset="0"/>
                <a:cs typeface="Times New Roman" pitchFamily="18" charset="0"/>
              </a:rPr>
              <a:t>Blockchain</a:t>
            </a:r>
            <a:r>
              <a:rPr lang="en-IN" sz="1200" dirty="0">
                <a:latin typeface="Times New Roman" pitchFamily="18" charset="0"/>
                <a:cs typeface="Times New Roman" pitchFamily="18" charset="0"/>
              </a:rPr>
              <a:t> is a chained structure that combines data chunks in chronological order in a sequential manner and is a distributed ledger that is guaranteed by cryptology. The proposed model is simulated compared with the latest models.</a:t>
            </a:r>
            <a:endParaRPr lang="en-US" sz="1200" dirty="0">
              <a:latin typeface="Times New Roman" pitchFamily="18" charset="0"/>
              <a:cs typeface="Times New Roman" pitchFamily="18" charset="0"/>
            </a:endParaRPr>
          </a:p>
          <a:p>
            <a:r>
              <a:rPr lang="en-IN" sz="1600" dirty="0"/>
              <a:t/>
            </a:r>
            <a:br>
              <a:rPr lang="en-IN" sz="1600" dirty="0"/>
            </a:br>
            <a:r>
              <a:rPr lang="en-IN" sz="1600" dirty="0"/>
              <a:t> </a:t>
            </a:r>
            <a:endParaRPr lang="en-US" sz="1600" dirty="0"/>
          </a:p>
          <a:p>
            <a:pPr indent="457200" algn="just">
              <a:lnSpc>
                <a:spcPct val="150000"/>
              </a:lnSpc>
              <a:spcAft>
                <a:spcPts val="1000"/>
              </a:spcAft>
            </a:pPr>
            <a:endParaRPr lang="en-IN" sz="1600" dirty="0">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304800" y="914400"/>
          <a:ext cx="8839200" cy="6000029"/>
        </p:xfrm>
        <a:graphic>
          <a:graphicData uri="http://schemas.openxmlformats.org/drawingml/2006/table">
            <a:tbl>
              <a:tblPr firstRow="1" bandRow="1">
                <a:tableStyleId>{5C22544A-7EE6-4342-B048-85BDC9FD1C3A}</a:tableStyleId>
              </a:tblPr>
              <a:tblGrid>
                <a:gridCol w="4265212">
                  <a:extLst>
                    <a:ext uri="{9D8B030D-6E8A-4147-A177-3AD203B41FA5}">
                      <a16:colId xmlns:a16="http://schemas.microsoft.com/office/drawing/2014/main" val="4204740616"/>
                    </a:ext>
                  </a:extLst>
                </a:gridCol>
                <a:gridCol w="4573988">
                  <a:extLst>
                    <a:ext uri="{9D8B030D-6E8A-4147-A177-3AD203B41FA5}">
                      <a16:colId xmlns:a16="http://schemas.microsoft.com/office/drawing/2014/main" val="2161512350"/>
                    </a:ext>
                  </a:extLst>
                </a:gridCol>
              </a:tblGrid>
              <a:tr h="506076">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800" b="1" kern="1200" dirty="0">
                          <a:solidFill>
                            <a:schemeClr val="lt1"/>
                          </a:solidFill>
                          <a:latin typeface="+mn-lt"/>
                          <a:ea typeface="+mn-ea"/>
                          <a:cs typeface="+mn-cs"/>
                        </a:rPr>
                        <a:t>EXSISTING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800" b="1" kern="1200" dirty="0">
                          <a:solidFill>
                            <a:schemeClr val="lt1"/>
                          </a:solidFill>
                          <a:latin typeface="+mn-lt"/>
                          <a:ea typeface="+mn-ea"/>
                          <a:cs typeface="+mn-cs"/>
                        </a:rPr>
                        <a:t>PROPOSED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3697891">
                <a:tc>
                  <a:txBody>
                    <a:bodyPr/>
                    <a:lstStyle/>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These factors will also increase the complexity of the data collection. Most existing NMF-based dynamic topic model methods treat each potential topic as an independent element, and ignore the intersection of each topic and the relationship between them, thus limiting the expressive power of these models..</a:t>
                      </a:r>
                    </a:p>
                    <a:p>
                      <a:pPr marL="342900" lvl="0" indent="-342900" algn="just">
                        <a:lnSpc>
                          <a:spcPct val="150000"/>
                        </a:lnSpc>
                        <a:spcAft>
                          <a:spcPts val="0"/>
                        </a:spcAft>
                        <a:buFont typeface="Wingdings"/>
                        <a:buChar char=""/>
                      </a:pPr>
                      <a:r>
                        <a:rPr kumimoji="0" lang="en-IN" sz="1200" kern="1200" dirty="0">
                          <a:solidFill>
                            <a:schemeClr val="dk1"/>
                          </a:solidFill>
                          <a:latin typeface="Times New Roman" pitchFamily="18" charset="0"/>
                          <a:ea typeface="+mn-ea"/>
                          <a:cs typeface="Times New Roman" pitchFamily="18" charset="0"/>
                        </a:rPr>
                        <a:t>Hierarchical structure is the core feasible solution to overcome this defect. However, most of the general existing hierarchical topic models are static models, which cannot meet the requirements of detecting topics in the text stream.</a:t>
                      </a:r>
                      <a:endParaRPr lang="en-US" sz="12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Therefore, researchers have proposed a method to eliminate redundant blocks. Each non-leaf node optimizes the layout of its child nodes through the variation circle arrangement method. Here, each child node can have a different weight value, and the weight value reflects the area ratio of the circle corresponding to these child nodes in the circle of the node..</a:t>
                      </a:r>
                    </a:p>
                    <a:p>
                      <a:pPr marL="342900" lvl="0" indent="-342900" algn="just">
                        <a:lnSpc>
                          <a:spcPct val="150000"/>
                        </a:lnSpc>
                        <a:spcAft>
                          <a:spcPts val="0"/>
                        </a:spcAft>
                        <a:buFont typeface="Wingdings"/>
                        <a:buChar char=""/>
                      </a:pPr>
                      <a:r>
                        <a:rPr kumimoji="0" lang="en-IN" sz="1200" kern="1200" dirty="0">
                          <a:solidFill>
                            <a:schemeClr val="dk1"/>
                          </a:solidFill>
                          <a:latin typeface="Times New Roman" pitchFamily="18" charset="0"/>
                          <a:ea typeface="+mn-ea"/>
                          <a:cs typeface="Times New Roman" pitchFamily="18" charset="0"/>
                        </a:rPr>
                        <a:t>Each node of hierarchical data is often associated with a set of the node attributes, which can be combined according to application requirements for weight assignment or weight assignment directly by user interactively.</a:t>
                      </a:r>
                      <a:endParaRPr lang="en-US" sz="12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r h="1796062">
                <a:tc>
                  <a:txBody>
                    <a:bodyPr/>
                    <a:lstStyle/>
                    <a:p>
                      <a:pPr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EXISTING ALGORITHM:-</a:t>
                      </a:r>
                    </a:p>
                    <a:p>
                      <a:pPr algn="just">
                        <a:lnSpc>
                          <a:spcPct val="150000"/>
                        </a:lnSpc>
                        <a:spcAft>
                          <a:spcPts val="0"/>
                        </a:spcAft>
                      </a:pPr>
                      <a:r>
                        <a:rPr lang="en-IN" sz="1800" b="1"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0" baseline="0" dirty="0">
                          <a:solidFill>
                            <a:schemeClr val="tx1"/>
                          </a:solidFill>
                          <a:effectLst/>
                          <a:latin typeface="Times New Roman" pitchFamily="18" charset="0"/>
                          <a:ea typeface="Calibri" panose="020F0502020204030204" pitchFamily="34" charset="0"/>
                          <a:cs typeface="Times New Roman" pitchFamily="18" charset="0"/>
                        </a:rPr>
                        <a:t>The Data Analytic Model</a:t>
                      </a:r>
                      <a:endParaRPr lang="en-US" sz="1200" b="0" dirty="0">
                        <a:solidFill>
                          <a:schemeClr val="tx1"/>
                        </a:solidFill>
                        <a:effectLst/>
                        <a:latin typeface="Times New Roman" pitchFamily="18" charset="0"/>
                        <a:ea typeface="Calibri" panose="020F0502020204030204" pitchFamily="34" charset="0"/>
                        <a:cs typeface="Times New Roman" pitchFamily="18" charset="0"/>
                      </a:endParaRPr>
                    </a:p>
                    <a:p>
                      <a:pPr algn="just">
                        <a:lnSpc>
                          <a:spcPct val="150000"/>
                        </a:lnSpc>
                        <a:spcAft>
                          <a:spcPts val="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ALGORITHM:-</a:t>
                      </a:r>
                    </a:p>
                    <a:p>
                      <a:pPr marL="45720" algn="just">
                        <a:lnSpc>
                          <a:spcPct val="150000"/>
                        </a:lnSpc>
                        <a:spcAft>
                          <a:spcPts val="0"/>
                        </a:spcAft>
                      </a:pPr>
                      <a:r>
                        <a:rPr kumimoji="0" lang="en-IN" sz="1200" b="0" i="0" kern="1200" dirty="0">
                          <a:solidFill>
                            <a:schemeClr val="dk1"/>
                          </a:solidFill>
                          <a:latin typeface="Times New Roman" pitchFamily="18" charset="0"/>
                          <a:ea typeface="+mn-ea"/>
                          <a:cs typeface="Times New Roman" pitchFamily="18" charset="0"/>
                        </a:rPr>
                        <a:t>The Data Mining with Layered Model</a:t>
                      </a:r>
                      <a:endParaRPr lang="en-IN" sz="1200" b="0" i="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228600" y="304800"/>
          <a:ext cx="8610600" cy="2684685"/>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318925">
                <a:tc>
                  <a:txBody>
                    <a:bodyPr/>
                    <a:lstStyle/>
                    <a:p>
                      <a:pPr marL="285750" indent="-285750" algn="just">
                        <a:lnSpc>
                          <a:spcPct val="150000"/>
                        </a:lnSpc>
                        <a:spcAft>
                          <a:spcPts val="0"/>
                        </a:spcAft>
                        <a:buFont typeface="Wingdings" panose="05000000000000000000" pitchFamily="2" charset="2"/>
                        <a:buChar char="Ø"/>
                      </a:pPr>
                      <a:r>
                        <a:rPr kumimoji="0" lang="en-IN" sz="1200" kern="1200" dirty="0">
                          <a:solidFill>
                            <a:schemeClr val="dk1"/>
                          </a:solidFill>
                          <a:latin typeface="Times New Roman" pitchFamily="18" charset="0"/>
                          <a:ea typeface="+mn-ea"/>
                          <a:cs typeface="Times New Roman" pitchFamily="18" charset="0"/>
                        </a:rPr>
                        <a:t>We present the analytic model that is weight assignment of each node, the layout algorithm recursively deals with the circle layout of nodes at each level in a breadth-first manner from the root node. Here, the sibling nodes of the same parent node maximize their corresponding circles within the circle of their parent node, and do not coincide with each other, so as to improve the space utilization rate as much as possible</a:t>
                      </a:r>
                      <a:endParaRPr lang="en-IN" sz="12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45720" algn="just">
                        <a:lnSpc>
                          <a:spcPct val="150000"/>
                        </a:lnSpc>
                        <a:spcAft>
                          <a:spcPts val="1000"/>
                        </a:spcAft>
                      </a:pPr>
                      <a:r>
                        <a:rPr kumimoji="0" lang="en-IN" sz="1200" kern="1200" dirty="0">
                          <a:solidFill>
                            <a:schemeClr val="dk1"/>
                          </a:solidFill>
                          <a:latin typeface="Times New Roman" pitchFamily="18" charset="0"/>
                          <a:ea typeface="+mn-ea"/>
                          <a:cs typeface="Times New Roman" pitchFamily="18" charset="0"/>
                        </a:rPr>
                        <a:t>Fixed-length block redundancy cannot be adjusted and optimized intelligently according to the content of the file itself, which makes this method very inefficient for the file insertion and deletion problems, and the effect of redundancy elimination is very poor. Therefore, researchers have proposed a method to eliminate redundant blocks. Each non-leaf node optimizes the layout of its child nodes through the </a:t>
                      </a:r>
                      <a:r>
                        <a:rPr kumimoji="0" lang="en-IN" sz="1200" kern="1200" dirty="0" err="1">
                          <a:solidFill>
                            <a:schemeClr val="dk1"/>
                          </a:solidFill>
                          <a:latin typeface="Times New Roman" pitchFamily="18" charset="0"/>
                          <a:ea typeface="+mn-ea"/>
                          <a:cs typeface="Times New Roman" pitchFamily="18" charset="0"/>
                        </a:rPr>
                        <a:t>variational</a:t>
                      </a:r>
                      <a:r>
                        <a:rPr kumimoji="0" lang="en-IN" sz="1200" kern="1200" dirty="0">
                          <a:solidFill>
                            <a:schemeClr val="dk1"/>
                          </a:solidFill>
                          <a:latin typeface="Times New Roman" pitchFamily="18" charset="0"/>
                          <a:ea typeface="+mn-ea"/>
                          <a:cs typeface="Times New Roman" pitchFamily="18" charset="0"/>
                        </a:rPr>
                        <a:t> circle arrangement method.</a:t>
                      </a:r>
                      <a:endParaRPr lang="en-US" sz="12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555842122"/>
              </p:ext>
            </p:extLst>
          </p:nvPr>
        </p:nvGraphicFramePr>
        <p:xfrm>
          <a:off x="304800" y="1371600"/>
          <a:ext cx="8610600" cy="2252409"/>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381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System can participate in the reading, writing, verification and consensus process of data. </a:t>
                      </a:r>
                      <a:endParaRPr lang="en-US" sz="11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The development of Internet technology and the Internet + financial industry.</a:t>
                      </a:r>
                    </a:p>
                    <a:p>
                      <a:pPr marL="342900" lvl="0" indent="-342900" algn="just">
                        <a:lnSpc>
                          <a:spcPct val="150000"/>
                        </a:lnSpc>
                        <a:spcAft>
                          <a:spcPts val="0"/>
                        </a:spcAft>
                        <a:buSzPts val="1200"/>
                        <a:buFont typeface="Symbol"/>
                        <a:buBlip>
                          <a:blip r:embed="rId2"/>
                        </a:buBlip>
                      </a:pPr>
                      <a:r>
                        <a:rPr lang="en-IN" sz="1200" dirty="0">
                          <a:latin typeface="Times New Roman"/>
                          <a:ea typeface="Calibri"/>
                          <a:cs typeface="Times New Roman"/>
                        </a:rPr>
                        <a:t>Factors affecting and also restricting and also restricting financial</a:t>
                      </a:r>
                      <a:r>
                        <a:rPr lang="en-IN" sz="1200" baseline="0" dirty="0">
                          <a:latin typeface="Times New Roman"/>
                          <a:ea typeface="Calibri"/>
                          <a:cs typeface="Times New Roman"/>
                        </a:rPr>
                        <a:t> </a:t>
                      </a:r>
                      <a:r>
                        <a:rPr lang="en-IN" sz="1200" baseline="0" dirty="0" err="1">
                          <a:latin typeface="Times New Roman"/>
                          <a:ea typeface="Calibri"/>
                          <a:cs typeface="Times New Roman"/>
                        </a:rPr>
                        <a:t>activites</a:t>
                      </a:r>
                      <a:r>
                        <a:rPr lang="en-IN" sz="1200" baseline="0" dirty="0">
                          <a:latin typeface="Times New Roman"/>
                          <a:ea typeface="Calibri"/>
                          <a:cs typeface="Times New Roman"/>
                        </a:rPr>
                        <a:t> have become more complex.</a:t>
                      </a:r>
                    </a:p>
                    <a:p>
                      <a:pPr marL="0" lvl="0" indent="0" algn="just">
                        <a:lnSpc>
                          <a:spcPct val="150000"/>
                        </a:lnSpc>
                        <a:spcAft>
                          <a:spcPts val="0"/>
                        </a:spcAft>
                        <a:buSzPts val="1200"/>
                        <a:buFont typeface="Symbol"/>
                        <a:buNone/>
                      </a:pPr>
                      <a:endParaRPr lang="en-US" sz="11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Can participate</a:t>
                      </a:r>
                      <a:endParaRPr lang="en-US" sz="11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Development</a:t>
                      </a:r>
                    </a:p>
                    <a:p>
                      <a:pPr marL="342900" lvl="0" indent="-342900" algn="just">
                        <a:lnSpc>
                          <a:spcPct val="150000"/>
                        </a:lnSpc>
                        <a:spcAft>
                          <a:spcPts val="0"/>
                        </a:spcAft>
                        <a:buSzPts val="1200"/>
                        <a:buFont typeface="Symbol"/>
                        <a:buBlip>
                          <a:blip r:embed="rId2"/>
                        </a:buBlip>
                      </a:pPr>
                      <a:r>
                        <a:rPr lang="en-IN" sz="1200" dirty="0">
                          <a:latin typeface="Times New Roman"/>
                          <a:ea typeface="Calibri"/>
                          <a:cs typeface="Times New Roman"/>
                        </a:rPr>
                        <a:t>Affecting and </a:t>
                      </a:r>
                      <a:r>
                        <a:rPr lang="en-IN" sz="1200" dirty="0" err="1">
                          <a:latin typeface="Times New Roman"/>
                          <a:ea typeface="Calibri"/>
                          <a:cs typeface="Times New Roman"/>
                        </a:rPr>
                        <a:t>retricting</a:t>
                      </a:r>
                      <a:endParaRPr lang="en-US" sz="1100" dirty="0">
                        <a:latin typeface="Calibri"/>
                        <a:ea typeface="Calibri"/>
                        <a:cs typeface="Times New Roman"/>
                      </a:endParaRP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304800"/>
            <a:ext cx="2183355" cy="369332"/>
          </a:xfrm>
          <a:prstGeom prst="rect">
            <a:avLst/>
          </a:prstGeom>
          <a:noFill/>
        </p:spPr>
        <p:txBody>
          <a:bodyPr wrap="none" rtlCol="0">
            <a:spAutoFit/>
          </a:bodyPr>
          <a:lstStyle/>
          <a:p>
            <a:r>
              <a:rPr lang="en-US" b="1" dirty="0">
                <a:latin typeface="Times New Roman" pitchFamily="18" charset="0"/>
                <a:cs typeface="Times New Roman" pitchFamily="18" charset="0"/>
              </a:rPr>
              <a:t>System Architecture</a:t>
            </a:r>
          </a:p>
        </p:txBody>
      </p:sp>
      <p:pic>
        <p:nvPicPr>
          <p:cNvPr id="5" name="Picture 4" descr="C:\Users\JAVA\Desktop\Capture.JPG"/>
          <p:cNvPicPr/>
          <p:nvPr/>
        </p:nvPicPr>
        <p:blipFill>
          <a:blip r:embed="rId2"/>
          <a:srcRect/>
          <a:stretch>
            <a:fillRect/>
          </a:stretch>
        </p:blipFill>
        <p:spPr bwMode="auto">
          <a:xfrm>
            <a:off x="1219200" y="914400"/>
            <a:ext cx="6272213" cy="4285589"/>
          </a:xfrm>
          <a:prstGeom prst="rect">
            <a:avLst/>
          </a:prstGeom>
          <a:noFill/>
          <a:ln w="9525">
            <a:noFill/>
            <a:miter lim="800000"/>
            <a:headEnd/>
            <a:tailEnd/>
          </a:ln>
        </p:spPr>
      </p:pic>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TotalTime>
  <Words>594</Words>
  <Application>Microsoft Office PowerPoint</Application>
  <PresentationFormat>On-screen Show (4:3)</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12</cp:revision>
  <dcterms:created xsi:type="dcterms:W3CDTF">2014-01-29T07:45:10Z</dcterms:created>
  <dcterms:modified xsi:type="dcterms:W3CDTF">2023-07-03T10:45:51Z</dcterms:modified>
</cp:coreProperties>
</file>