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6" r:id="rId1"/>
  </p:sldMasterIdLst>
  <p:notesMasterIdLst>
    <p:notesMasterId r:id="rId8"/>
  </p:notesMasterIdLst>
  <p:sldIdLst>
    <p:sldId id="291" r:id="rId2"/>
    <p:sldId id="292" r:id="rId3"/>
    <p:sldId id="294" r:id="rId4"/>
    <p:sldId id="295" r:id="rId5"/>
    <p:sldId id="296" r:id="rId6"/>
    <p:sldId id="29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D77A1FA-AA07-46D2-BA1D-FAC05F9A87AB}" type="datetime1">
              <a:rPr lang="en-US" smtClean="0"/>
              <a:pPr/>
              <a:t>7/3/2023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                            VERTILINK TECH (Govt.SSI Unit &amp; ISO : 9001-2008)</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4A1969-14BA-4A4A-91B6-F66B1C0E87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3C0338-3E99-401A-9CCF-92F861F50D7C}" type="datetime1">
              <a:rPr lang="en-US" smtClean="0"/>
              <a:pPr/>
              <a:t>7/3/2023</a:t>
            </a:fld>
            <a:endParaRPr lang="en-US"/>
          </a:p>
        </p:txBody>
      </p:sp>
      <p:sp>
        <p:nvSpPr>
          <p:cNvPr id="9" name="Slide Number Placeholder 8"/>
          <p:cNvSpPr>
            <a:spLocks noGrp="1"/>
          </p:cNvSpPr>
          <p:nvPr>
            <p:ph type="sldNum" sz="quarter" idx="15"/>
          </p:nvPr>
        </p:nvSpPr>
        <p:spPr/>
        <p:txBody>
          <a:bodyPr rtlCol="0"/>
          <a:lstStyle/>
          <a:p>
            <a:fld id="{3C4A1969-14BA-4A4A-91B6-F66B1C0E87B1}"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                            VERTILINK TECH (Govt.SSI Unit &amp; ISO : 9001-2008)</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smtClean="0"/>
              <a:t>                            VERTILINK TECH (Govt.SSI Unit &amp; ISO : 9001-2008)</a:t>
            </a:r>
            <a:endParaRPr lang="en-US"/>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push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smtClean="0"/>
              <a:t>                            VERTILINK TECH (Govt.SSI Unit &amp; ISO : 9001-2008)</a:t>
            </a:r>
            <a:endParaRPr lang="en-US"/>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push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1597BCA-9855-4AEF-BF4C-69CF0D0BDB8B}" type="datetime1">
              <a:rPr lang="en-US" smtClean="0"/>
              <a:pPr/>
              <a:t>7/3/2023</a:t>
            </a:fld>
            <a:endParaRPr lang="en-US"/>
          </a:p>
        </p:txBody>
      </p:sp>
      <p:sp>
        <p:nvSpPr>
          <p:cNvPr id="7" name="Slide Number Placeholder 6"/>
          <p:cNvSpPr>
            <a:spLocks noGrp="1"/>
          </p:cNvSpPr>
          <p:nvPr>
            <p:ph type="sldNum" sz="quarter" idx="11"/>
          </p:nvPr>
        </p:nvSpPr>
        <p:spPr/>
        <p:txBody>
          <a:bodyPr rtlCol="0"/>
          <a:lstStyle/>
          <a:p>
            <a:fld id="{3C4A1969-14BA-4A4A-91B6-F66B1C0E87B1}"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smtClean="0"/>
              <a:t>                            VERTILINK TECH (Govt.SSI Unit &amp; ISO : 9001-2008)</a:t>
            </a:r>
            <a:endParaRPr lang="en-US"/>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444FEB8-B5E3-4FDE-8ABE-7AA664B4A914}" type="datetime1">
              <a:rPr lang="en-US" smtClean="0"/>
              <a:pPr/>
              <a:t>7/3/2023</a:t>
            </a:fld>
            <a:endParaRPr lang="en-US"/>
          </a:p>
        </p:txBody>
      </p:sp>
      <p:sp>
        <p:nvSpPr>
          <p:cNvPr id="22" name="Slide Number Placeholder 21"/>
          <p:cNvSpPr>
            <a:spLocks noGrp="1"/>
          </p:cNvSpPr>
          <p:nvPr>
            <p:ph type="sldNum" sz="quarter" idx="15"/>
          </p:nvPr>
        </p:nvSpPr>
        <p:spPr/>
        <p:txBody>
          <a:bodyPr rtlCol="0"/>
          <a:lstStyle/>
          <a:p>
            <a:fld id="{3C4A1969-14BA-4A4A-91B6-F66B1C0E87B1}"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                            VERTILINK TECH (Govt.SSI Unit &amp; ISO : 9001-2008)</a:t>
            </a:r>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D9D7E4-84A0-4BE3-B4DB-4E9AEE2254E4}" type="datetime1">
              <a:rPr lang="en-US" smtClean="0"/>
              <a:pPr/>
              <a:t>7/3/2023</a:t>
            </a:fld>
            <a:endParaRPr lang="en-US"/>
          </a:p>
        </p:txBody>
      </p:sp>
      <p:sp>
        <p:nvSpPr>
          <p:cNvPr id="18" name="Slide Number Placeholder 17"/>
          <p:cNvSpPr>
            <a:spLocks noGrp="1"/>
          </p:cNvSpPr>
          <p:nvPr>
            <p:ph type="sldNum" sz="quarter" idx="11"/>
          </p:nvPr>
        </p:nvSpPr>
        <p:spPr/>
        <p:txBody>
          <a:bodyPr rtlCol="0"/>
          <a:lstStyle/>
          <a:p>
            <a:fld id="{3C4A1969-14BA-4A4A-91B6-F66B1C0E87B1}"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4AF996-6F2E-4CCC-9FAE-37D204F12EC8}" type="datetime1">
              <a:rPr lang="en-US" smtClean="0"/>
              <a:pPr/>
              <a:t>7/3/2023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                            VERTILINK TECH (Govt.SSI Unit &amp; ISO : 9001-2008)</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4A1969-14BA-4A4A-91B6-F66B1C0E87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push dir="r"/>
  </p:transition>
  <p:timing>
    <p:tnLst>
      <p:par>
        <p:cTn id="1" dur="indefinite" restart="never" nodeType="tmRoot"/>
      </p:par>
    </p:tnLst>
  </p:timing>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609600" y="2438400"/>
            <a:ext cx="7924800" cy="498663"/>
          </a:xfrm>
          <a:prstGeom prst="rect">
            <a:avLst/>
          </a:prstGeom>
        </p:spPr>
        <p:txBody>
          <a:bodyPr wrap="square">
            <a:spAutoFit/>
          </a:bodyPr>
          <a:lstStyle/>
          <a:p>
            <a:pPr algn="ctr">
              <a:lnSpc>
                <a:spcPct val="150000"/>
              </a:lnSpc>
              <a:spcAft>
                <a:spcPts val="1000"/>
              </a:spcAft>
            </a:pPr>
            <a:r>
              <a:rPr lang="en-US" sz="2000" b="1" dirty="0" smtClean="0">
                <a:latin typeface="Times New Roman" pitchFamily="18" charset="0"/>
                <a:cs typeface="Times New Roman" pitchFamily="18" charset="0"/>
              </a:rPr>
              <a:t>A SHOPPING BASED  PRODUCTS USING A DATA MINING</a:t>
            </a:r>
            <a:endParaRPr lang="en-IN" sz="2000" dirty="0">
              <a:effectLst/>
              <a:latin typeface="Times New Roman" pitchFamily="18" charset="0"/>
              <a:ea typeface="Calibri" panose="020F0502020204030204" pitchFamily="34" charset="0"/>
              <a:cs typeface="Times New Roman"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5338D6F-01DB-424F-82A7-A3258CFF709F}"/>
              </a:ext>
            </a:extLst>
          </p:cNvPr>
          <p:cNvSpPr/>
          <p:nvPr/>
        </p:nvSpPr>
        <p:spPr>
          <a:xfrm>
            <a:off x="304800" y="2286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62000"/>
            <a:ext cx="8229600" cy="4849404"/>
          </a:xfrm>
          <a:prstGeom prst="rect">
            <a:avLst/>
          </a:prstGeom>
        </p:spPr>
        <p:txBody>
          <a:bodyPr wrap="square">
            <a:spAutoFit/>
          </a:bodyPr>
          <a:lstStyle/>
          <a:p>
            <a:pPr algn="just">
              <a:lnSpc>
                <a:spcPct val="150000"/>
              </a:lnSpc>
            </a:pPr>
            <a:r>
              <a:rPr lang="en-IN" sz="1600" dirty="0" smtClean="0">
                <a:latin typeface="Times New Roman" pitchFamily="18" charset="0"/>
                <a:cs typeface="Times New Roman" pitchFamily="18" charset="0"/>
              </a:rPr>
              <a:t>Pattern mining is an unsupervised data mining approach aims to _</a:t>
            </a:r>
            <a:r>
              <a:rPr lang="en-IN" sz="1600" dirty="0" err="1" smtClean="0">
                <a:latin typeface="Times New Roman" pitchFamily="18" charset="0"/>
                <a:cs typeface="Times New Roman" pitchFamily="18" charset="0"/>
              </a:rPr>
              <a:t>nd</a:t>
            </a:r>
            <a:r>
              <a:rPr lang="en-IN" sz="1600" dirty="0" smtClean="0">
                <a:latin typeface="Times New Roman" pitchFamily="18" charset="0"/>
                <a:cs typeface="Times New Roman" pitchFamily="18" charset="0"/>
              </a:rPr>
              <a:t> interesting patterns that can be used to support decision-making. High Utility Pattern Mining (HUPM) aims to extract patterns having high utility or importance which has broad applications in domains such as market basket analysis, product recommendation, bioinformatics, e-learning, text mining, and web click stream analysis. However, it has several limitations on real life scenarios; as a consequence, many extensions of HUPM appeared in the literature such as Correlated High Pattern Mining, Incremental Utility Mining, On-Shelf High Utility Pattern Mining, and Concise Representations of High Utility Patterns. The Correlated High Utility Pattern Mining aims to extract interesting high utility patterns by utilizing both Utility and Correlation measures. Several algorithms have been proposed to mine the correlated high utility patterns. These algorithms differ in the measures used to evaluate the interestingness of the patterns, data structures and pruning properties which they use to improve the mining performance. This paper presents a detailed survey on correlated high utility pattern mining, their methods, measures, data structures and pruning properties</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977495425"/>
              </p:ext>
            </p:extLst>
          </p:nvPr>
        </p:nvGraphicFramePr>
        <p:xfrm>
          <a:off x="381000" y="130713"/>
          <a:ext cx="8458200" cy="6022219"/>
        </p:xfrm>
        <a:graphic>
          <a:graphicData uri="http://schemas.openxmlformats.org/drawingml/2006/table">
            <a:tbl>
              <a:tblPr firstRow="1" bandRow="1">
                <a:tableStyleId>{5C22544A-7EE6-4342-B048-85BDC9FD1C3A}</a:tableStyleId>
              </a:tblPr>
              <a:tblGrid>
                <a:gridCol w="4081367">
                  <a:extLst>
                    <a:ext uri="{9D8B030D-6E8A-4147-A177-3AD203B41FA5}">
                      <a16:colId xmlns="" xmlns:a16="http://schemas.microsoft.com/office/drawing/2014/main" val="4204740616"/>
                    </a:ext>
                  </a:extLst>
                </a:gridCol>
                <a:gridCol w="4376833">
                  <a:extLst>
                    <a:ext uri="{9D8B030D-6E8A-4147-A177-3AD203B41FA5}">
                      <a16:colId xmlns="" xmlns:a16="http://schemas.microsoft.com/office/drawing/2014/main" val="2161512350"/>
                    </a:ext>
                  </a:extLst>
                </a:gridCol>
              </a:tblGrid>
              <a:tr h="325949">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smtClean="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smtClean="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4529164">
                <a:tc>
                  <a:txBody>
                    <a:bodyPr/>
                    <a:lstStyle/>
                    <a:p>
                      <a:pPr marL="342900" lvl="0" indent="-342900" algn="just">
                        <a:lnSpc>
                          <a:spcPct val="150000"/>
                        </a:lnSpc>
                        <a:spcAft>
                          <a:spcPts val="0"/>
                        </a:spcAft>
                        <a:buFont typeface="Wingdings"/>
                        <a:buChar char=""/>
                        <a:tabLst>
                          <a:tab pos="1771650" algn="l"/>
                        </a:tabLst>
                      </a:pPr>
                      <a:r>
                        <a:rPr lang="en-US" sz="1200">
                          <a:latin typeface="Times New Roman"/>
                          <a:ea typeface="Calibri"/>
                          <a:cs typeface="Times New Roman"/>
                        </a:rPr>
                        <a:t>To extract patterns having high utility or importance which has broad applications in domains such as market basket analysis, product However, it has a several limitations on real life scenarios; as a consequence, many extensions of HUPM appeared in the literature such as Correlated High Pattern Mining, Incremental Utility Mining, </a:t>
                      </a:r>
                      <a:endParaRPr lang="en-US" sz="1100">
                        <a:latin typeface="Calibri"/>
                        <a:ea typeface="Calibri"/>
                        <a:cs typeface="Times New Roman"/>
                      </a:endParaRPr>
                    </a:p>
                    <a:p>
                      <a:pPr marL="342900" lvl="0" indent="-342900" algn="just">
                        <a:lnSpc>
                          <a:spcPct val="150000"/>
                        </a:lnSpc>
                        <a:spcAft>
                          <a:spcPts val="0"/>
                        </a:spcAft>
                        <a:buFont typeface="Wingdings"/>
                        <a:buChar char=""/>
                        <a:tabLst>
                          <a:tab pos="1771650" algn="l"/>
                        </a:tabLst>
                      </a:pPr>
                      <a:r>
                        <a:rPr lang="en-US" sz="1200">
                          <a:latin typeface="Times New Roman"/>
                          <a:ea typeface="Calibri"/>
                          <a:cs typeface="Times New Roman"/>
                        </a:rPr>
                        <a:t>Pattern mining is a type of unsupervised data mining approach which aims to  meaningful, useful, interesting and sometimes unexpected patterns that can be used to support decision-making.</a:t>
                      </a:r>
                      <a:endParaRPr lang="en-US" sz="1100">
                        <a:latin typeface="Calibri"/>
                        <a:ea typeface="Calibri"/>
                        <a:cs typeface="Times New Roman"/>
                      </a:endParaRPr>
                    </a:p>
                  </a:txBody>
                  <a:tcPr marL="68580" marR="68580" marT="0" marB="0"/>
                </a:tc>
                <a:tc>
                  <a:txBody>
                    <a:bodyPr/>
                    <a:lstStyle/>
                    <a:p>
                      <a:pPr marL="342900" lvl="0" indent="-342900" algn="just">
                        <a:lnSpc>
                          <a:spcPct val="150000"/>
                        </a:lnSpc>
                        <a:spcAft>
                          <a:spcPts val="0"/>
                        </a:spcAft>
                        <a:buFont typeface="Wingdings"/>
                        <a:buChar char=""/>
                      </a:pPr>
                      <a:r>
                        <a:rPr lang="en-US" sz="1200">
                          <a:latin typeface="Times New Roman"/>
                          <a:ea typeface="Calibri"/>
                          <a:cs typeface="Times New Roman"/>
                        </a:rPr>
                        <a:t>Experimental study showed that only less than 1% of the high utility patterns are strongly correlated.</a:t>
                      </a:r>
                      <a:endParaRPr lang="en-US" sz="1100">
                        <a:latin typeface="Calibri"/>
                        <a:ea typeface="Calibri"/>
                        <a:cs typeface="Times New Roman"/>
                      </a:endParaRPr>
                    </a:p>
                    <a:p>
                      <a:pPr marL="342900" lvl="0" indent="-342900" algn="just">
                        <a:lnSpc>
                          <a:spcPct val="150000"/>
                        </a:lnSpc>
                        <a:spcAft>
                          <a:spcPts val="0"/>
                        </a:spcAft>
                        <a:buFont typeface="Wingdings"/>
                        <a:buChar char=""/>
                      </a:pPr>
                      <a:r>
                        <a:rPr lang="en-US" sz="1200">
                          <a:latin typeface="Times New Roman"/>
                          <a:ea typeface="Calibri"/>
                          <a:cs typeface="Times New Roman"/>
                        </a:rPr>
                        <a:t>To solve the above stated issue, a number of algorithms have been proposed for mining patterns that are more interesting by utilizing both utility and correlation measures to and correlated high utility item sets.</a:t>
                      </a:r>
                      <a:endParaRPr lang="en-US" sz="1100">
                        <a:latin typeface="Calibri"/>
                        <a:ea typeface="Calibri"/>
                        <a:cs typeface="Times New Roman"/>
                      </a:endParaRPr>
                    </a:p>
                  </a:txBody>
                  <a:tcPr marL="68580" marR="68580" marT="0" marB="0"/>
                </a:tc>
                <a:extLst>
                  <a:ext uri="{0D108BD9-81ED-4DB2-BD59-A6C34878D82A}">
                    <a16:rowId xmlns="" xmlns:a16="http://schemas.microsoft.com/office/drawing/2014/main" val="895524964"/>
                  </a:ext>
                </a:extLst>
              </a:tr>
              <a:tr h="1127295">
                <a:tc>
                  <a:txBody>
                    <a:bodyPr/>
                    <a:lstStyle/>
                    <a:p>
                      <a:pPr algn="just">
                        <a:lnSpc>
                          <a:spcPct val="150000"/>
                        </a:lnSpc>
                        <a:spcAft>
                          <a:spcPts val="0"/>
                        </a:spcAft>
                      </a:pPr>
                      <a:r>
                        <a:rPr lang="en-IN" sz="1400" b="1">
                          <a:latin typeface="Times New Roman"/>
                          <a:ea typeface="Calibri"/>
                          <a:cs typeface="Times New Roman"/>
                        </a:rPr>
                        <a:t>EXISTING ALGORITHM</a:t>
                      </a:r>
                      <a:endParaRPr lang="en-US" sz="1100">
                        <a:latin typeface="Calibri"/>
                        <a:ea typeface="Calibri"/>
                        <a:cs typeface="Times New Roman"/>
                      </a:endParaRPr>
                    </a:p>
                    <a:p>
                      <a:pPr algn="just">
                        <a:lnSpc>
                          <a:spcPct val="150000"/>
                        </a:lnSpc>
                        <a:spcAft>
                          <a:spcPts val="0"/>
                        </a:spcAft>
                      </a:pPr>
                      <a:r>
                        <a:rPr lang="en-IN" sz="1200" b="1">
                          <a:latin typeface="Times New Roman"/>
                          <a:ea typeface="Calibri"/>
                          <a:cs typeface="Times New Roman"/>
                        </a:rPr>
                        <a:t>PFIM</a:t>
                      </a:r>
                      <a:endParaRPr lang="en-US" sz="1100">
                        <a:latin typeface="Calibri"/>
                        <a:ea typeface="Calibri"/>
                        <a:cs typeface="Times New Roman"/>
                      </a:endParaRPr>
                    </a:p>
                  </a:txBody>
                  <a:tcPr marL="68580" marR="68580" marT="0" marB="0"/>
                </a:tc>
                <a:tc>
                  <a:txBody>
                    <a:bodyPr/>
                    <a:lstStyle/>
                    <a:p>
                      <a:pPr marL="45720" algn="just">
                        <a:lnSpc>
                          <a:spcPct val="150000"/>
                        </a:lnSpc>
                        <a:spcAft>
                          <a:spcPts val="1000"/>
                        </a:spcAft>
                      </a:pPr>
                      <a:r>
                        <a:rPr lang="en-US" sz="1400" b="1" dirty="0">
                          <a:latin typeface="Times New Roman"/>
                          <a:ea typeface="Calibri"/>
                          <a:cs typeface="Times New Roman"/>
                        </a:rPr>
                        <a:t>PROPOSED ALGORITHM:-</a:t>
                      </a:r>
                      <a:endParaRPr lang="en-US" sz="1100" dirty="0">
                        <a:latin typeface="Calibri"/>
                        <a:ea typeface="Calibri"/>
                        <a:cs typeface="Times New Roman"/>
                      </a:endParaRPr>
                    </a:p>
                    <a:p>
                      <a:pPr algn="just">
                        <a:lnSpc>
                          <a:spcPct val="150000"/>
                        </a:lnSpc>
                        <a:spcAft>
                          <a:spcPts val="0"/>
                        </a:spcAft>
                      </a:pPr>
                      <a:r>
                        <a:rPr lang="en-IN" sz="1400" b="1" dirty="0">
                          <a:latin typeface="Times New Roman"/>
                          <a:ea typeface="Calibri"/>
                          <a:cs typeface="Times New Roman"/>
                        </a:rPr>
                        <a:t>ALGORITHMS FOR CORRELATED HIGH UTILITY PATTERN MINING</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2381862123"/>
                  </a:ext>
                </a:extLst>
              </a:tr>
            </a:tbl>
          </a:graphicData>
        </a:graphic>
      </p:graphicFrame>
    </p:spTree>
    <p:extLst>
      <p:ext uri="{BB962C8B-B14F-4D97-AF65-F5344CB8AC3E}">
        <p14:creationId xmlns=""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1276605087"/>
              </p:ext>
            </p:extLst>
          </p:nvPr>
        </p:nvGraphicFramePr>
        <p:xfrm>
          <a:off x="609600" y="182316"/>
          <a:ext cx="7848600" cy="6315559"/>
        </p:xfrm>
        <a:graphic>
          <a:graphicData uri="http://schemas.openxmlformats.org/drawingml/2006/table">
            <a:tbl>
              <a:tblPr firstRow="1" bandRow="1">
                <a:tableStyleId>{5C22544A-7EE6-4342-B048-85BDC9FD1C3A}</a:tableStyleId>
              </a:tblPr>
              <a:tblGrid>
                <a:gridCol w="3886200">
                  <a:extLst>
                    <a:ext uri="{9D8B030D-6E8A-4147-A177-3AD203B41FA5}">
                      <a16:colId xmlns="" xmlns:a16="http://schemas.microsoft.com/office/drawing/2014/main" val="4204740616"/>
                    </a:ext>
                  </a:extLst>
                </a:gridCol>
                <a:gridCol w="3962400">
                  <a:extLst>
                    <a:ext uri="{9D8B030D-6E8A-4147-A177-3AD203B41FA5}">
                      <a16:colId xmlns="" xmlns:a16="http://schemas.microsoft.com/office/drawing/2014/main" val="2161512350"/>
                    </a:ext>
                  </a:extLst>
                </a:gridCol>
              </a:tblGrid>
              <a:tr h="34488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5949799">
                <a:tc>
                  <a:txBody>
                    <a:bodyPr/>
                    <a:lstStyle/>
                    <a:p>
                      <a:pPr algn="just">
                        <a:lnSpc>
                          <a:spcPct val="150000"/>
                        </a:lnSpc>
                        <a:spcAft>
                          <a:spcPts val="0"/>
                        </a:spcAft>
                      </a:pPr>
                      <a:r>
                        <a:rPr lang="en-US" sz="1400" b="1">
                          <a:latin typeface="Times New Roman"/>
                          <a:ea typeface="Calibri"/>
                          <a:cs typeface="Times New Roman"/>
                        </a:rPr>
                        <a:t>ALGORITHM DEFINITION</a:t>
                      </a:r>
                      <a:r>
                        <a:rPr lang="en-US" sz="1200" b="1">
                          <a:latin typeface="Times New Roman"/>
                          <a:ea typeface="Calibri"/>
                          <a:cs typeface="Times New Roman"/>
                        </a:rPr>
                        <a:t>:-</a:t>
                      </a:r>
                      <a:endParaRPr lang="en-US" sz="1100">
                        <a:latin typeface="Calibri"/>
                        <a:ea typeface="Calibri"/>
                        <a:cs typeface="Times New Roman"/>
                      </a:endParaRPr>
                    </a:p>
                    <a:p>
                      <a:pPr marL="45720" algn="just">
                        <a:lnSpc>
                          <a:spcPct val="150000"/>
                        </a:lnSpc>
                        <a:spcAft>
                          <a:spcPts val="1000"/>
                        </a:spcAft>
                      </a:pPr>
                      <a:r>
                        <a:rPr lang="en-US" sz="1200">
                          <a:latin typeface="Times New Roman"/>
                          <a:ea typeface="Calibri"/>
                          <a:cs typeface="Times New Roman"/>
                        </a:rPr>
                        <a:t>PFIM treats the transaction table as two parts: the large old table storing historical data and the relatively small new table storing newly generated data. PFIM utilizes the pre-constructed frequent itemsets on the old data set to return the frequent item sets quickly. </a:t>
                      </a:r>
                      <a:r>
                        <a:rPr lang="en-US" sz="1200">
                          <a:latin typeface="Calibri"/>
                          <a:ea typeface="Calibri"/>
                          <a:cs typeface="Times New Roman"/>
                        </a:rPr>
                        <a:t> </a:t>
                      </a:r>
                      <a:r>
                        <a:rPr lang="en-US" sz="1200">
                          <a:latin typeface="Times New Roman"/>
                          <a:ea typeface="Calibri"/>
                          <a:cs typeface="Times New Roman"/>
                        </a:rPr>
                        <a:t>Three pruning rules are proposed in this paper to reduce the number of the candidate frequent item sets.</a:t>
                      </a:r>
                      <a:endParaRPr lang="en-US" sz="1100">
                        <a:latin typeface="Calibri"/>
                        <a:ea typeface="Calibri"/>
                        <a:cs typeface="Times New Roman"/>
                      </a:endParaRPr>
                    </a:p>
                  </a:txBody>
                  <a:tcPr marL="68580" marR="68580" marT="0" marB="0"/>
                </a:tc>
                <a:tc>
                  <a:txBody>
                    <a:bodyPr/>
                    <a:lstStyle/>
                    <a:p>
                      <a:pPr algn="just">
                        <a:lnSpc>
                          <a:spcPct val="150000"/>
                        </a:lnSpc>
                        <a:spcAft>
                          <a:spcPts val="0"/>
                        </a:spcAft>
                      </a:pPr>
                      <a:r>
                        <a:rPr lang="en-US" sz="1400" b="1" dirty="0">
                          <a:latin typeface="Times New Roman"/>
                          <a:ea typeface="Calibri"/>
                          <a:cs typeface="Times New Roman"/>
                        </a:rPr>
                        <a:t>ALGORITHM DEFINITION</a:t>
                      </a:r>
                      <a:r>
                        <a:rPr lang="en-US" sz="1200" b="1" dirty="0">
                          <a:latin typeface="Times New Roman"/>
                          <a:ea typeface="Calibri"/>
                          <a:cs typeface="Times New Roman"/>
                        </a:rPr>
                        <a:t>:-</a:t>
                      </a:r>
                      <a:endParaRPr lang="en-US" sz="1100" dirty="0">
                        <a:latin typeface="Calibri"/>
                        <a:ea typeface="Calibri"/>
                        <a:cs typeface="Times New Roman"/>
                      </a:endParaRPr>
                    </a:p>
                    <a:p>
                      <a:pPr algn="just">
                        <a:lnSpc>
                          <a:spcPct val="150000"/>
                        </a:lnSpc>
                        <a:spcAft>
                          <a:spcPts val="0"/>
                        </a:spcAft>
                        <a:tabLst>
                          <a:tab pos="1771650" algn="l"/>
                        </a:tabLst>
                      </a:pPr>
                      <a:r>
                        <a:rPr lang="en-US" sz="1200" dirty="0">
                          <a:latin typeface="Times New Roman"/>
                          <a:ea typeface="Calibri"/>
                          <a:cs typeface="Times New Roman"/>
                        </a:rPr>
                        <a:t>In order to extract more interesting pattern and to avoid misleading patterns resulted from the traditional methods of HUPM, a number of methods have been proposed to mine correlated high utility patterns by utilizing both utility and correlation measures. This section presents different COHUP </a:t>
                      </a:r>
                      <a:r>
                        <a:rPr lang="en-US" sz="1200" dirty="0" err="1">
                          <a:latin typeface="Times New Roman"/>
                          <a:ea typeface="Calibri"/>
                          <a:cs typeface="Times New Roman"/>
                        </a:rPr>
                        <a:t>Mmethods</a:t>
                      </a:r>
                      <a:r>
                        <a:rPr lang="en-US" sz="1200" dirty="0">
                          <a:latin typeface="Times New Roman"/>
                          <a:ea typeface="Calibri"/>
                          <a:cs typeface="Times New Roman"/>
                        </a:rPr>
                        <a:t>, their measures, data structures and pruning properties.</a:t>
                      </a:r>
                      <a:r>
                        <a:rPr lang="en-US" sz="1100" dirty="0">
                          <a:latin typeface="Calibri"/>
                          <a:ea typeface="Calibri"/>
                          <a:cs typeface="Times New Roman"/>
                        </a:rPr>
                        <a:t> </a:t>
                      </a:r>
                      <a:r>
                        <a:rPr lang="en-US" sz="1200" dirty="0">
                          <a:latin typeface="Times New Roman"/>
                          <a:ea typeface="Calibri"/>
                          <a:cs typeface="Times New Roman"/>
                        </a:rPr>
                        <a:t>mine interesting pattern in high utility </a:t>
                      </a:r>
                      <a:r>
                        <a:rPr lang="en-US" sz="1200" dirty="0" err="1">
                          <a:latin typeface="Times New Roman"/>
                          <a:ea typeface="Calibri"/>
                          <a:cs typeface="Times New Roman"/>
                        </a:rPr>
                        <a:t>itemset</a:t>
                      </a:r>
                      <a:r>
                        <a:rPr lang="en-US" sz="1200" dirty="0">
                          <a:latin typeface="Times New Roman"/>
                          <a:ea typeface="Calibri"/>
                          <a:cs typeface="Times New Roman"/>
                        </a:rPr>
                        <a:t> in which the relation among items is meaningful.</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895524964"/>
                  </a:ext>
                </a:extLst>
              </a:tr>
            </a:tbl>
          </a:graphicData>
        </a:graphic>
      </p:graphicFrame>
    </p:spTree>
    <p:extLst>
      <p:ext uri="{BB962C8B-B14F-4D97-AF65-F5344CB8AC3E}">
        <p14:creationId xmlns=""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6957CF6-E736-4949-BA0B-C5C4C430D07B}"/>
              </a:ext>
            </a:extLst>
          </p:cNvPr>
          <p:cNvGraphicFramePr>
            <a:graphicFrameLocks noGrp="1"/>
          </p:cNvGraphicFramePr>
          <p:nvPr>
            <p:extLst>
              <p:ext uri="{D42A27DB-BD31-4B8C-83A1-F6EECF244321}">
                <p14:modId xmlns="" xmlns:p14="http://schemas.microsoft.com/office/powerpoint/2010/main" val="493777156"/>
              </p:ext>
            </p:extLst>
          </p:nvPr>
        </p:nvGraphicFramePr>
        <p:xfrm>
          <a:off x="228600" y="381000"/>
          <a:ext cx="8610600" cy="2971800"/>
        </p:xfrm>
        <a:graphic>
          <a:graphicData uri="http://schemas.openxmlformats.org/drawingml/2006/table">
            <a:tbl>
              <a:tblPr firstRow="1" bandRow="1">
                <a:tableStyleId>{5C22544A-7EE6-4342-B048-85BDC9FD1C3A}</a:tableStyleId>
              </a:tblPr>
              <a:tblGrid>
                <a:gridCol w="4343400">
                  <a:extLst>
                    <a:ext uri="{9D8B030D-6E8A-4147-A177-3AD203B41FA5}">
                      <a16:colId xmlns="" xmlns:a16="http://schemas.microsoft.com/office/drawing/2014/main" val="4204740616"/>
                    </a:ext>
                  </a:extLst>
                </a:gridCol>
                <a:gridCol w="4267200">
                  <a:extLst>
                    <a:ext uri="{9D8B030D-6E8A-4147-A177-3AD203B41FA5}">
                      <a16:colId xmlns="" xmlns:a16="http://schemas.microsoft.com/office/drawing/2014/main" val="2161512350"/>
                    </a:ext>
                  </a:extLst>
                </a:gridCol>
              </a:tblGrid>
              <a:tr h="765928">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3675115164"/>
                  </a:ext>
                </a:extLst>
              </a:tr>
              <a:tr h="2205872">
                <a:tc>
                  <a:txBody>
                    <a:bodyPr/>
                    <a:lstStyle/>
                    <a:p>
                      <a:pPr marL="118745" indent="-118745" algn="just">
                        <a:lnSpc>
                          <a:spcPct val="150000"/>
                        </a:lnSpc>
                        <a:spcAft>
                          <a:spcPts val="0"/>
                        </a:spcAft>
                      </a:pPr>
                      <a:r>
                        <a:rPr lang="en-US" sz="1100" b="1">
                          <a:latin typeface="Times New Roman"/>
                          <a:ea typeface="Calibri"/>
                          <a:cs typeface="Times New Roman"/>
                        </a:rPr>
                        <a:t>DRAWBACKS:-</a:t>
                      </a:r>
                      <a:endParaRPr lang="en-US" sz="1100">
                        <a:latin typeface="Calibri"/>
                        <a:ea typeface="Calibri"/>
                        <a:cs typeface="Times New Roman"/>
                      </a:endParaRPr>
                    </a:p>
                    <a:p>
                      <a:pPr marL="342900" lvl="0" indent="-342900" algn="just">
                        <a:lnSpc>
                          <a:spcPct val="150000"/>
                        </a:lnSpc>
                        <a:spcAft>
                          <a:spcPts val="0"/>
                        </a:spcAft>
                        <a:buFont typeface="Wingdings"/>
                        <a:buChar char=""/>
                      </a:pPr>
                      <a:r>
                        <a:rPr lang="en-US" sz="1200">
                          <a:latin typeface="Times New Roman"/>
                          <a:ea typeface="Calibri"/>
                          <a:cs typeface="Times New Roman"/>
                        </a:rPr>
                        <a:t>We cannot have  a Access control policy</a:t>
                      </a:r>
                      <a:endParaRPr lang="en-US" sz="1100">
                        <a:latin typeface="Calibri"/>
                        <a:ea typeface="Calibri"/>
                        <a:cs typeface="Times New Roman"/>
                      </a:endParaRPr>
                    </a:p>
                    <a:p>
                      <a:pPr marL="342900" lvl="0" indent="-342900" algn="just">
                        <a:lnSpc>
                          <a:spcPct val="150000"/>
                        </a:lnSpc>
                        <a:spcAft>
                          <a:spcPts val="0"/>
                        </a:spcAft>
                        <a:buFont typeface="Wingdings"/>
                        <a:buChar char=""/>
                      </a:pPr>
                      <a:r>
                        <a:rPr lang="en-IN" sz="1200">
                          <a:latin typeface="Times New Roman"/>
                          <a:ea typeface="Calibri"/>
                          <a:cs typeface="Times New Roman"/>
                        </a:rPr>
                        <a:t>they suffer from the inference attack</a:t>
                      </a:r>
                      <a:endParaRPr lang="en-US" sz="1100">
                        <a:latin typeface="Calibri"/>
                        <a:ea typeface="Calibri"/>
                        <a:cs typeface="Times New Roman"/>
                      </a:endParaRPr>
                    </a:p>
                    <a:p>
                      <a:pPr marL="342900" lvl="0" indent="-342900" algn="just">
                        <a:lnSpc>
                          <a:spcPct val="150000"/>
                        </a:lnSpc>
                        <a:spcAft>
                          <a:spcPts val="0"/>
                        </a:spcAft>
                        <a:buFont typeface="Wingdings"/>
                        <a:buChar char=""/>
                      </a:pPr>
                      <a:r>
                        <a:rPr lang="en-US" sz="1200">
                          <a:solidFill>
                            <a:srgbClr val="000000"/>
                          </a:solidFill>
                          <a:latin typeface="Times New Roman"/>
                          <a:ea typeface="Calibri"/>
                          <a:cs typeface="Times New Roman"/>
                        </a:rPr>
                        <a:t>they have to spend a large amount of time on secret generation for the repeated items</a:t>
                      </a:r>
                    </a:p>
                  </a:txBody>
                  <a:tcPr marL="68580" marR="68580" marT="0" marB="0"/>
                </a:tc>
                <a:tc>
                  <a:txBody>
                    <a:bodyPr/>
                    <a:lstStyle/>
                    <a:p>
                      <a:pPr marL="118745" indent="-118745" algn="just">
                        <a:lnSpc>
                          <a:spcPct val="150000"/>
                        </a:lnSpc>
                        <a:spcAft>
                          <a:spcPts val="0"/>
                        </a:spcAft>
                      </a:pPr>
                      <a:r>
                        <a:rPr lang="en-US" sz="1100" b="1" dirty="0">
                          <a:latin typeface="Times New Roman"/>
                          <a:ea typeface="Calibri"/>
                          <a:cs typeface="Times New Roman"/>
                        </a:rPr>
                        <a:t>ADVANTAGES:-</a:t>
                      </a:r>
                      <a:endParaRPr lang="en-US" sz="1100" dirty="0">
                        <a:latin typeface="Calibri"/>
                        <a:ea typeface="Calibri"/>
                        <a:cs typeface="Times New Roman"/>
                      </a:endParaRPr>
                    </a:p>
                    <a:p>
                      <a:pPr marL="342900" lvl="0" indent="-342900" algn="just">
                        <a:lnSpc>
                          <a:spcPct val="150000"/>
                        </a:lnSpc>
                        <a:spcAft>
                          <a:spcPts val="0"/>
                        </a:spcAft>
                        <a:buFont typeface="Wingdings"/>
                        <a:buChar char=""/>
                      </a:pPr>
                      <a:r>
                        <a:rPr lang="en-US" sz="1200" dirty="0">
                          <a:solidFill>
                            <a:srgbClr val="000000"/>
                          </a:solidFill>
                          <a:latin typeface="Times New Roman"/>
                          <a:ea typeface="Calibri"/>
                          <a:cs typeface="Times New Roman"/>
                        </a:rPr>
                        <a:t>Large no of users can add.</a:t>
                      </a:r>
                      <a:endParaRPr lang="en-US" sz="1100" dirty="0">
                        <a:latin typeface="Calibri"/>
                        <a:ea typeface="Calibri"/>
                        <a:cs typeface="Times New Roman"/>
                      </a:endParaRPr>
                    </a:p>
                    <a:p>
                      <a:pPr marL="342900" lvl="0" indent="-342900" algn="just">
                        <a:lnSpc>
                          <a:spcPct val="150000"/>
                        </a:lnSpc>
                        <a:spcAft>
                          <a:spcPts val="1000"/>
                        </a:spcAft>
                        <a:buFont typeface="Wingdings"/>
                        <a:buChar char=""/>
                      </a:pPr>
                      <a:r>
                        <a:rPr lang="en-US" sz="1200" dirty="0">
                          <a:solidFill>
                            <a:srgbClr val="000000"/>
                          </a:solidFill>
                          <a:latin typeface="Times New Roman"/>
                          <a:ea typeface="Calibri"/>
                          <a:cs typeface="Times New Roman"/>
                        </a:rPr>
                        <a:t>Reducing storage cost</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910404205"/>
                  </a:ext>
                </a:extLst>
              </a:tr>
            </a:tbl>
          </a:graphicData>
        </a:graphic>
      </p:graphicFrame>
    </p:spTree>
    <p:extLst>
      <p:ext uri="{BB962C8B-B14F-4D97-AF65-F5344CB8AC3E}">
        <p14:creationId xmlns=""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14368934"/>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866</TotalTime>
  <Words>567</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Slide 1</vt:lpstr>
      <vt:lpstr>Slide 2</vt:lpstr>
      <vt:lpstr>Slide 3</vt:lpstr>
      <vt:lpstr>Slide 4</vt:lpstr>
      <vt:lpstr>Slide 5</vt:lpstr>
      <vt:lpstr>Slide 6</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 4</cp:lastModifiedBy>
  <cp:revision>23</cp:revision>
  <dcterms:created xsi:type="dcterms:W3CDTF">2014-01-29T07:45:10Z</dcterms:created>
  <dcterms:modified xsi:type="dcterms:W3CDTF">2023-07-03T09:46:05Z</dcterms:modified>
</cp:coreProperties>
</file>