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9D3435-CA72-40AD-98C9-4EAB84E52383}"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3435-CA72-40AD-98C9-4EAB84E52383}"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3435-CA72-40AD-98C9-4EAB84E52383}"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D3435-CA72-40AD-98C9-4EAB84E52383}"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D3435-CA72-40AD-98C9-4EAB84E52383}"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9D3435-CA72-40AD-98C9-4EAB84E52383}"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9D3435-CA72-40AD-98C9-4EAB84E52383}"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D3435-CA72-40AD-98C9-4EAB84E52383}"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D3435-CA72-40AD-98C9-4EAB84E52383}"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D3435-CA72-40AD-98C9-4EAB84E52383}"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D3435-CA72-40AD-98C9-4EAB84E52383}"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8BDCE-09BB-4A9A-ACB9-C5EC2347D1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D3435-CA72-40AD-98C9-4EAB84E52383}" type="datetimeFigureOut">
              <a:rPr lang="en-US" smtClean="0"/>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8BDCE-09BB-4A9A-ACB9-C5EC2347D1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type="subTitle" idx="1"/>
          </p:nvPr>
        </p:nvSpPr>
        <p:spPr bwMode="auto">
          <a:xfrm>
            <a:off x="1214438" y="2286000"/>
            <a:ext cx="6400800" cy="1752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 Secure and Privacy Data Sharing with Example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22775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ABSTRACT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a progressive innovation technology that permits individuals to record message exchanges or transactions on an advanced, decentralized, distributed ledger, with no central controlling authority as in case of financial banking systems.  Recorded transactions are seen to all users within the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network and cannot be modified by any user or node.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has become popular with many other applications including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IoT</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healthcare, industry, supply chain management etc.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technology is ready to change almost every aspect of our advanced digital lives.  By obviating third parties,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blockchains</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guarantee to make our frameworks more effective. By going around oversight, they guarantee to make our frameworks more impartial. Also, if appropriately executed, they could make our frameworks more dependable and secure. The purpose of this review is to understand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blockchain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technology and challenges associated with its security and privacy</a:t>
            </a:r>
            <a:r>
              <a:rPr kumimoji="0" lang="en-US" sz="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214290"/>
          <a:ext cx="7929618" cy="5777591"/>
        </p:xfrm>
        <a:graphic>
          <a:graphicData uri="http://schemas.openxmlformats.org/drawingml/2006/table">
            <a:tbl>
              <a:tblPr/>
              <a:tblGrid>
                <a:gridCol w="3717537"/>
                <a:gridCol w="4212081"/>
              </a:tblGrid>
              <a:tr h="324084">
                <a:tc>
                  <a:txBody>
                    <a:bodyPr/>
                    <a:lstStyle/>
                    <a:p>
                      <a:pPr algn="l">
                        <a:lnSpc>
                          <a:spcPct val="107000"/>
                        </a:lnSpc>
                        <a:spcAft>
                          <a:spcPts val="0"/>
                        </a:spcAft>
                      </a:pPr>
                      <a:endParaRPr lang="en-US" sz="600">
                        <a:latin typeface="Calibri"/>
                        <a:ea typeface="Calibri"/>
                        <a:cs typeface="Times New Roman"/>
                      </a:endParaRPr>
                    </a:p>
                    <a:p>
                      <a:pPr algn="l">
                        <a:lnSpc>
                          <a:spcPct val="107000"/>
                        </a:lnSpc>
                        <a:spcAft>
                          <a:spcPts val="0"/>
                        </a:spcAft>
                      </a:pPr>
                      <a:r>
                        <a:rPr lang="en-US" sz="900" b="1">
                          <a:latin typeface="Times New Roman"/>
                          <a:ea typeface="Calibri"/>
                          <a:cs typeface="Times New Roman"/>
                        </a:rPr>
                        <a:t>EXSISTING SYSTEM</a:t>
                      </a:r>
                      <a:endParaRPr lang="en-US" sz="600">
                        <a:latin typeface="Calibri"/>
                        <a:ea typeface="Calibri"/>
                        <a:cs typeface="Times New Roman"/>
                      </a:endParaRPr>
                    </a:p>
                  </a:txBody>
                  <a:tcPr marL="38188" marR="38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600">
                        <a:latin typeface="Calibri"/>
                        <a:ea typeface="Calibri"/>
                        <a:cs typeface="Times New Roman"/>
                      </a:endParaRPr>
                    </a:p>
                    <a:p>
                      <a:pPr algn="ctr">
                        <a:lnSpc>
                          <a:spcPct val="107000"/>
                        </a:lnSpc>
                        <a:spcAft>
                          <a:spcPts val="0"/>
                        </a:spcAft>
                      </a:pPr>
                      <a:r>
                        <a:rPr lang="en-US" sz="900" b="1">
                          <a:latin typeface="Times New Roman"/>
                          <a:ea typeface="Calibri"/>
                          <a:cs typeface="Times New Roman"/>
                        </a:rPr>
                        <a:t>PROPOSED SYSTEM</a:t>
                      </a:r>
                      <a:endParaRPr lang="en-US" sz="600">
                        <a:latin typeface="Calibri"/>
                        <a:ea typeface="Calibri"/>
                        <a:cs typeface="Times New Roman"/>
                      </a:endParaRPr>
                    </a:p>
                  </a:txBody>
                  <a:tcPr marL="38188" marR="38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7755">
                <a:tc>
                  <a:txBody>
                    <a:bodyPr/>
                    <a:lstStyle/>
                    <a:p>
                      <a:pPr marL="342900" lvl="0" indent="-342900" algn="just">
                        <a:lnSpc>
                          <a:spcPct val="150000"/>
                        </a:lnSpc>
                        <a:spcAft>
                          <a:spcPts val="0"/>
                        </a:spcAft>
                        <a:buFont typeface="Wingdings"/>
                        <a:buChar char=""/>
                        <a:tabLst>
                          <a:tab pos="1771650" algn="l"/>
                        </a:tabLst>
                      </a:pPr>
                      <a:r>
                        <a:rPr lang="en-US" sz="1200" dirty="0">
                          <a:latin typeface="Times New Roman" pitchFamily="18" charset="0"/>
                          <a:ea typeface="Calibri"/>
                          <a:cs typeface="Times New Roman" pitchFamily="18" charset="0"/>
                        </a:rPr>
                        <a:t>Privacy Leakage Actors had opinion that </a:t>
                      </a:r>
                      <a:r>
                        <a:rPr lang="en-US" sz="1200" dirty="0" err="1">
                          <a:latin typeface="Times New Roman" pitchFamily="18" charset="0"/>
                          <a:ea typeface="Calibri"/>
                          <a:cs typeface="Times New Roman" pitchFamily="18" charset="0"/>
                        </a:rPr>
                        <a:t>blockchain</a:t>
                      </a:r>
                      <a:r>
                        <a:rPr lang="en-US" sz="1200" dirty="0">
                          <a:latin typeface="Times New Roman" pitchFamily="18" charset="0"/>
                          <a:ea typeface="Calibri"/>
                          <a:cs typeface="Times New Roman" pitchFamily="18" charset="0"/>
                        </a:rPr>
                        <a:t> offers higher privacy while managing important and sensitive data. In </a:t>
                      </a:r>
                      <a:r>
                        <a:rPr lang="en-US" sz="1200" dirty="0" err="1">
                          <a:latin typeface="Times New Roman" pitchFamily="18" charset="0"/>
                          <a:ea typeface="Calibri"/>
                          <a:cs typeface="Times New Roman" pitchFamily="18" charset="0"/>
                        </a:rPr>
                        <a:t>blockchain</a:t>
                      </a:r>
                      <a:r>
                        <a:rPr lang="en-US" sz="1200" dirty="0">
                          <a:latin typeface="Times New Roman" pitchFamily="18" charset="0"/>
                          <a:ea typeface="Calibri"/>
                          <a:cs typeface="Times New Roman" pitchFamily="18" charset="0"/>
                        </a:rPr>
                        <a:t>, actors or users may want to generate address with in preference to their identity</a:t>
                      </a:r>
                    </a:p>
                    <a:p>
                      <a:pPr marL="342900" lvl="0" indent="-342900" algn="just">
                        <a:lnSpc>
                          <a:spcPct val="150000"/>
                        </a:lnSpc>
                        <a:spcAft>
                          <a:spcPts val="0"/>
                        </a:spcAft>
                        <a:buFont typeface="Wingdings"/>
                        <a:buChar char=""/>
                        <a:tabLst>
                          <a:tab pos="1771650" algn="l"/>
                        </a:tabLst>
                      </a:pPr>
                      <a:r>
                        <a:rPr lang="en-US" sz="1200" dirty="0">
                          <a:latin typeface="Times New Roman" pitchFamily="18" charset="0"/>
                          <a:ea typeface="Calibri"/>
                          <a:cs typeface="Times New Roman" pitchFamily="18" charset="0"/>
                        </a:rPr>
                        <a:t>. MITM Attack Man in The Middle Attack [14] where a user comes in the middle and compromises the transactions between two nodes. MITM attack tries to impersonate as valid user and gain access to transmission data</a:t>
                      </a:r>
                    </a:p>
                    <a:p>
                      <a:pPr marL="342900" lvl="0" indent="-342900" algn="just">
                        <a:lnSpc>
                          <a:spcPct val="150000"/>
                        </a:lnSpc>
                        <a:spcAft>
                          <a:spcPts val="1000"/>
                        </a:spcAft>
                        <a:buFont typeface="Wingdings"/>
                        <a:buChar char=""/>
                        <a:tabLst>
                          <a:tab pos="1771650" algn="l"/>
                        </a:tabLst>
                      </a:pPr>
                      <a:r>
                        <a:rPr lang="en-US" sz="1200" dirty="0">
                          <a:latin typeface="Times New Roman" pitchFamily="18" charset="0"/>
                          <a:ea typeface="Calibri"/>
                          <a:cs typeface="Times New Roman" pitchFamily="18" charset="0"/>
                        </a:rPr>
                        <a:t>Distributed Denial of Service (</a:t>
                      </a:r>
                      <a:r>
                        <a:rPr lang="en-US" sz="1200" dirty="0" err="1">
                          <a:latin typeface="Times New Roman" pitchFamily="18" charset="0"/>
                          <a:ea typeface="Calibri"/>
                          <a:cs typeface="Times New Roman" pitchFamily="18" charset="0"/>
                        </a:rPr>
                        <a:t>DDoS</a:t>
                      </a:r>
                      <a:r>
                        <a:rPr lang="en-US" sz="1200" dirty="0">
                          <a:latin typeface="Times New Roman" pitchFamily="18" charset="0"/>
                          <a:ea typeface="Calibri"/>
                          <a:cs typeface="Times New Roman" pitchFamily="18" charset="0"/>
                        </a:rPr>
                        <a:t>) Attack Distributed Denial of Service attack [14] targets to deal with one particular system which may be a program under execution, computer system, webpage, server or other resources of the network resulting in controlling the targeted system or node resulting in powering off the system or damage the system related files to slow down the processing capability. In </a:t>
                      </a:r>
                      <a:r>
                        <a:rPr lang="en-US" sz="1200" dirty="0" err="1">
                          <a:latin typeface="Times New Roman" pitchFamily="18" charset="0"/>
                          <a:ea typeface="Calibri"/>
                          <a:cs typeface="Times New Roman" pitchFamily="18" charset="0"/>
                        </a:rPr>
                        <a:t>blockchain</a:t>
                      </a:r>
                      <a:r>
                        <a:rPr lang="en-US" sz="1200" dirty="0">
                          <a:latin typeface="Times New Roman" pitchFamily="18" charset="0"/>
                          <a:ea typeface="Calibri"/>
                          <a:cs typeface="Times New Roman" pitchFamily="18" charset="0"/>
                        </a:rPr>
                        <a:t> such attack can damage the business.</a:t>
                      </a:r>
                    </a:p>
                  </a:txBody>
                  <a:tcPr marL="38188" marR="38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50000"/>
                        </a:lnSpc>
                        <a:spcAft>
                          <a:spcPts val="0"/>
                        </a:spcAft>
                        <a:buFont typeface="Wingdings"/>
                        <a:buChar char=""/>
                      </a:pPr>
                      <a:r>
                        <a:rPr lang="en-US" sz="1200" dirty="0">
                          <a:solidFill>
                            <a:srgbClr val="000000"/>
                          </a:solidFill>
                          <a:latin typeface="Times New Roman" pitchFamily="18" charset="0"/>
                          <a:ea typeface="Calibri"/>
                          <a:cs typeface="Times New Roman" pitchFamily="18" charset="0"/>
                        </a:rPr>
                        <a:t>. Traceable and </a:t>
                      </a:r>
                      <a:r>
                        <a:rPr lang="en-US" sz="1200" dirty="0" err="1">
                          <a:solidFill>
                            <a:srgbClr val="000000"/>
                          </a:solidFill>
                          <a:latin typeface="Times New Roman" pitchFamily="18" charset="0"/>
                          <a:ea typeface="Calibri"/>
                          <a:cs typeface="Times New Roman" pitchFamily="18" charset="0"/>
                        </a:rPr>
                        <a:t>unforgeable</a:t>
                      </a:r>
                      <a:r>
                        <a:rPr lang="en-US" sz="1200" dirty="0">
                          <a:solidFill>
                            <a:srgbClr val="000000"/>
                          </a:solidFill>
                          <a:latin typeface="Times New Roman" pitchFamily="18" charset="0"/>
                          <a:ea typeface="Calibri"/>
                          <a:cs typeface="Times New Roman" pitchFamily="18" charset="0"/>
                        </a:rPr>
                        <a:t> Each transaction carried out on a </a:t>
                      </a:r>
                      <a:r>
                        <a:rPr lang="en-US" sz="1200" dirty="0" err="1">
                          <a:solidFill>
                            <a:srgbClr val="000000"/>
                          </a:solidFill>
                          <a:latin typeface="Times New Roman" pitchFamily="18" charset="0"/>
                          <a:ea typeface="Calibri"/>
                          <a:cs typeface="Times New Roman" pitchFamily="18" charset="0"/>
                        </a:rPr>
                        <a:t>blockchain</a:t>
                      </a:r>
                      <a:r>
                        <a:rPr lang="en-US" sz="1200" dirty="0">
                          <a:solidFill>
                            <a:srgbClr val="000000"/>
                          </a:solidFill>
                          <a:latin typeface="Times New Roman" pitchFamily="18" charset="0"/>
                          <a:ea typeface="Calibri"/>
                          <a:cs typeface="Times New Roman" pitchFamily="18" charset="0"/>
                        </a:rPr>
                        <a:t> network shall have a time stamp. This permits every node to maintain the order of transactions so that data or the transactions are traceable</a:t>
                      </a:r>
                    </a:p>
                    <a:p>
                      <a:pPr marL="342900" lvl="0" indent="-342900" algn="just">
                        <a:lnSpc>
                          <a:spcPct val="150000"/>
                        </a:lnSpc>
                        <a:spcAft>
                          <a:spcPts val="0"/>
                        </a:spcAft>
                        <a:buFont typeface="Wingdings"/>
                        <a:buChar char=""/>
                      </a:pPr>
                      <a:r>
                        <a:rPr lang="en-US" sz="1200" dirty="0">
                          <a:solidFill>
                            <a:srgbClr val="000000"/>
                          </a:solidFill>
                          <a:latin typeface="Times New Roman" pitchFamily="18" charset="0"/>
                          <a:ea typeface="Calibri"/>
                          <a:cs typeface="Times New Roman" pitchFamily="18" charset="0"/>
                        </a:rPr>
                        <a:t>In </a:t>
                      </a:r>
                      <a:r>
                        <a:rPr lang="en-US" sz="1200" dirty="0" err="1">
                          <a:solidFill>
                            <a:srgbClr val="000000"/>
                          </a:solidFill>
                          <a:latin typeface="Times New Roman" pitchFamily="18" charset="0"/>
                          <a:ea typeface="Calibri"/>
                          <a:cs typeface="Times New Roman" pitchFamily="18" charset="0"/>
                        </a:rPr>
                        <a:t>blockchain</a:t>
                      </a:r>
                      <a:r>
                        <a:rPr lang="en-US" sz="1200" dirty="0">
                          <a:solidFill>
                            <a:srgbClr val="000000"/>
                          </a:solidFill>
                          <a:latin typeface="Times New Roman" pitchFamily="18" charset="0"/>
                          <a:ea typeface="Calibri"/>
                          <a:cs typeface="Times New Roman" pitchFamily="18" charset="0"/>
                        </a:rPr>
                        <a:t> network, all users share transactional records and find the data in nodes in a decentralized manner.  The </a:t>
                      </a:r>
                      <a:r>
                        <a:rPr lang="en-US" sz="1200" dirty="0" err="1">
                          <a:solidFill>
                            <a:srgbClr val="000000"/>
                          </a:solidFill>
                          <a:latin typeface="Times New Roman" pitchFamily="18" charset="0"/>
                          <a:ea typeface="Calibri"/>
                          <a:cs typeface="Times New Roman" pitchFamily="18" charset="0"/>
                        </a:rPr>
                        <a:t>blockchain</a:t>
                      </a:r>
                      <a:r>
                        <a:rPr lang="en-US" sz="1200" dirty="0">
                          <a:solidFill>
                            <a:srgbClr val="000000"/>
                          </a:solidFill>
                          <a:latin typeface="Times New Roman" pitchFamily="18" charset="0"/>
                          <a:ea typeface="Calibri"/>
                          <a:cs typeface="Times New Roman" pitchFamily="18" charset="0"/>
                        </a:rPr>
                        <a:t> technology makes certain that nodes correctly capture and forward transactional data and related information. Transparency is exiting in the network with transactions and data sharing. Decentralization The </a:t>
                      </a:r>
                      <a:r>
                        <a:rPr lang="en-US" sz="1200" dirty="0" err="1">
                          <a:solidFill>
                            <a:srgbClr val="000000"/>
                          </a:solidFill>
                          <a:latin typeface="Times New Roman" pitchFamily="18" charset="0"/>
                          <a:ea typeface="Calibri"/>
                          <a:cs typeface="Times New Roman" pitchFamily="18" charset="0"/>
                        </a:rPr>
                        <a:t>blockchain</a:t>
                      </a:r>
                      <a:r>
                        <a:rPr lang="en-US" sz="1200" dirty="0">
                          <a:solidFill>
                            <a:srgbClr val="000000"/>
                          </a:solidFill>
                          <a:latin typeface="Times New Roman" pitchFamily="18" charset="0"/>
                          <a:ea typeface="Calibri"/>
                          <a:cs typeface="Times New Roman" pitchFamily="18" charset="0"/>
                        </a:rPr>
                        <a:t> consists of P2P node blocks, each of these nodes shall have potential to generate data and save all transactional data. In a decentralized network, all nodes participate in all activities and transactions</a:t>
                      </a:r>
                    </a:p>
                  </a:txBody>
                  <a:tcPr marL="38188" marR="381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357166"/>
          <a:ext cx="8429684" cy="4684819"/>
        </p:xfrm>
        <a:graphic>
          <a:graphicData uri="http://schemas.openxmlformats.org/drawingml/2006/table">
            <a:tbl>
              <a:tblPr/>
              <a:tblGrid>
                <a:gridCol w="3951976"/>
                <a:gridCol w="4477708"/>
              </a:tblGrid>
              <a:tr h="981178">
                <a:tc>
                  <a:txBody>
                    <a:bodyPr/>
                    <a:lstStyle/>
                    <a:p>
                      <a:pPr algn="just">
                        <a:lnSpc>
                          <a:spcPct val="150000"/>
                        </a:lnSpc>
                        <a:spcAft>
                          <a:spcPts val="0"/>
                        </a:spcAft>
                      </a:pPr>
                      <a:r>
                        <a:rPr lang="en-US" sz="1300" b="1" dirty="0">
                          <a:latin typeface="Times New Roman" pitchFamily="18" charset="0"/>
                          <a:ea typeface="Calibri"/>
                          <a:cs typeface="Times New Roman" pitchFamily="18" charset="0"/>
                        </a:rPr>
                        <a:t>EXISTING ALGORITHM</a:t>
                      </a:r>
                      <a:endParaRPr lang="en-US" sz="1000" dirty="0">
                        <a:latin typeface="Times New Roman" pitchFamily="18" charset="0"/>
                        <a:ea typeface="Calibri"/>
                        <a:cs typeface="Times New Roman" pitchFamily="18" charset="0"/>
                      </a:endParaRPr>
                    </a:p>
                    <a:p>
                      <a:pPr algn="just">
                        <a:lnSpc>
                          <a:spcPct val="150000"/>
                        </a:lnSpc>
                        <a:spcAft>
                          <a:spcPts val="0"/>
                        </a:spcAft>
                      </a:pPr>
                      <a:r>
                        <a:rPr lang="en-US" sz="1100" dirty="0">
                          <a:latin typeface="Times New Roman" pitchFamily="18" charset="0"/>
                          <a:ea typeface="Calibri"/>
                          <a:cs typeface="Times New Roman" pitchFamily="18" charset="0"/>
                        </a:rPr>
                        <a:t> Consensus algorithm</a:t>
                      </a:r>
                      <a:endParaRPr lang="en-US" sz="1000" dirty="0">
                        <a:latin typeface="Times New Roman" pitchFamily="18" charset="0"/>
                        <a:ea typeface="Calibri"/>
                        <a:cs typeface="Times New Roman" pitchFamily="18" charset="0"/>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gn="just">
                        <a:lnSpc>
                          <a:spcPct val="150000"/>
                        </a:lnSpc>
                        <a:spcAft>
                          <a:spcPts val="1000"/>
                        </a:spcAft>
                      </a:pPr>
                      <a:r>
                        <a:rPr lang="en-US" sz="1300" b="1">
                          <a:latin typeface="Times New Roman" pitchFamily="18" charset="0"/>
                          <a:ea typeface="Calibri"/>
                          <a:cs typeface="Times New Roman" pitchFamily="18" charset="0"/>
                        </a:rPr>
                        <a:t>PROPOSED ALGORITHM:-</a:t>
                      </a:r>
                      <a:endParaRPr lang="en-US" sz="1000">
                        <a:latin typeface="Times New Roman" pitchFamily="18" charset="0"/>
                        <a:ea typeface="Calibri"/>
                        <a:cs typeface="Times New Roman" pitchFamily="18" charset="0"/>
                      </a:endParaRPr>
                    </a:p>
                    <a:p>
                      <a:pPr algn="just">
                        <a:lnSpc>
                          <a:spcPct val="150000"/>
                        </a:lnSpc>
                        <a:spcAft>
                          <a:spcPts val="0"/>
                        </a:spcAft>
                      </a:pPr>
                      <a:r>
                        <a:rPr lang="en-US" sz="1100">
                          <a:latin typeface="Times New Roman" pitchFamily="18" charset="0"/>
                          <a:ea typeface="Calibri"/>
                          <a:cs typeface="Times New Roman" pitchFamily="18" charset="0"/>
                        </a:rPr>
                        <a:t>Hash pointer,DIGITAL SIGNATURE</a:t>
                      </a:r>
                      <a:endParaRPr lang="en-US" sz="1000">
                        <a:latin typeface="Times New Roman" pitchFamily="18" charset="0"/>
                        <a:ea typeface="Calibri"/>
                        <a:cs typeface="Times New Roman" pitchFamily="18" charset="0"/>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3641">
                <a:tc>
                  <a:txBody>
                    <a:bodyPr/>
                    <a:lstStyle/>
                    <a:p>
                      <a:pPr algn="just">
                        <a:lnSpc>
                          <a:spcPct val="150000"/>
                        </a:lnSpc>
                        <a:spcAft>
                          <a:spcPts val="0"/>
                        </a:spcAft>
                      </a:pPr>
                      <a:r>
                        <a:rPr lang="en-US" sz="1100" b="1" dirty="0">
                          <a:latin typeface="Times New Roman" pitchFamily="18" charset="0"/>
                          <a:ea typeface="Calibri"/>
                          <a:cs typeface="Times New Roman" pitchFamily="18" charset="0"/>
                        </a:rPr>
                        <a:t>ALGORITHM DEFINITION:-</a:t>
                      </a:r>
                      <a:endParaRPr lang="en-US" sz="1000" dirty="0">
                        <a:latin typeface="Times New Roman" pitchFamily="18" charset="0"/>
                        <a:ea typeface="Calibri"/>
                        <a:cs typeface="Times New Roman" pitchFamily="18" charset="0"/>
                      </a:endParaRPr>
                    </a:p>
                    <a:p>
                      <a:pPr algn="just">
                        <a:lnSpc>
                          <a:spcPct val="150000"/>
                        </a:lnSpc>
                        <a:spcAft>
                          <a:spcPts val="0"/>
                        </a:spcAft>
                      </a:pPr>
                      <a:r>
                        <a:rPr lang="en-US" sz="1100" dirty="0">
                          <a:latin typeface="Times New Roman" pitchFamily="18" charset="0"/>
                          <a:ea typeface="Calibri"/>
                          <a:cs typeface="Times New Roman" pitchFamily="18" charset="0"/>
                        </a:rPr>
                        <a:t>Consensus algorithm is defined to ensure that the transactions written on ledger are same as data on the minor nodes. Set of rules defining consensus is a process that makes the declaration of all </a:t>
                      </a:r>
                      <a:r>
                        <a:rPr lang="en-US" sz="1100" dirty="0" err="1">
                          <a:latin typeface="Times New Roman" pitchFamily="18" charset="0"/>
                          <a:ea typeface="Calibri"/>
                          <a:cs typeface="Times New Roman" pitchFamily="18" charset="0"/>
                        </a:rPr>
                        <a:t>blockchain</a:t>
                      </a:r>
                      <a:r>
                        <a:rPr lang="en-US" sz="1100" dirty="0">
                          <a:latin typeface="Times New Roman" pitchFamily="18" charset="0"/>
                          <a:ea typeface="Calibri"/>
                          <a:cs typeface="Times New Roman" pitchFamily="18" charset="0"/>
                        </a:rPr>
                        <a:t> nodes in the same post, which can ensure that the new block has been effectively added to the chain</a:t>
                      </a:r>
                      <a:endParaRPr lang="en-US" sz="1000" dirty="0">
                        <a:latin typeface="Times New Roman" pitchFamily="18" charset="0"/>
                        <a:ea typeface="Calibri"/>
                        <a:cs typeface="Times New Roman" pitchFamily="18" charset="0"/>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b="1" dirty="0">
                          <a:latin typeface="Times New Roman" pitchFamily="18" charset="0"/>
                          <a:ea typeface="Calibri"/>
                          <a:cs typeface="Times New Roman" pitchFamily="18" charset="0"/>
                        </a:rPr>
                        <a:t>ALGORITHM DEFINITION:-</a:t>
                      </a:r>
                      <a:endParaRPr lang="en-US" sz="1000" dirty="0">
                        <a:latin typeface="Times New Roman" pitchFamily="18" charset="0"/>
                        <a:ea typeface="Calibri"/>
                        <a:cs typeface="Times New Roman" pitchFamily="18" charset="0"/>
                      </a:endParaRPr>
                    </a:p>
                    <a:p>
                      <a:pPr marL="45720" algn="just">
                        <a:lnSpc>
                          <a:spcPct val="150000"/>
                        </a:lnSpc>
                        <a:spcAft>
                          <a:spcPts val="0"/>
                        </a:spcAft>
                      </a:pPr>
                      <a:r>
                        <a:rPr lang="en-US" sz="1100" dirty="0">
                          <a:latin typeface="Times New Roman" pitchFamily="18" charset="0"/>
                          <a:ea typeface="Calibri"/>
                          <a:cs typeface="Times New Roman" pitchFamily="18" charset="0"/>
                        </a:rPr>
                        <a:t>The head of the </a:t>
                      </a:r>
                      <a:r>
                        <a:rPr lang="en-US" sz="1100" dirty="0" err="1">
                          <a:latin typeface="Times New Roman" pitchFamily="18" charset="0"/>
                          <a:ea typeface="Calibri"/>
                          <a:cs typeface="Times New Roman" pitchFamily="18" charset="0"/>
                        </a:rPr>
                        <a:t>blockchain</a:t>
                      </a:r>
                      <a:r>
                        <a:rPr lang="en-US" sz="1100" dirty="0">
                          <a:latin typeface="Times New Roman" pitchFamily="18" charset="0"/>
                          <a:ea typeface="Calibri"/>
                          <a:cs typeface="Times New Roman" pitchFamily="18" charset="0"/>
                        </a:rPr>
                        <a:t> which is the first block is called as genesis block and this block doesn’t contain a link to any other block in the network of chains</a:t>
                      </a:r>
                      <a:r>
                        <a:rPr lang="en-US" sz="1000" dirty="0">
                          <a:latin typeface="Times New Roman" pitchFamily="18" charset="0"/>
                          <a:ea typeface="Calibri"/>
                          <a:cs typeface="Times New Roman" pitchFamily="18" charset="0"/>
                        </a:rPr>
                        <a:t>.  </a:t>
                      </a:r>
                    </a:p>
                    <a:p>
                      <a:pPr marL="45720" algn="just">
                        <a:lnSpc>
                          <a:spcPct val="150000"/>
                        </a:lnSpc>
                        <a:spcAft>
                          <a:spcPts val="0"/>
                        </a:spcAft>
                      </a:pPr>
                      <a:r>
                        <a:rPr lang="en-US" sz="1100" dirty="0">
                          <a:latin typeface="Times New Roman" pitchFamily="18" charset="0"/>
                          <a:ea typeface="Calibri"/>
                          <a:cs typeface="Times New Roman" pitchFamily="18" charset="0"/>
                        </a:rPr>
                        <a:t>o ensure that the transactions are valid, Digital signatures are used in </a:t>
                      </a:r>
                      <a:r>
                        <a:rPr lang="en-US" sz="1100" dirty="0" err="1">
                          <a:latin typeface="Times New Roman" pitchFamily="18" charset="0"/>
                          <a:ea typeface="Calibri"/>
                          <a:cs typeface="Times New Roman" pitchFamily="18" charset="0"/>
                        </a:rPr>
                        <a:t>blockchain</a:t>
                      </a:r>
                      <a:r>
                        <a:rPr lang="en-US" sz="1100" dirty="0">
                          <a:latin typeface="Times New Roman" pitchFamily="18" charset="0"/>
                          <a:ea typeface="Calibri"/>
                          <a:cs typeface="Times New Roman" pitchFamily="18" charset="0"/>
                        </a:rPr>
                        <a:t> technology. Each node has a private secrete key and known to all public key. Every node sign transactions using secrete private key and other nodes validate this signature using public key of the signer</a:t>
                      </a:r>
                      <a:endParaRPr lang="en-US" sz="1000" dirty="0">
                        <a:latin typeface="Times New Roman" pitchFamily="18" charset="0"/>
                        <a:ea typeface="Calibri"/>
                        <a:cs typeface="Times New Roman" pitchFamily="18" charset="0"/>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a:t> </a:t>
            </a:r>
            <a:endParaRPr lang="en-US" sz="1600" dirty="0"/>
          </a:p>
          <a:p>
            <a:endParaRPr lang="en-US" sz="1600" dirty="0"/>
          </a:p>
        </p:txBody>
      </p:sp>
      <p:graphicFrame>
        <p:nvGraphicFramePr>
          <p:cNvPr id="3" name="Table 2"/>
          <p:cNvGraphicFramePr>
            <a:graphicFrameLocks noGrp="1"/>
          </p:cNvGraphicFramePr>
          <p:nvPr/>
        </p:nvGraphicFramePr>
        <p:xfrm>
          <a:off x="1524000" y="2447536"/>
          <a:ext cx="6096000" cy="1962928"/>
        </p:xfrm>
        <a:graphic>
          <a:graphicData uri="http://schemas.openxmlformats.org/drawingml/2006/table">
            <a:tbl>
              <a:tblPr/>
              <a:tblGrid>
                <a:gridCol w="2857906"/>
                <a:gridCol w="3238094"/>
              </a:tblGrid>
              <a:tr h="1962928">
                <a:tc>
                  <a:txBody>
                    <a:bodyPr/>
                    <a:lstStyle/>
                    <a:p>
                      <a:pPr marL="118745" indent="-118745" algn="just">
                        <a:lnSpc>
                          <a:spcPct val="150000"/>
                        </a:lnSpc>
                        <a:spcAft>
                          <a:spcPts val="0"/>
                        </a:spcAft>
                      </a:pPr>
                      <a:r>
                        <a:rPr lang="en-US" sz="1000" b="1">
                          <a:latin typeface="Times New Roman"/>
                          <a:ea typeface="Calibri"/>
                          <a:cs typeface="Times New Roman"/>
                        </a:rPr>
                        <a:t>DRAWBACKS:-</a:t>
                      </a:r>
                      <a:endParaRPr lang="en-US" sz="1000">
                        <a:latin typeface="Calibri"/>
                        <a:ea typeface="Calibri"/>
                        <a:cs typeface="Times New Roman"/>
                      </a:endParaRPr>
                    </a:p>
                    <a:p>
                      <a:pPr marL="342900" lvl="0" indent="-342900" algn="just">
                        <a:lnSpc>
                          <a:spcPct val="150000"/>
                        </a:lnSpc>
                        <a:spcAft>
                          <a:spcPts val="0"/>
                        </a:spcAft>
                        <a:buFont typeface="Symbol"/>
                        <a:buBlip>
                          <a:blip r:embed="rId2"/>
                        </a:buBlip>
                      </a:pPr>
                      <a:r>
                        <a:rPr lang="en-US" sz="1100">
                          <a:latin typeface="Times New Roman"/>
                          <a:ea typeface="Calibri"/>
                          <a:cs typeface="Times New Roman"/>
                        </a:rPr>
                        <a:t>Scalability</a:t>
                      </a:r>
                      <a:endParaRPr lang="en-US" sz="1000">
                        <a:latin typeface="Calibri"/>
                        <a:ea typeface="Calibri"/>
                        <a:cs typeface="Times New Roman"/>
                      </a:endParaRPr>
                    </a:p>
                    <a:p>
                      <a:pPr marL="342900" lvl="0" indent="-342900" algn="just">
                        <a:lnSpc>
                          <a:spcPct val="150000"/>
                        </a:lnSpc>
                        <a:spcAft>
                          <a:spcPts val="0"/>
                        </a:spcAft>
                        <a:buFont typeface="Symbol"/>
                        <a:buBlip>
                          <a:blip r:embed="rId2"/>
                        </a:buBlip>
                      </a:pPr>
                      <a:r>
                        <a:rPr lang="en-US" sz="1100">
                          <a:latin typeface="Times New Roman"/>
                          <a:ea typeface="Calibri"/>
                          <a:cs typeface="Times New Roman"/>
                        </a:rPr>
                        <a:t>Privacy Leakage</a:t>
                      </a:r>
                      <a:endParaRPr lang="en-US" sz="1000">
                        <a:latin typeface="Calibri"/>
                        <a:ea typeface="Calibri"/>
                        <a:cs typeface="Times New Roman"/>
                      </a:endParaRPr>
                    </a:p>
                    <a:p>
                      <a:pPr marL="342900" lvl="0" indent="-342900" algn="just">
                        <a:lnSpc>
                          <a:spcPct val="150000"/>
                        </a:lnSpc>
                        <a:spcAft>
                          <a:spcPts val="0"/>
                        </a:spcAft>
                        <a:buFont typeface="Symbol"/>
                        <a:buBlip>
                          <a:blip r:embed="rId2"/>
                        </a:buBlip>
                      </a:pPr>
                      <a:r>
                        <a:rPr lang="en-US" sz="1100">
                          <a:latin typeface="Times New Roman"/>
                          <a:ea typeface="Calibri"/>
                          <a:cs typeface="Times New Roman"/>
                        </a:rPr>
                        <a:t>MITM Attack</a:t>
                      </a:r>
                      <a:endParaRPr lang="en-US" sz="1000">
                        <a:latin typeface="Calibri"/>
                        <a:ea typeface="Calibri"/>
                        <a:cs typeface="Times New Roman"/>
                      </a:endParaRPr>
                    </a:p>
                    <a:p>
                      <a:pPr marL="342900" lvl="0" indent="-342900" algn="just">
                        <a:lnSpc>
                          <a:spcPct val="150000"/>
                        </a:lnSpc>
                        <a:spcAft>
                          <a:spcPts val="0"/>
                        </a:spcAft>
                        <a:buFont typeface="Symbol"/>
                        <a:buBlip>
                          <a:blip r:embed="rId2"/>
                        </a:buBlip>
                      </a:pPr>
                      <a:r>
                        <a:rPr lang="en-US" sz="1100">
                          <a:latin typeface="Times New Roman"/>
                          <a:ea typeface="Calibri"/>
                          <a:cs typeface="Times New Roman"/>
                        </a:rPr>
                        <a:t>Distributed Denial of Service (DDoS) Attac.</a:t>
                      </a:r>
                      <a:endParaRPr lang="en-US" sz="1000">
                        <a:latin typeface="Calibri"/>
                        <a:ea typeface="Calibri"/>
                        <a:cs typeface="Times New Roman"/>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indent="-118745" algn="just">
                        <a:lnSpc>
                          <a:spcPct val="150000"/>
                        </a:lnSpc>
                        <a:spcAft>
                          <a:spcPts val="0"/>
                        </a:spcAft>
                      </a:pPr>
                      <a:r>
                        <a:rPr lang="en-US" sz="1000" b="1" dirty="0">
                          <a:latin typeface="Times New Roman"/>
                          <a:ea typeface="Calibri"/>
                          <a:cs typeface="Times New Roman"/>
                        </a:rPr>
                        <a:t>ADVANTAGES:-</a:t>
                      </a:r>
                      <a:endParaRPr lang="en-US" sz="10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100" dirty="0">
                          <a:latin typeface="Times New Roman"/>
                          <a:ea typeface="Calibri"/>
                          <a:cs typeface="Times New Roman"/>
                        </a:rPr>
                        <a:t>Decentralization</a:t>
                      </a:r>
                      <a:endParaRPr lang="en-US" sz="10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100" dirty="0" err="1">
                          <a:latin typeface="Times New Roman"/>
                          <a:ea typeface="Calibri"/>
                          <a:cs typeface="Times New Roman"/>
                        </a:rPr>
                        <a:t>Detrusting</a:t>
                      </a:r>
                      <a:endParaRPr lang="en-US" sz="10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100" dirty="0">
                          <a:latin typeface="Times New Roman"/>
                          <a:ea typeface="Calibri"/>
                          <a:cs typeface="Times New Roman"/>
                        </a:rPr>
                        <a:t>Transparency</a:t>
                      </a:r>
                      <a:endParaRPr lang="en-US" sz="10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100" dirty="0">
                          <a:latin typeface="Times New Roman"/>
                          <a:ea typeface="Calibri"/>
                          <a:cs typeface="Times New Roman"/>
                        </a:rPr>
                        <a:t>Traceable and </a:t>
                      </a:r>
                      <a:r>
                        <a:rPr lang="en-US" sz="1100" dirty="0" err="1">
                          <a:latin typeface="Times New Roman"/>
                          <a:ea typeface="Calibri"/>
                          <a:cs typeface="Times New Roman"/>
                        </a:rPr>
                        <a:t>unforgeabl</a:t>
                      </a:r>
                      <a:r>
                        <a:rPr lang="en-US" sz="1100" dirty="0">
                          <a:latin typeface="Times New Roman"/>
                          <a:ea typeface="Calibri"/>
                          <a:cs typeface="Times New Roman"/>
                        </a:rPr>
                        <a:t>.</a:t>
                      </a:r>
                      <a:endParaRPr lang="en-US" sz="1000" dirty="0">
                        <a:latin typeface="Calibri"/>
                        <a:ea typeface="Calibri"/>
                        <a:cs typeface="Times New Roman"/>
                      </a:endParaRPr>
                    </a:p>
                  </a:txBody>
                  <a:tcPr marL="63758" marR="637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9144000" cy="27084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MINIMUMSYSTEM REQUIREMENTS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PROCESSOR		:  	DUAL CORE 2 DUO.</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RAM			:	2GB DD RAM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 DISK 		:	250 GB</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FRONT END 		:          J2EE (JSP, SERVLET)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BACK END			: 	MY SQL 5.5</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OPERATING SYSTEM  	                          :  	WINDOWS 7</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IDE	</a:t>
            </a: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r>
              <a:rPr lang="en-US" sz="1200">
                <a:latin typeface="Times New Roman" pitchFamily="18" charset="0"/>
                <a:ea typeface="Calibri" pitchFamily="34" charset="0"/>
                <a:cs typeface="Times New Roman" pitchFamily="18" charset="0"/>
              </a:rPr>
              <a:t> </a:t>
            </a:r>
            <a:r>
              <a:rPr lang="en-US" sz="1200" smtClean="0">
                <a:latin typeface="Times New Roman" pitchFamily="18" charset="0"/>
                <a:ea typeface="Calibri" pitchFamily="34" charset="0"/>
                <a:cs typeface="Times New Roman" pitchFamily="18" charset="0"/>
              </a:rPr>
              <a:t>                          </a:t>
            </a: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ECLIPSE</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630</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intel 4</dc:creator>
  <cp:lastModifiedBy>intel 4</cp:lastModifiedBy>
  <cp:revision>1</cp:revision>
  <dcterms:created xsi:type="dcterms:W3CDTF">2023-07-03T12:35:46Z</dcterms:created>
  <dcterms:modified xsi:type="dcterms:W3CDTF">2023-07-03T12:42:20Z</dcterms:modified>
</cp:coreProperties>
</file>