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816" r:id="rId1"/>
  </p:sldMasterIdLst>
  <p:notesMasterIdLst>
    <p:notesMasterId r:id="rId9"/>
  </p:notesMasterIdLst>
  <p:sldIdLst>
    <p:sldId id="291" r:id="rId2"/>
    <p:sldId id="292" r:id="rId3"/>
    <p:sldId id="294" r:id="rId4"/>
    <p:sldId id="295" r:id="rId5"/>
    <p:sldId id="296" r:id="rId6"/>
    <p:sldId id="293" r:id="rId7"/>
    <p:sldId id="29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24" autoAdjust="0"/>
  </p:normalViewPr>
  <p:slideViewPr>
    <p:cSldViewPr>
      <p:cViewPr varScale="1">
        <p:scale>
          <a:sx n="75" d="100"/>
          <a:sy n="75" d="100"/>
        </p:scale>
        <p:origin x="66" y="6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D77A1FA-AA07-46D2-BA1D-FAC05F9A87AB}" type="datetime1">
              <a:rPr lang="en-US" smtClean="0"/>
              <a:pPr/>
              <a:t>7/3/2023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smtClean="0"/>
              <a:t>                            VERTILINK TECH (Govt.SSI Unit &amp; ISO : 9001-2008)</a:t>
            </a: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C4A1969-14BA-4A4A-91B6-F66B1C0E87B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slow">
    <p:push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smtClean="0"/>
              <a:t>                            VERTILINK TECH (Govt.SSI Unit &amp; ISO : 9001-2008)</a:t>
            </a:r>
            <a:endParaRPr lang="en-US"/>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smtClean="0"/>
              <a:t>                            VERTILINK TECH (Govt.SSI Unit &amp; ISO : 9001-2008)</a:t>
            </a:r>
            <a:endParaRPr lang="en-US"/>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13C0338-3E99-401A-9CCF-92F861F50D7C}" type="datetime1">
              <a:rPr lang="en-US" smtClean="0"/>
              <a:pPr/>
              <a:t>7/3/2023</a:t>
            </a:fld>
            <a:endParaRPr lang="en-US"/>
          </a:p>
        </p:txBody>
      </p:sp>
      <p:sp>
        <p:nvSpPr>
          <p:cNvPr id="9" name="Slide Number Placeholder 8"/>
          <p:cNvSpPr>
            <a:spLocks noGrp="1"/>
          </p:cNvSpPr>
          <p:nvPr>
            <p:ph type="sldNum" sz="quarter" idx="15"/>
          </p:nvPr>
        </p:nvSpPr>
        <p:spPr/>
        <p:txBody>
          <a:bodyPr rtlCol="0"/>
          <a:lstStyle/>
          <a:p>
            <a:fld id="{3C4A1969-14BA-4A4A-91B6-F66B1C0E87B1}" type="slidenum">
              <a:rPr lang="en-US" smtClean="0"/>
              <a:pPr/>
              <a:t>‹#›</a:t>
            </a:fld>
            <a:endParaRPr lang="en-US"/>
          </a:p>
        </p:txBody>
      </p:sp>
      <p:sp>
        <p:nvSpPr>
          <p:cNvPr id="10" name="Footer Placeholder 9"/>
          <p:cNvSpPr>
            <a:spLocks noGrp="1"/>
          </p:cNvSpPr>
          <p:nvPr>
            <p:ph type="ftr" sz="quarter" idx="16"/>
          </p:nvPr>
        </p:nvSpPr>
        <p:spPr/>
        <p:txBody>
          <a:bodyPr rtlCol="0"/>
          <a:lstStyle/>
          <a:p>
            <a:r>
              <a:rPr lang="en-US" smtClean="0"/>
              <a:t>                            VERTILINK TECH (Govt.SSI Unit &amp; ISO : 9001-2008)</a:t>
            </a:r>
            <a:endParaRPr lang="en-US"/>
          </a:p>
        </p:txBody>
      </p:sp>
    </p:spTree>
  </p:cSld>
  <p:clrMapOvr>
    <a:masterClrMapping/>
  </p:clrMapOvr>
  <p:transition spd="slow">
    <p:push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smtClean="0"/>
              <a:t>                            VERTILINK TECH (Govt.SSI Unit &amp; ISO : 9001-2008)</a:t>
            </a: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smtClean="0"/>
              <a:t>                            VERTILINK TECH (Govt.SSI Unit &amp; ISO : 9001-2008)</a:t>
            </a:r>
            <a:endParaRPr lang="en-US"/>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push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smtClean="0"/>
              <a:t>                            VERTILINK TECH (Govt.SSI Unit &amp; ISO : 9001-2008)</a:t>
            </a:r>
            <a:endParaRPr lang="en-US"/>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spd="slow">
    <p:push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1597BCA-9855-4AEF-BF4C-69CF0D0BDB8B}" type="datetime1">
              <a:rPr lang="en-US" smtClean="0"/>
              <a:pPr/>
              <a:t>7/3/2023</a:t>
            </a:fld>
            <a:endParaRPr lang="en-US"/>
          </a:p>
        </p:txBody>
      </p:sp>
      <p:sp>
        <p:nvSpPr>
          <p:cNvPr id="7" name="Slide Number Placeholder 6"/>
          <p:cNvSpPr>
            <a:spLocks noGrp="1"/>
          </p:cNvSpPr>
          <p:nvPr>
            <p:ph type="sldNum" sz="quarter" idx="11"/>
          </p:nvPr>
        </p:nvSpPr>
        <p:spPr/>
        <p:txBody>
          <a:bodyPr rtlCol="0"/>
          <a:lstStyle/>
          <a:p>
            <a:fld id="{3C4A1969-14BA-4A4A-91B6-F66B1C0E87B1}" type="slidenum">
              <a:rPr lang="en-US" smtClean="0"/>
              <a:pPr/>
              <a:t>‹#›</a:t>
            </a:fld>
            <a:endParaRPr lang="en-US"/>
          </a:p>
        </p:txBody>
      </p:sp>
      <p:sp>
        <p:nvSpPr>
          <p:cNvPr id="8" name="Footer Placeholder 7"/>
          <p:cNvSpPr>
            <a:spLocks noGrp="1"/>
          </p:cNvSpPr>
          <p:nvPr>
            <p:ph type="ftr" sz="quarter" idx="12"/>
          </p:nvPr>
        </p:nvSpPr>
        <p:spPr/>
        <p:txBody>
          <a:bodyPr rtlCol="0"/>
          <a:lstStyle/>
          <a:p>
            <a:r>
              <a:rPr lang="en-US" smtClean="0"/>
              <a:t>                            VERTILINK TECH (Govt.SSI Unit &amp; ISO : 9001-2008)</a:t>
            </a:r>
            <a:endParaRPr lang="en-US"/>
          </a:p>
        </p:txBody>
      </p:sp>
    </p:spTree>
  </p:cSld>
  <p:clrMapOvr>
    <a:masterClrMapping/>
  </p:clrMapOvr>
  <p:transition spd="slow">
    <p:push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smtClean="0"/>
              <a:t>                            VERTILINK TECH (Govt.SSI Unit &amp; ISO : 9001-2008)</a:t>
            </a:r>
            <a:endParaRPr lang="en-US"/>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444FEB8-B5E3-4FDE-8ABE-7AA664B4A914}" type="datetime1">
              <a:rPr lang="en-US" smtClean="0"/>
              <a:pPr/>
              <a:t>7/3/2023</a:t>
            </a:fld>
            <a:endParaRPr lang="en-US"/>
          </a:p>
        </p:txBody>
      </p:sp>
      <p:sp>
        <p:nvSpPr>
          <p:cNvPr id="22" name="Slide Number Placeholder 21"/>
          <p:cNvSpPr>
            <a:spLocks noGrp="1"/>
          </p:cNvSpPr>
          <p:nvPr>
            <p:ph type="sldNum" sz="quarter" idx="15"/>
          </p:nvPr>
        </p:nvSpPr>
        <p:spPr/>
        <p:txBody>
          <a:bodyPr rtlCol="0"/>
          <a:lstStyle/>
          <a:p>
            <a:fld id="{3C4A1969-14BA-4A4A-91B6-F66B1C0E87B1}"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smtClean="0"/>
              <a:t>                            VERTILINK TECH (Govt.SSI Unit &amp; ISO : 9001-2008)</a:t>
            </a:r>
            <a:endParaRPr lang="en-US"/>
          </a:p>
        </p:txBody>
      </p:sp>
    </p:spTree>
  </p:cSld>
  <p:clrMapOvr>
    <a:overrideClrMapping bg1="lt1" tx1="dk1" bg2="lt2" tx2="dk2" accent1="accent1" accent2="accent2" accent3="accent3" accent4="accent4" accent5="accent5" accent6="accent6" hlink="hlink" folHlink="folHlink"/>
  </p:clrMapOvr>
  <p:transition spd="slow">
    <p:push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5D9D7E4-84A0-4BE3-B4DB-4E9AEE2254E4}" type="datetime1">
              <a:rPr lang="en-US" smtClean="0"/>
              <a:pPr/>
              <a:t>7/3/2023</a:t>
            </a:fld>
            <a:endParaRPr lang="en-US"/>
          </a:p>
        </p:txBody>
      </p:sp>
      <p:sp>
        <p:nvSpPr>
          <p:cNvPr id="18" name="Slide Number Placeholder 17"/>
          <p:cNvSpPr>
            <a:spLocks noGrp="1"/>
          </p:cNvSpPr>
          <p:nvPr>
            <p:ph type="sldNum" sz="quarter" idx="11"/>
          </p:nvPr>
        </p:nvSpPr>
        <p:spPr/>
        <p:txBody>
          <a:bodyPr rtlCol="0"/>
          <a:lstStyle/>
          <a:p>
            <a:fld id="{3C4A1969-14BA-4A4A-91B6-F66B1C0E87B1}"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smtClean="0"/>
              <a:t>                            VERTILINK TECH (Govt.SSI Unit &amp; ISO : 9001-2008)</a:t>
            </a:r>
            <a:endParaRPr lang="en-US"/>
          </a:p>
        </p:txBody>
      </p:sp>
    </p:spTree>
  </p:cSld>
  <p:clrMapOvr>
    <a:masterClrMapping/>
  </p:clrMapOvr>
  <p:transition spd="slow">
    <p:push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D4AF996-6F2E-4CCC-9FAE-37D204F12EC8}" type="datetime1">
              <a:rPr lang="en-US" smtClean="0"/>
              <a:pPr/>
              <a:t>7/3/2023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smtClean="0"/>
              <a:t>                            VERTILINK TECH (Govt.SSI Unit &amp; ISO : 9001-2008)</a:t>
            </a: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C4A1969-14BA-4A4A-91B6-F66B1C0E87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slow">
    <p:push dir="r"/>
  </p:transition>
  <p:timing>
    <p:tnLst>
      <p:par>
        <p:cTn id="1" dur="indefinite" restart="never" nodeType="tmRoot"/>
      </p:par>
    </p:tnLst>
  </p:timing>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2438400"/>
            <a:ext cx="7924800" cy="2123658"/>
          </a:xfrm>
          <a:prstGeom prst="rect">
            <a:avLst/>
          </a:prstGeom>
        </p:spPr>
        <p:txBody>
          <a:bodyPr wrap="square">
            <a:spAutoFit/>
          </a:bodyPr>
          <a:lstStyle/>
          <a:p>
            <a:r>
              <a:rPr lang="en-IN" b="1" dirty="0"/>
              <a:t> </a:t>
            </a:r>
            <a:endParaRPr lang="en-IN" dirty="0"/>
          </a:p>
          <a:p>
            <a:r>
              <a:rPr lang="en-IN" b="1" dirty="0"/>
              <a:t> </a:t>
            </a:r>
            <a:endParaRPr lang="en-IN" dirty="0"/>
          </a:p>
          <a:p>
            <a:pPr algn="ctr"/>
            <a:r>
              <a:rPr lang="en-IN" b="1" dirty="0"/>
              <a:t>OPTIMAL PRODUCT VERIFICATION AND VALIDATION PLANNING AND DESIGN FOR RELIABILITY USING TEXT MINING</a:t>
            </a:r>
            <a:endParaRPr lang="en-IN" dirty="0"/>
          </a:p>
          <a:p>
            <a:pPr algn="ctr">
              <a:lnSpc>
                <a:spcPct val="150000"/>
              </a:lnSpc>
              <a:spcAft>
                <a:spcPts val="1000"/>
              </a:spcAft>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38D6F-01DB-424F-82A7-A3258CFF709F}"/>
              </a:ext>
            </a:extLst>
          </p:cNvPr>
          <p:cNvSpPr/>
          <p:nvPr/>
        </p:nvSpPr>
        <p:spPr>
          <a:xfrm>
            <a:off x="304800" y="2286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81000" y="762000"/>
            <a:ext cx="8229600" cy="5957400"/>
          </a:xfrm>
          <a:prstGeom prst="rect">
            <a:avLst/>
          </a:prstGeom>
        </p:spPr>
        <p:txBody>
          <a:bodyPr wrap="square">
            <a:spAutoFit/>
          </a:bodyPr>
          <a:lstStyle/>
          <a:p>
            <a:pPr algn="just">
              <a:lnSpc>
                <a:spcPct val="150000"/>
              </a:lnSpc>
            </a:pPr>
            <a:r>
              <a:rPr lang="en-IN" sz="1600" dirty="0" smtClean="0">
                <a:latin typeface="Times New Roman" pitchFamily="18" charset="0"/>
                <a:cs typeface="Times New Roman" pitchFamily="18" charset="0"/>
              </a:rPr>
              <a:t>Failure mode and effects analysis (FMEA) has been widely used in product design process as a reliability analysis technique. Design FMEA (DFMEA), which is used in the product development phase to identify and mitigate product risk, is one of the three application scenarios of FMEA. During the DFMEA process, verification and validation (V&amp;V) activities are proposed to mitigate the risk of the identified potential failure modes. The V&amp;V activities can be further planned and implemented to improve the product reliability under development. However, the DFMEA report usually contains rich text descriptions of potential failure modes and causes, and it is difficult and no intuitive to fully understand these information for design improvements. In addition, it is also very challenging to optimize the planning of V&amp;V activities by selecting a set of V&amp;V activities to achieve expected reliability improvement effectiveness with the minimum resource consumption requirement. To address these two challenges, this article first proposes a method of applying text mining to the DFMEA report to obtain two types of hidden reliability information, including the classifications of failure modes/causes and the correlation between keywords. Then, a mathematical model is proposed to optimize the product V&amp;V planning by selecting an optimal set of V&amp;V activities. The application of the above proposed methods is illustrated through the product development of a diesel engine power generation system.</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977495425"/>
              </p:ext>
            </p:extLst>
          </p:nvPr>
        </p:nvGraphicFramePr>
        <p:xfrm>
          <a:off x="381000" y="130713"/>
          <a:ext cx="8458200" cy="6255365"/>
        </p:xfrm>
        <a:graphic>
          <a:graphicData uri="http://schemas.openxmlformats.org/drawingml/2006/table">
            <a:tbl>
              <a:tblPr firstRow="1" bandRow="1">
                <a:tableStyleId>{5C22544A-7EE6-4342-B048-85BDC9FD1C3A}</a:tableStyleId>
              </a:tblPr>
              <a:tblGrid>
                <a:gridCol w="4081367">
                  <a:extLst>
                    <a:ext uri="{9D8B030D-6E8A-4147-A177-3AD203B41FA5}">
                      <a16:colId xmlns:a16="http://schemas.microsoft.com/office/drawing/2014/main" val="4204740616"/>
                    </a:ext>
                  </a:extLst>
                </a:gridCol>
                <a:gridCol w="4376833">
                  <a:extLst>
                    <a:ext uri="{9D8B030D-6E8A-4147-A177-3AD203B41FA5}">
                      <a16:colId xmlns:a16="http://schemas.microsoft.com/office/drawing/2014/main" val="2161512350"/>
                    </a:ext>
                  </a:extLst>
                </a:gridCol>
              </a:tblGrid>
              <a:tr h="325949">
                <a:tc>
                  <a:txBody>
                    <a:bodyPr/>
                    <a:lstStyle/>
                    <a:p>
                      <a:pPr algn="ct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kumimoji="0" lang="en-IN" sz="1800" b="1" kern="1200" dirty="0" smtClean="0">
                          <a:solidFill>
                            <a:schemeClr val="lt1"/>
                          </a:solidFill>
                          <a:latin typeface="+mn-lt"/>
                          <a:ea typeface="+mn-ea"/>
                          <a:cs typeface="+mn-cs"/>
                        </a:rPr>
                        <a:t>EXSISTING 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IN" sz="1800" b="1" kern="1200" dirty="0" smtClean="0">
                          <a:solidFill>
                            <a:schemeClr val="lt1"/>
                          </a:solidFill>
                          <a:latin typeface="+mn-lt"/>
                          <a:ea typeface="+mn-ea"/>
                          <a:cs typeface="+mn-cs"/>
                        </a:rPr>
                        <a:t>PROPOSED 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4529164">
                <a:tc>
                  <a:txBody>
                    <a:bodyPr/>
                    <a:lstStyle/>
                    <a:p>
                      <a:pPr marL="342900" lvl="0" indent="-342900" algn="just">
                        <a:lnSpc>
                          <a:spcPct val="150000"/>
                        </a:lnSpc>
                        <a:spcAft>
                          <a:spcPts val="0"/>
                        </a:spcAft>
                        <a:buFont typeface="Wingdings"/>
                        <a:buChar char=""/>
                      </a:pPr>
                      <a:r>
                        <a:rPr lang="en-US" sz="1400" dirty="0">
                          <a:latin typeface="Times New Roman" pitchFamily="18" charset="0"/>
                          <a:ea typeface="Calibri"/>
                          <a:cs typeface="Times New Roman" pitchFamily="18" charset="0"/>
                        </a:rPr>
                        <a:t>Presented a novel risk priority model for FMEA by using interval two-</a:t>
                      </a:r>
                      <a:r>
                        <a:rPr lang="en-US" sz="1400" dirty="0" err="1">
                          <a:latin typeface="Times New Roman" pitchFamily="18" charset="0"/>
                          <a:ea typeface="Calibri"/>
                          <a:cs typeface="Times New Roman" pitchFamily="18" charset="0"/>
                        </a:rPr>
                        <a:t>tuple</a:t>
                      </a:r>
                      <a:r>
                        <a:rPr lang="en-US" sz="1400" dirty="0">
                          <a:latin typeface="Times New Roman" pitchFamily="18" charset="0"/>
                          <a:ea typeface="Calibri"/>
                          <a:cs typeface="Times New Roman" pitchFamily="18" charset="0"/>
                        </a:rPr>
                        <a:t> linguistic variables and an integrated </a:t>
                      </a:r>
                      <a:r>
                        <a:rPr lang="en-US" sz="1400" dirty="0" err="1">
                          <a:latin typeface="Times New Roman" pitchFamily="18" charset="0"/>
                          <a:ea typeface="Calibri"/>
                          <a:cs typeface="Times New Roman" pitchFamily="18" charset="0"/>
                        </a:rPr>
                        <a:t>multicriteria</a:t>
                      </a:r>
                      <a:r>
                        <a:rPr lang="en-US" sz="1400" dirty="0">
                          <a:latin typeface="Times New Roman" pitchFamily="18" charset="0"/>
                          <a:ea typeface="Calibri"/>
                          <a:cs typeface="Times New Roman" pitchFamily="18" charset="0"/>
                        </a:rPr>
                        <a:t> decision making method to determine risk ranking of the identified failure modes comprehensively. </a:t>
                      </a:r>
                    </a:p>
                    <a:p>
                      <a:pPr marL="342900" lvl="0" indent="-342900" algn="just">
                        <a:lnSpc>
                          <a:spcPct val="150000"/>
                        </a:lnSpc>
                        <a:spcAft>
                          <a:spcPts val="0"/>
                        </a:spcAft>
                        <a:buFont typeface="Wingdings"/>
                        <a:buChar char=""/>
                      </a:pPr>
                      <a:r>
                        <a:rPr lang="en-US" sz="1400" dirty="0">
                          <a:latin typeface="Times New Roman" pitchFamily="18" charset="0"/>
                          <a:ea typeface="Calibri"/>
                          <a:cs typeface="Times New Roman" pitchFamily="18" charset="0"/>
                        </a:rPr>
                        <a:t>In summary, the existing research on DFMEA has been focusing on how to reduce the inherent vagueness in the human judgment and better determine the priority ranking of failure modes. </a:t>
                      </a:r>
                      <a:endParaRPr lang="en-US" sz="1400" dirty="0" smtClean="0">
                        <a:latin typeface="Times New Roman" pitchFamily="18" charset="0"/>
                        <a:ea typeface="Calibri"/>
                        <a:cs typeface="Times New Roman" pitchFamily="18" charset="0"/>
                      </a:endParaRPr>
                    </a:p>
                    <a:p>
                      <a:pPr marL="342900" lvl="0" indent="-342900" algn="just">
                        <a:lnSpc>
                          <a:spcPct val="150000"/>
                        </a:lnSpc>
                        <a:spcAft>
                          <a:spcPts val="0"/>
                        </a:spcAft>
                        <a:buFont typeface="Wingdings"/>
                        <a:buChar char=""/>
                      </a:pPr>
                      <a:r>
                        <a:rPr kumimoji="0" lang="en-IN" sz="1400" kern="1200" dirty="0" smtClean="0">
                          <a:solidFill>
                            <a:schemeClr val="dk1"/>
                          </a:solidFill>
                          <a:latin typeface="Times New Roman" pitchFamily="18" charset="0"/>
                          <a:ea typeface="+mn-ea"/>
                          <a:cs typeface="Times New Roman" pitchFamily="18" charset="0"/>
                        </a:rPr>
                        <a:t>However, there is little research on the following two challenges: 1) How to deal with large amounts of text information in the DFMEA report? 2) How to optimize the product V&amp;V activities planning in an effective and quantitative.</a:t>
                      </a:r>
                      <a:endParaRPr lang="en-US" sz="1400" dirty="0">
                        <a:latin typeface="Times New Roman" pitchFamily="18" charset="0"/>
                        <a:ea typeface="Calibri"/>
                        <a:cs typeface="Times New Roman" pitchFamily="18" charset="0"/>
                      </a:endParaRPr>
                    </a:p>
                  </a:txBody>
                  <a:tcPr marL="114300" marR="114300" marT="0" marB="0"/>
                </a:tc>
                <a:tc>
                  <a:txBody>
                    <a:bodyPr/>
                    <a:lstStyle/>
                    <a:p>
                      <a:pPr marL="342900" lvl="0" indent="-342900" algn="just">
                        <a:lnSpc>
                          <a:spcPct val="150000"/>
                        </a:lnSpc>
                        <a:spcAft>
                          <a:spcPts val="0"/>
                        </a:spcAft>
                        <a:buFont typeface="Wingdings"/>
                        <a:buChar char=""/>
                      </a:pPr>
                      <a:r>
                        <a:rPr lang="en-US" sz="1400" dirty="0">
                          <a:latin typeface="Times New Roman" pitchFamily="18" charset="0"/>
                          <a:ea typeface="Calibri"/>
                          <a:cs typeface="Times New Roman" pitchFamily="18" charset="0"/>
                        </a:rPr>
                        <a:t>This article first proposes a method of applying text mining to the DFMEA report to obtain two types of hidden reliability information, including the classifications of failure modes/causes and the correlation between keywords.</a:t>
                      </a:r>
                    </a:p>
                    <a:p>
                      <a:pPr marL="342900" lvl="0" indent="-342900" algn="just">
                        <a:lnSpc>
                          <a:spcPct val="150000"/>
                        </a:lnSpc>
                        <a:spcAft>
                          <a:spcPts val="0"/>
                        </a:spcAft>
                        <a:buFont typeface="Wingdings"/>
                        <a:buChar char=""/>
                      </a:pPr>
                      <a:r>
                        <a:rPr lang="en-US" sz="1400" dirty="0">
                          <a:latin typeface="Times New Roman" pitchFamily="18" charset="0"/>
                          <a:ea typeface="Calibri"/>
                          <a:cs typeface="Times New Roman" pitchFamily="18" charset="0"/>
                        </a:rPr>
                        <a:t>Then, a mathematical model is proposed to optimize the product V&amp;V planning by selecting an optimal set of V&amp;V activities. </a:t>
                      </a:r>
                      <a:endParaRPr lang="en-US" sz="1400" dirty="0" smtClean="0">
                        <a:latin typeface="Times New Roman" pitchFamily="18" charset="0"/>
                        <a:ea typeface="Calibri"/>
                        <a:cs typeface="Times New Roman" pitchFamily="18" charset="0"/>
                      </a:endParaRPr>
                    </a:p>
                    <a:p>
                      <a:pPr marL="342900" lvl="0" indent="-342900" algn="just">
                        <a:lnSpc>
                          <a:spcPct val="150000"/>
                        </a:lnSpc>
                        <a:spcAft>
                          <a:spcPts val="0"/>
                        </a:spcAft>
                        <a:buFont typeface="Wingdings"/>
                        <a:buChar char=""/>
                      </a:pPr>
                      <a:r>
                        <a:rPr kumimoji="0" lang="en-IN" sz="1400" kern="1200" dirty="0" smtClean="0">
                          <a:solidFill>
                            <a:schemeClr val="dk1"/>
                          </a:solidFill>
                          <a:latin typeface="Times New Roman" pitchFamily="18" charset="0"/>
                          <a:ea typeface="+mn-ea"/>
                          <a:cs typeface="Times New Roman" pitchFamily="18" charset="0"/>
                        </a:rPr>
                        <a:t>The application of the above proposed methods is illustrated through the product development of a diesel engine power generation system.</a:t>
                      </a:r>
                      <a:endParaRPr lang="en-US" sz="1400" dirty="0">
                        <a:latin typeface="Times New Roman" pitchFamily="18" charset="0"/>
                        <a:ea typeface="Calibri"/>
                        <a:cs typeface="Times New Roman" pitchFamily="18" charset="0"/>
                      </a:endParaRPr>
                    </a:p>
                  </a:txBody>
                  <a:tcPr marL="114300" marR="114300" marT="0" marB="0"/>
                </a:tc>
                <a:extLst>
                  <a:ext uri="{0D108BD9-81ED-4DB2-BD59-A6C34878D82A}">
                    <a16:rowId xmlns:a16="http://schemas.microsoft.com/office/drawing/2014/main" val="895524964"/>
                  </a:ext>
                </a:extLst>
              </a:tr>
              <a:tr h="1127295">
                <a:tc>
                  <a:txBody>
                    <a:bodyPr/>
                    <a:lstStyle/>
                    <a:p>
                      <a:pPr algn="just">
                        <a:lnSpc>
                          <a:spcPct val="150000"/>
                        </a:lnSpc>
                        <a:spcAft>
                          <a:spcPts val="0"/>
                        </a:spcAft>
                      </a:pPr>
                      <a:r>
                        <a:rPr lang="en-US" sz="1800" b="1"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EXISTINGALGORITHM:-</a:t>
                      </a:r>
                      <a:endParaRPr kumimoji="0" lang="en-IN" sz="1400" b="1" kern="1200" dirty="0" smtClean="0">
                        <a:solidFill>
                          <a:schemeClr val="dk1"/>
                        </a:solidFill>
                        <a:effectLst/>
                        <a:latin typeface="+mn-lt"/>
                        <a:ea typeface="+mn-ea"/>
                        <a:cs typeface="+mn-cs"/>
                      </a:endParaRPr>
                    </a:p>
                    <a:p>
                      <a:pPr algn="just">
                        <a:lnSpc>
                          <a:spcPct val="150000"/>
                        </a:lnSpc>
                        <a:spcAft>
                          <a:spcPts val="0"/>
                        </a:spcAft>
                      </a:pPr>
                      <a:r>
                        <a:rPr kumimoji="0" lang="en-IN" sz="1400" kern="1200" dirty="0" smtClean="0">
                          <a:solidFill>
                            <a:schemeClr val="dk1"/>
                          </a:solidFill>
                          <a:latin typeface="+mn-lt"/>
                          <a:ea typeface="+mn-ea"/>
                          <a:cs typeface="+mn-cs"/>
                        </a:rPr>
                        <a:t>Traditional DFMEA report</a:t>
                      </a:r>
                      <a:endParaRPr lang="en-US" sz="1400" b="1"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 algn="just">
                        <a:lnSpc>
                          <a:spcPct val="150000"/>
                        </a:lnSpc>
                        <a:spcAft>
                          <a:spcPts val="0"/>
                        </a:spcAft>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PROPOSED ALGORITHM</a:t>
                      </a:r>
                      <a:r>
                        <a:rPr lang="en-US" sz="1800" b="1"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45720" algn="just">
                        <a:lnSpc>
                          <a:spcPct val="150000"/>
                        </a:lnSpc>
                        <a:spcAft>
                          <a:spcPts val="0"/>
                        </a:spcAft>
                      </a:pPr>
                      <a:r>
                        <a:rPr kumimoji="0" lang="en-IN" sz="1400" kern="1200" dirty="0" smtClean="0">
                          <a:solidFill>
                            <a:schemeClr val="dk1"/>
                          </a:solidFill>
                          <a:latin typeface="+mn-lt"/>
                          <a:ea typeface="+mn-ea"/>
                          <a:cs typeface="+mn-cs"/>
                        </a:rPr>
                        <a:t>Verification and Validation Planning</a:t>
                      </a:r>
                      <a:endParaRPr lang="en-US" sz="1400" b="1"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1862123"/>
                  </a:ext>
                </a:extLst>
              </a:tr>
            </a:tbl>
          </a:graphicData>
        </a:graphic>
      </p:graphicFrame>
    </p:spTree>
    <p:extLst>
      <p:ext uri="{BB962C8B-B14F-4D97-AF65-F5344CB8AC3E}">
        <p14:creationId xmlns:p14="http://schemas.microsoft.com/office/powerpoint/2010/main" val="229999364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1276605087"/>
              </p:ext>
            </p:extLst>
          </p:nvPr>
        </p:nvGraphicFramePr>
        <p:xfrm>
          <a:off x="609600" y="182316"/>
          <a:ext cx="7848600" cy="6315559"/>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4204740616"/>
                    </a:ext>
                  </a:extLst>
                </a:gridCol>
                <a:gridCol w="3962400">
                  <a:extLst>
                    <a:ext uri="{9D8B030D-6E8A-4147-A177-3AD203B41FA5}">
                      <a16:colId xmlns:a16="http://schemas.microsoft.com/office/drawing/2014/main" val="2161512350"/>
                    </a:ext>
                  </a:extLst>
                </a:gridCol>
              </a:tblGrid>
              <a:tr h="344885">
                <a:tc>
                  <a:txBody>
                    <a:bodyPr/>
                    <a:lstStyle/>
                    <a:p>
                      <a:pPr algn="ctr">
                        <a:lnSpc>
                          <a:spcPct val="115000"/>
                        </a:lnSpc>
                        <a:spcAft>
                          <a:spcPts val="1000"/>
                        </a:spcAft>
                      </a:pP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5949799">
                <a:tc>
                  <a:txBody>
                    <a:bodyPr/>
                    <a:lstStyle/>
                    <a:p>
                      <a:pPr marL="342900" lvl="0" indent="-342900" algn="just">
                        <a:lnSpc>
                          <a:spcPct val="150000"/>
                        </a:lnSpc>
                        <a:spcAft>
                          <a:spcPts val="0"/>
                        </a:spcAft>
                        <a:buFont typeface="Wingdings"/>
                        <a:buNone/>
                      </a:pPr>
                      <a:r>
                        <a:rPr kumimoji="0" lang="en-IN" sz="1400" kern="1200" dirty="0" smtClean="0">
                          <a:solidFill>
                            <a:schemeClr val="dk1"/>
                          </a:solidFill>
                          <a:latin typeface="Times New Roman" pitchFamily="18" charset="0"/>
                          <a:ea typeface="+mn-ea"/>
                          <a:cs typeface="Times New Roman" pitchFamily="18" charset="0"/>
                        </a:rPr>
                        <a:t>The discovered hidden reliability improvement information such as the failure correlation and classification has not been well understood and utilized through traditional DFMEA reports. Such newly discovered reliability information can provide significant guidance for product design improvement at earlier design stage. Second, a quantitative product V&amp;V activities planning model is proposed for the first time by considering the precedence constraints of V&amp;V activities implementation, as well as cost and time constraints for implementing an optimally selected set of V&amp;V activities. </a:t>
                      </a:r>
                      <a:endParaRPr lang="en-US" sz="1400" dirty="0">
                        <a:latin typeface="Times New Roman" pitchFamily="18" charset="0"/>
                        <a:ea typeface="Calibri"/>
                        <a:cs typeface="Times New Roman" pitchFamily="18" charset="0"/>
                      </a:endParaRPr>
                    </a:p>
                  </a:txBody>
                  <a:tcPr marL="114300" marR="114300" marT="0" marB="0"/>
                </a:tc>
                <a:tc>
                  <a:txBody>
                    <a:bodyPr/>
                    <a:lstStyle/>
                    <a:p>
                      <a:pPr algn="just">
                        <a:lnSpc>
                          <a:spcPct val="150000"/>
                        </a:lnSpc>
                        <a:spcAft>
                          <a:spcPts val="800"/>
                        </a:spcAft>
                      </a:pPr>
                      <a:r>
                        <a:rPr lang="en-IN" sz="1400" dirty="0">
                          <a:latin typeface="Times New Roman" pitchFamily="18" charset="0"/>
                          <a:ea typeface="Calibri"/>
                          <a:cs typeface="Times New Roman" pitchFamily="18" charset="0"/>
                        </a:rPr>
                        <a:t>During the DFMEA process, design verification and validation (V&amp;V) activities can be proposed through the V&amp;V method to mitigate the risk of the identified potential failure modes. V&amp;V is a method to verify and validate that a product, service, or system meets design specifications and </a:t>
                      </a:r>
                      <a:r>
                        <a:rPr lang="en-IN" sz="1400" dirty="0" err="1">
                          <a:latin typeface="Times New Roman" pitchFamily="18" charset="0"/>
                          <a:ea typeface="Calibri"/>
                          <a:cs typeface="Times New Roman" pitchFamily="18" charset="0"/>
                        </a:rPr>
                        <a:t>fulfills</a:t>
                      </a:r>
                      <a:r>
                        <a:rPr lang="en-IN" sz="1400" dirty="0">
                          <a:latin typeface="Times New Roman" pitchFamily="18" charset="0"/>
                          <a:ea typeface="Calibri"/>
                          <a:cs typeface="Times New Roman" pitchFamily="18" charset="0"/>
                        </a:rPr>
                        <a:t> its intended functions [4]. V&amp;V activities are engineering tasks for design risk assessment and mitigation such as engineering analysis and calculations, design simulations, and physical tests. Within the scope of product V&amp;V, the verification part plays as a quality control mechanism that is used to assess whether products, systems, and/or services comply with regulations, requirements, specifications, or imposed conditions at the beginning of a development phase. </a:t>
                      </a:r>
                      <a:endParaRPr lang="en-US" sz="1400" dirty="0">
                        <a:latin typeface="Times New Roman" pitchFamily="18" charset="0"/>
                        <a:ea typeface="Calibri"/>
                        <a:cs typeface="Times New Roman" pitchFamily="18" charset="0"/>
                      </a:endParaRPr>
                    </a:p>
                  </a:txBody>
                  <a:tcPr marL="114300" marR="114300" marT="0" marB="0"/>
                </a:tc>
                <a:extLst>
                  <a:ext uri="{0D108BD9-81ED-4DB2-BD59-A6C34878D82A}">
                    <a16:rowId xmlns:a16="http://schemas.microsoft.com/office/drawing/2014/main" val="895524964"/>
                  </a:ext>
                </a:extLst>
              </a:tr>
            </a:tbl>
          </a:graphicData>
        </a:graphic>
      </p:graphicFrame>
    </p:spTree>
    <p:extLst>
      <p:ext uri="{BB962C8B-B14F-4D97-AF65-F5344CB8AC3E}">
        <p14:creationId xmlns:p14="http://schemas.microsoft.com/office/powerpoint/2010/main" val="876383078"/>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493777156"/>
              </p:ext>
            </p:extLst>
          </p:nvPr>
        </p:nvGraphicFramePr>
        <p:xfrm>
          <a:off x="228600" y="381000"/>
          <a:ext cx="8610600" cy="3326248"/>
        </p:xfrm>
        <a:graphic>
          <a:graphicData uri="http://schemas.openxmlformats.org/drawingml/2006/table">
            <a:tbl>
              <a:tblPr firstRow="1" bandRow="1">
                <a:tableStyleId>{5C22544A-7EE6-4342-B048-85BDC9FD1C3A}</a:tableStyleId>
              </a:tblPr>
              <a:tblGrid>
                <a:gridCol w="4343400">
                  <a:extLst>
                    <a:ext uri="{9D8B030D-6E8A-4147-A177-3AD203B41FA5}">
                      <a16:colId xmlns:a16="http://schemas.microsoft.com/office/drawing/2014/main" val="4204740616"/>
                    </a:ext>
                  </a:extLst>
                </a:gridCol>
                <a:gridCol w="4267200">
                  <a:extLst>
                    <a:ext uri="{9D8B030D-6E8A-4147-A177-3AD203B41FA5}">
                      <a16:colId xmlns:a16="http://schemas.microsoft.com/office/drawing/2014/main" val="2161512350"/>
                    </a:ext>
                  </a:extLst>
                </a:gridCol>
              </a:tblGrid>
              <a:tr h="765928">
                <a:tc>
                  <a:txBody>
                    <a:bodyPr/>
                    <a:lstStyle/>
                    <a:p>
                      <a:pPr algn="ctr">
                        <a:lnSpc>
                          <a:spcPct val="115000"/>
                        </a:lnSpc>
                        <a:spcAft>
                          <a:spcPts val="1000"/>
                        </a:spcAft>
                      </a:pPr>
                      <a:r>
                        <a:rPr kumimoji="0" lang="en-US" sz="180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DRAWBACKS</a:t>
                      </a: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ADVANTAGES:-</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2205872">
                <a:tc>
                  <a:txBody>
                    <a:bodyPr/>
                    <a:lstStyle/>
                    <a:p>
                      <a:pPr marL="342900" lvl="0" indent="-342900" algn="just">
                        <a:lnSpc>
                          <a:spcPct val="150000"/>
                        </a:lnSpc>
                        <a:spcAft>
                          <a:spcPts val="0"/>
                        </a:spcAft>
                        <a:buFont typeface="Symbol"/>
                        <a:buBlip>
                          <a:blip r:embed="rId2"/>
                        </a:buBlip>
                      </a:pPr>
                      <a:r>
                        <a:rPr lang="en-US" sz="1400" dirty="0">
                          <a:latin typeface="Times New Roman"/>
                          <a:ea typeface="Calibri"/>
                          <a:cs typeface="Times New Roman"/>
                        </a:rPr>
                        <a:t>A linear programming model is also developed to obtain the optimal weights of risk factors when the weight information is incompletely known a priori.</a:t>
                      </a:r>
                      <a:endParaRPr lang="en-US" sz="1400" dirty="0">
                        <a:latin typeface="Calibri"/>
                        <a:ea typeface="Calibri"/>
                        <a:cs typeface="Times New Roman"/>
                      </a:endParaRPr>
                    </a:p>
                    <a:p>
                      <a:pPr marL="342900" lvl="0" indent="-342900" algn="just">
                        <a:lnSpc>
                          <a:spcPct val="150000"/>
                        </a:lnSpc>
                        <a:spcAft>
                          <a:spcPts val="0"/>
                        </a:spcAft>
                        <a:buFont typeface="Symbol"/>
                        <a:buBlip>
                          <a:blip r:embed="rId2"/>
                        </a:buBlip>
                      </a:pPr>
                      <a:r>
                        <a:rPr lang="en-US" sz="1400" dirty="0">
                          <a:latin typeface="Times New Roman"/>
                          <a:ea typeface="Calibri"/>
                          <a:cs typeface="Times New Roman"/>
                        </a:rPr>
                        <a:t>A novel risk priority model for FMEA by using interval two-</a:t>
                      </a:r>
                      <a:r>
                        <a:rPr lang="en-US" sz="1400" dirty="0" err="1">
                          <a:latin typeface="Times New Roman"/>
                          <a:ea typeface="Calibri"/>
                          <a:cs typeface="Times New Roman"/>
                        </a:rPr>
                        <a:t>tuple</a:t>
                      </a:r>
                      <a:r>
                        <a:rPr lang="en-US" sz="1400" dirty="0">
                          <a:latin typeface="Times New Roman"/>
                          <a:ea typeface="Calibri"/>
                          <a:cs typeface="Times New Roman"/>
                        </a:rPr>
                        <a:t> linguistic variables</a:t>
                      </a:r>
                      <a:endParaRPr lang="en-US" sz="1400" dirty="0">
                        <a:latin typeface="Calibri"/>
                        <a:ea typeface="Calibri"/>
                        <a:cs typeface="Times New Roman"/>
                      </a:endParaRPr>
                    </a:p>
                    <a:p>
                      <a:pPr marL="342900" lvl="0" indent="-342900" algn="just">
                        <a:lnSpc>
                          <a:spcPct val="150000"/>
                        </a:lnSpc>
                        <a:spcAft>
                          <a:spcPts val="0"/>
                        </a:spcAft>
                        <a:buFont typeface="Symbol"/>
                        <a:buBlip>
                          <a:blip r:embed="rId2"/>
                        </a:buBlip>
                      </a:pPr>
                      <a:r>
                        <a:rPr lang="en-US" sz="1400" dirty="0">
                          <a:latin typeface="Times New Roman"/>
                          <a:ea typeface="Calibri"/>
                          <a:cs typeface="Times New Roman"/>
                        </a:rPr>
                        <a:t>Integrated </a:t>
                      </a:r>
                      <a:r>
                        <a:rPr lang="en-US" sz="1400" dirty="0" err="1">
                          <a:latin typeface="Times New Roman"/>
                          <a:ea typeface="Calibri"/>
                          <a:cs typeface="Times New Roman"/>
                        </a:rPr>
                        <a:t>multicriteria</a:t>
                      </a:r>
                      <a:r>
                        <a:rPr lang="en-US" sz="1400" dirty="0">
                          <a:latin typeface="Times New Roman"/>
                          <a:ea typeface="Calibri"/>
                          <a:cs typeface="Times New Roman"/>
                        </a:rPr>
                        <a:t> decision making method to determine risk ranking of the identified failure modes comprehensively.</a:t>
                      </a:r>
                      <a:endParaRPr lang="en-US" sz="1400" dirty="0">
                        <a:latin typeface="Calibri"/>
                        <a:ea typeface="Calibri"/>
                        <a:cs typeface="Times New Roman"/>
                      </a:endParaRPr>
                    </a:p>
                  </a:txBody>
                  <a:tcPr marL="114300" marR="114300" marT="0" marB="0"/>
                </a:tc>
                <a:tc>
                  <a:txBody>
                    <a:bodyPr/>
                    <a:lstStyle/>
                    <a:p>
                      <a:pPr marL="342900" lvl="0" indent="-342900" algn="just">
                        <a:lnSpc>
                          <a:spcPct val="150000"/>
                        </a:lnSpc>
                        <a:spcAft>
                          <a:spcPts val="0"/>
                        </a:spcAft>
                        <a:buSzPts val="1200"/>
                        <a:buFont typeface="Symbol"/>
                        <a:buBlip>
                          <a:blip r:embed="rId2"/>
                        </a:buBlip>
                      </a:pPr>
                      <a:r>
                        <a:rPr lang="en-US" sz="1400" dirty="0">
                          <a:latin typeface="Times New Roman"/>
                          <a:ea typeface="Calibri"/>
                          <a:cs typeface="Times New Roman"/>
                        </a:rPr>
                        <a:t>programming model </a:t>
                      </a:r>
                      <a:endParaRPr lang="en-US" sz="1400" dirty="0">
                        <a:latin typeface="Calibri"/>
                        <a:ea typeface="Calibri"/>
                        <a:cs typeface="Times New Roman"/>
                      </a:endParaRPr>
                    </a:p>
                    <a:p>
                      <a:pPr marL="342900" lvl="0" indent="-342900" algn="just">
                        <a:lnSpc>
                          <a:spcPct val="150000"/>
                        </a:lnSpc>
                        <a:spcAft>
                          <a:spcPts val="0"/>
                        </a:spcAft>
                        <a:buFont typeface="Symbol"/>
                        <a:buBlip>
                          <a:blip r:embed="rId2"/>
                        </a:buBlip>
                      </a:pPr>
                      <a:r>
                        <a:rPr lang="en-US" sz="1400" dirty="0" err="1">
                          <a:latin typeface="Times New Roman"/>
                          <a:ea typeface="Calibri"/>
                          <a:cs typeface="Times New Roman"/>
                        </a:rPr>
                        <a:t>tuple</a:t>
                      </a:r>
                      <a:r>
                        <a:rPr lang="en-US" sz="1400" dirty="0">
                          <a:latin typeface="Times New Roman"/>
                          <a:ea typeface="Calibri"/>
                          <a:cs typeface="Times New Roman"/>
                        </a:rPr>
                        <a:t> linguistic </a:t>
                      </a:r>
                      <a:r>
                        <a:rPr lang="en-US" sz="1400" dirty="0" smtClean="0">
                          <a:latin typeface="Times New Roman"/>
                          <a:ea typeface="Calibri"/>
                          <a:cs typeface="Times New Roman"/>
                        </a:rPr>
                        <a:t>variables</a:t>
                      </a:r>
                    </a:p>
                    <a:p>
                      <a:pPr marL="342900" lvl="0" indent="-342900" algn="just">
                        <a:lnSpc>
                          <a:spcPct val="150000"/>
                        </a:lnSpc>
                        <a:spcAft>
                          <a:spcPts val="0"/>
                        </a:spcAft>
                        <a:buFont typeface="Symbol"/>
                        <a:buBlip>
                          <a:blip r:embed="rId2"/>
                        </a:buBlip>
                      </a:pPr>
                      <a:r>
                        <a:rPr lang="en-US" sz="1400" dirty="0" smtClean="0">
                          <a:latin typeface="Times New Roman"/>
                          <a:ea typeface="Calibri"/>
                          <a:cs typeface="Times New Roman"/>
                        </a:rPr>
                        <a:t>Decision making method</a:t>
                      </a:r>
                      <a:endParaRPr lang="en-US" sz="1400" dirty="0">
                        <a:latin typeface="Calibri"/>
                        <a:ea typeface="Calibri"/>
                        <a:cs typeface="Times New Roman"/>
                      </a:endParaRPr>
                    </a:p>
                  </a:txBody>
                  <a:tcPr marL="114300" marR="114300" marT="0" marB="0"/>
                </a:tc>
                <a:extLst>
                  <a:ext uri="{0D108BD9-81ED-4DB2-BD59-A6C34878D82A}">
                    <a16:rowId xmlns:a16="http://schemas.microsoft.com/office/drawing/2014/main" val="910404205"/>
                  </a:ext>
                </a:extLst>
              </a:tr>
            </a:tbl>
          </a:graphicData>
        </a:graphic>
      </p:graphicFrame>
    </p:spTree>
    <p:extLst>
      <p:ext uri="{BB962C8B-B14F-4D97-AF65-F5344CB8AC3E}">
        <p14:creationId xmlns:p14="http://schemas.microsoft.com/office/powerpoint/2010/main" val="3925805463"/>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381000"/>
            <a:ext cx="7924800" cy="6027533"/>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MINIMUMSYSTEM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HARDWARE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PROCESSOR		:  	DUAL CORE 2 DUO.</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RAM			:	2GB DD RAM	</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HARD DISK 		:	250 GB</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SOFTWARE REQUIREMENTS</a:t>
            </a:r>
          </a:p>
          <a:p>
            <a:pPr>
              <a:lnSpc>
                <a:spcPct val="150000"/>
              </a:lnSpc>
            </a:pP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FRONT END 		:          	J2EE (JSP, SERVLET)</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BACK END		: 	MY SQL 5.5</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OPERATING SYSTEM  	:  	WINDOWS 7</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IDE			:	ECLIPSE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368934"/>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JAVA\Desktop\VandV.jpg"/>
          <p:cNvPicPr/>
          <p:nvPr/>
        </p:nvPicPr>
        <p:blipFill>
          <a:blip r:embed="rId2"/>
          <a:srcRect/>
          <a:stretch>
            <a:fillRect/>
          </a:stretch>
        </p:blipFill>
        <p:spPr bwMode="auto">
          <a:xfrm>
            <a:off x="2362201" y="1447800"/>
            <a:ext cx="3795712" cy="4024312"/>
          </a:xfrm>
          <a:prstGeom prst="rect">
            <a:avLst/>
          </a:prstGeom>
          <a:noFill/>
          <a:ln w="9525">
            <a:noFill/>
            <a:miter lim="800000"/>
            <a:headEnd/>
            <a:tailEnd/>
          </a:ln>
        </p:spPr>
      </p:pic>
      <p:sp>
        <p:nvSpPr>
          <p:cNvPr id="3" name="TextBox 2"/>
          <p:cNvSpPr txBox="1"/>
          <p:nvPr/>
        </p:nvSpPr>
        <p:spPr>
          <a:xfrm>
            <a:off x="2667000" y="609600"/>
            <a:ext cx="2241063"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System Architecture </a:t>
            </a:r>
            <a:endParaRPr lang="en-US" b="1" dirty="0">
              <a:latin typeface="Times New Roman" pitchFamily="18" charset="0"/>
              <a:cs typeface="Times New Roman" pitchFamily="18" charset="0"/>
            </a:endParaRPr>
          </a:p>
        </p:txBody>
      </p:sp>
    </p:spTree>
  </p:cSld>
  <p:clrMapOvr>
    <a:masterClrMapping/>
  </p:clrMapOvr>
  <p:transition spd="slow">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849</TotalTime>
  <Words>825</Words>
  <Application>Microsoft Office PowerPoint</Application>
  <PresentationFormat>On-screen Show (4:3)</PresentationFormat>
  <Paragraphs>44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Century Schoolbook</vt:lpstr>
      <vt:lpstr>Symbol</vt:lpstr>
      <vt:lpstr>Times New Roman</vt:lpstr>
      <vt:lpstr>Wingdings</vt:lpstr>
      <vt:lpstr>Wingdings 2</vt:lpstr>
      <vt:lpstr>Oriel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Vertilink Technologies</Manager>
  <Company>Vertilink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dc:title>
  <dc:creator>Vertilink Technologies</dc:creator>
  <cp:lastModifiedBy>intel</cp:lastModifiedBy>
  <cp:revision>18</cp:revision>
  <dcterms:created xsi:type="dcterms:W3CDTF">2014-01-29T07:45:10Z</dcterms:created>
  <dcterms:modified xsi:type="dcterms:W3CDTF">2023-07-03T10:47:26Z</dcterms:modified>
</cp:coreProperties>
</file>