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816" r:id="rId1"/>
  </p:sldMasterIdLst>
  <p:notesMasterIdLst>
    <p:notesMasterId r:id="rId9"/>
  </p:notesMasterIdLst>
  <p:sldIdLst>
    <p:sldId id="291" r:id="rId2"/>
    <p:sldId id="292" r:id="rId3"/>
    <p:sldId id="294" r:id="rId4"/>
    <p:sldId id="295" r:id="rId5"/>
    <p:sldId id="296" r:id="rId6"/>
    <p:sldId id="293" r:id="rId7"/>
    <p:sldId id="29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4624" autoAdjust="0"/>
  </p:normalViewPr>
  <p:slideViewPr>
    <p:cSldViewPr>
      <p:cViewPr varScale="1">
        <p:scale>
          <a:sx n="80" d="100"/>
          <a:sy n="80" d="100"/>
        </p:scale>
        <p:origin x="156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6B2444-FED8-402B-86B3-73869D1EF35B}" type="datetimeFigureOut">
              <a:rPr lang="en-US" smtClean="0"/>
              <a:pPr/>
              <a:t>7/3/2023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72319F-8198-462E-8E8E-0BC76DDD64B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AD77A1FA-AA07-46D2-BA1D-FAC05F9A87AB}" type="datetime1">
              <a:rPr lang="en-US" smtClean="0"/>
              <a:pPr/>
              <a:t>7/3/2023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a:t>                            VERTILINK TECH (Govt.SSI Unit &amp; ISO : 9001-2008)</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C4A1969-14BA-4A4A-91B6-F66B1C0E87B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spd="slow">
    <p:push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A52ACC-354D-4138-84DE-BE91E25156A0}"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B95E33-DFB8-4A10-9487-516E693E7043}" type="datetime1">
              <a:rPr lang="en-US" smtClean="0"/>
              <a:pPr/>
              <a:t>7/3/2023</a:t>
            </a:fld>
            <a:endParaRPr lang="en-US"/>
          </a:p>
        </p:txBody>
      </p:sp>
      <p:sp>
        <p:nvSpPr>
          <p:cNvPr id="5" name="Footer Placeholder 4"/>
          <p:cNvSpPr>
            <a:spLocks noGrp="1"/>
          </p:cNvSpPr>
          <p:nvPr>
            <p:ph type="ftr" sz="quarter" idx="11"/>
          </p:nvPr>
        </p:nvSpPr>
        <p:spPr/>
        <p:txBody>
          <a:bodyPr/>
          <a:lstStyle/>
          <a:p>
            <a:r>
              <a:rPr lang="en-US"/>
              <a:t>                            VERTILINK TECH (Govt.SSI Unit &amp; ISO : 9001-2008)</a:t>
            </a:r>
          </a:p>
        </p:txBody>
      </p:sp>
      <p:sp>
        <p:nvSpPr>
          <p:cNvPr id="6" name="Slide Number Placeholder 5"/>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213C0338-3E99-401A-9CCF-92F861F50D7C}" type="datetime1">
              <a:rPr lang="en-US" smtClean="0"/>
              <a:pPr/>
              <a:t>7/3/2023</a:t>
            </a:fld>
            <a:endParaRPr lang="en-US"/>
          </a:p>
        </p:txBody>
      </p:sp>
      <p:sp>
        <p:nvSpPr>
          <p:cNvPr id="9" name="Slide Number Placeholder 8"/>
          <p:cNvSpPr>
            <a:spLocks noGrp="1"/>
          </p:cNvSpPr>
          <p:nvPr>
            <p:ph type="sldNum" sz="quarter" idx="15"/>
          </p:nvPr>
        </p:nvSpPr>
        <p:spPr/>
        <p:txBody>
          <a:bodyPr rtlCol="0"/>
          <a:lstStyle/>
          <a:p>
            <a:fld id="{3C4A1969-14BA-4A4A-91B6-F66B1C0E87B1}"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a:t>                            VERTILINK TECH (Govt.SSI Unit &amp; ISO : 9001-2008)</a:t>
            </a:r>
          </a:p>
        </p:txBody>
      </p:sp>
    </p:spTree>
  </p:cSld>
  <p:clrMapOvr>
    <a:masterClrMapping/>
  </p:clrMapOvr>
  <p:transition spd="slow">
    <p:push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73C2F6A-9FC0-4D8F-848C-B0B9124910AD}" type="datetime1">
              <a:rPr lang="en-US" smtClean="0"/>
              <a:pPr/>
              <a:t>7/3/2023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a:t>                            VERTILINK TECH (Govt.SSI Unit &amp; ISO : 9001-2008)</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C4A1969-14BA-4A4A-91B6-F66B1C0E87B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spd="slow">
    <p:push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0164E87-1BAD-4A6F-B5EC-1941673DCE75}" type="datetime1">
              <a:rPr lang="en-US" smtClean="0"/>
              <a:pPr/>
              <a:t>7/3/2023</a:t>
            </a:fld>
            <a:endParaRPr lang="en-US"/>
          </a:p>
        </p:txBody>
      </p:sp>
      <p:sp>
        <p:nvSpPr>
          <p:cNvPr id="6" name="Footer Placeholder 5"/>
          <p:cNvSpPr>
            <a:spLocks noGrp="1"/>
          </p:cNvSpPr>
          <p:nvPr>
            <p:ph type="ftr" sz="quarter" idx="11"/>
          </p:nvPr>
        </p:nvSpPr>
        <p:spPr/>
        <p:txBody>
          <a:bodyPr/>
          <a:lstStyle/>
          <a:p>
            <a:r>
              <a:rPr lang="en-US"/>
              <a:t>                            VERTILINK TECH (Govt.SSI Unit &amp; ISO : 9001-2008)</a:t>
            </a:r>
          </a:p>
        </p:txBody>
      </p:sp>
      <p:sp>
        <p:nvSpPr>
          <p:cNvPr id="7" name="Slide Number Placeholder 6"/>
          <p:cNvSpPr>
            <a:spLocks noGrp="1"/>
          </p:cNvSpPr>
          <p:nvPr>
            <p:ph type="sldNum" sz="quarter" idx="12"/>
          </p:nvPr>
        </p:nvSpPr>
        <p:spPr/>
        <p:txBody>
          <a:bodyPr/>
          <a:lstStyle/>
          <a:p>
            <a:fld id="{3C4A1969-14BA-4A4A-91B6-F66B1C0E87B1}"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spd="slow">
    <p:push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6C934F90-2F44-4F2B-BFEC-24150CBC0643}" type="datetime1">
              <a:rPr lang="en-US" smtClean="0"/>
              <a:pPr/>
              <a:t>7/3/2023</a:t>
            </a:fld>
            <a:endParaRPr lang="en-US"/>
          </a:p>
        </p:txBody>
      </p:sp>
      <p:sp>
        <p:nvSpPr>
          <p:cNvPr id="8" name="Footer Placeholder 7"/>
          <p:cNvSpPr>
            <a:spLocks noGrp="1"/>
          </p:cNvSpPr>
          <p:nvPr>
            <p:ph type="ftr" sz="quarter" idx="11"/>
          </p:nvPr>
        </p:nvSpPr>
        <p:spPr/>
        <p:txBody>
          <a:bodyPr/>
          <a:lstStyle/>
          <a:p>
            <a:r>
              <a:rPr lang="en-US"/>
              <a:t>                            VERTILINK TECH (Govt.SSI Unit &amp; ISO : 9001-2008)</a:t>
            </a:r>
          </a:p>
        </p:txBody>
      </p:sp>
      <p:sp>
        <p:nvSpPr>
          <p:cNvPr id="9" name="Slide Number Placeholder 8"/>
          <p:cNvSpPr>
            <a:spLocks noGrp="1"/>
          </p:cNvSpPr>
          <p:nvPr>
            <p:ph type="sldNum" sz="quarter" idx="12"/>
          </p:nvPr>
        </p:nvSpPr>
        <p:spPr/>
        <p:txBody>
          <a:bodyPr/>
          <a:lstStyle/>
          <a:p>
            <a:fld id="{3C4A1969-14BA-4A4A-91B6-F66B1C0E87B1}"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spd="slow">
    <p:push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1597BCA-9855-4AEF-BF4C-69CF0D0BDB8B}" type="datetime1">
              <a:rPr lang="en-US" smtClean="0"/>
              <a:pPr/>
              <a:t>7/3/2023</a:t>
            </a:fld>
            <a:endParaRPr lang="en-US"/>
          </a:p>
        </p:txBody>
      </p:sp>
      <p:sp>
        <p:nvSpPr>
          <p:cNvPr id="7" name="Slide Number Placeholder 6"/>
          <p:cNvSpPr>
            <a:spLocks noGrp="1"/>
          </p:cNvSpPr>
          <p:nvPr>
            <p:ph type="sldNum" sz="quarter" idx="11"/>
          </p:nvPr>
        </p:nvSpPr>
        <p:spPr/>
        <p:txBody>
          <a:bodyPr rtlCol="0"/>
          <a:lstStyle/>
          <a:p>
            <a:fld id="{3C4A1969-14BA-4A4A-91B6-F66B1C0E87B1}" type="slidenum">
              <a:rPr lang="en-US" smtClean="0"/>
              <a:pPr/>
              <a:t>‹#›</a:t>
            </a:fld>
            <a:endParaRPr lang="en-US"/>
          </a:p>
        </p:txBody>
      </p:sp>
      <p:sp>
        <p:nvSpPr>
          <p:cNvPr id="8" name="Footer Placeholder 7"/>
          <p:cNvSpPr>
            <a:spLocks noGrp="1"/>
          </p:cNvSpPr>
          <p:nvPr>
            <p:ph type="ftr" sz="quarter" idx="12"/>
          </p:nvPr>
        </p:nvSpPr>
        <p:spPr/>
        <p:txBody>
          <a:bodyPr rtlCol="0"/>
          <a:lstStyle/>
          <a:p>
            <a:r>
              <a:rPr lang="en-US"/>
              <a:t>                            VERTILINK TECH (Govt.SSI Unit &amp; ISO : 9001-2008)</a:t>
            </a:r>
          </a:p>
        </p:txBody>
      </p:sp>
    </p:spTree>
  </p:cSld>
  <p:clrMapOvr>
    <a:masterClrMapping/>
  </p:clrMapOvr>
  <p:transition spd="slow">
    <p:push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0367-0B76-44A8-B49C-C59B7C5E91C3}" type="datetime1">
              <a:rPr lang="en-US" smtClean="0"/>
              <a:pPr/>
              <a:t>7/3/2023</a:t>
            </a:fld>
            <a:endParaRPr lang="en-US"/>
          </a:p>
        </p:txBody>
      </p:sp>
      <p:sp>
        <p:nvSpPr>
          <p:cNvPr id="3" name="Footer Placeholder 2"/>
          <p:cNvSpPr>
            <a:spLocks noGrp="1"/>
          </p:cNvSpPr>
          <p:nvPr>
            <p:ph type="ftr" sz="quarter" idx="11"/>
          </p:nvPr>
        </p:nvSpPr>
        <p:spPr/>
        <p:txBody>
          <a:bodyPr/>
          <a:lstStyle/>
          <a:p>
            <a:r>
              <a:rPr lang="en-US"/>
              <a:t>                            VERTILINK TECH (Govt.SSI Unit &amp; ISO : 9001-2008)</a:t>
            </a:r>
          </a:p>
        </p:txBody>
      </p:sp>
      <p:sp>
        <p:nvSpPr>
          <p:cNvPr id="4" name="Slide Number Placeholder 3"/>
          <p:cNvSpPr>
            <a:spLocks noGrp="1"/>
          </p:cNvSpPr>
          <p:nvPr>
            <p:ph type="sldNum" sz="quarter" idx="12"/>
          </p:nvPr>
        </p:nvSpPr>
        <p:spPr/>
        <p:txBody>
          <a:bodyPr/>
          <a:lstStyle/>
          <a:p>
            <a:fld id="{3C4A1969-14BA-4A4A-91B6-F66B1C0E87B1}" type="slidenum">
              <a:rPr lang="en-US" smtClean="0"/>
              <a:pPr/>
              <a:t>‹#›</a:t>
            </a:fld>
            <a:endParaRPr lang="en-US"/>
          </a:p>
        </p:txBody>
      </p:sp>
    </p:spTree>
  </p:cSld>
  <p:clrMapOvr>
    <a:masterClrMapping/>
  </p:clrMapOvr>
  <p:transition spd="slow">
    <p:push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0444FEB8-B5E3-4FDE-8ABE-7AA664B4A914}" type="datetime1">
              <a:rPr lang="en-US" smtClean="0"/>
              <a:pPr/>
              <a:t>7/3/2023</a:t>
            </a:fld>
            <a:endParaRPr lang="en-US"/>
          </a:p>
        </p:txBody>
      </p:sp>
      <p:sp>
        <p:nvSpPr>
          <p:cNvPr id="22" name="Slide Number Placeholder 21"/>
          <p:cNvSpPr>
            <a:spLocks noGrp="1"/>
          </p:cNvSpPr>
          <p:nvPr>
            <p:ph type="sldNum" sz="quarter" idx="15"/>
          </p:nvPr>
        </p:nvSpPr>
        <p:spPr/>
        <p:txBody>
          <a:bodyPr rtlCol="0"/>
          <a:lstStyle/>
          <a:p>
            <a:fld id="{3C4A1969-14BA-4A4A-91B6-F66B1C0E87B1}"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a:t>                            VERTILINK TECH (Govt.SSI Unit &amp; ISO : 9001-2008)</a:t>
            </a:r>
          </a:p>
        </p:txBody>
      </p:sp>
    </p:spTree>
  </p:cSld>
  <p:clrMapOvr>
    <a:overrideClrMapping bg1="lt1" tx1="dk1" bg2="lt2" tx2="dk2" accent1="accent1" accent2="accent2" accent3="accent3" accent4="accent4" accent5="accent5" accent6="accent6" hlink="hlink" folHlink="folHlink"/>
  </p:clrMapOvr>
  <p:transition spd="slow">
    <p:push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A5D9D7E4-84A0-4BE3-B4DB-4E9AEE2254E4}" type="datetime1">
              <a:rPr lang="en-US" smtClean="0"/>
              <a:pPr/>
              <a:t>7/3/2023</a:t>
            </a:fld>
            <a:endParaRPr lang="en-US"/>
          </a:p>
        </p:txBody>
      </p:sp>
      <p:sp>
        <p:nvSpPr>
          <p:cNvPr id="18" name="Slide Number Placeholder 17"/>
          <p:cNvSpPr>
            <a:spLocks noGrp="1"/>
          </p:cNvSpPr>
          <p:nvPr>
            <p:ph type="sldNum" sz="quarter" idx="11"/>
          </p:nvPr>
        </p:nvSpPr>
        <p:spPr/>
        <p:txBody>
          <a:bodyPr rtlCol="0"/>
          <a:lstStyle/>
          <a:p>
            <a:fld id="{3C4A1969-14BA-4A4A-91B6-F66B1C0E87B1}"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a:t>                            VERTILINK TECH (Govt.SSI Unit &amp; ISO : 9001-2008)</a:t>
            </a:r>
          </a:p>
        </p:txBody>
      </p:sp>
    </p:spTree>
  </p:cSld>
  <p:clrMapOvr>
    <a:masterClrMapping/>
  </p:clrMapOvr>
  <p:transition spd="slow">
    <p:push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D4AF996-6F2E-4CCC-9FAE-37D204F12EC8}" type="datetime1">
              <a:rPr lang="en-US" smtClean="0"/>
              <a:pPr/>
              <a:t>7/3/2023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a:t>                            VERTILINK TECH (Govt.SSI Unit &amp; ISO : 9001-2008)</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C4A1969-14BA-4A4A-91B6-F66B1C0E87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slow">
    <p:push dir="r"/>
  </p:transition>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2438400"/>
            <a:ext cx="7924800" cy="463397"/>
          </a:xfrm>
          <a:prstGeom prst="rect">
            <a:avLst/>
          </a:prstGeom>
        </p:spPr>
        <p:txBody>
          <a:bodyPr wrap="square">
            <a:spAutoFit/>
          </a:bodyPr>
          <a:lstStyle/>
          <a:p>
            <a:pPr algn="ctr">
              <a:lnSpc>
                <a:spcPct val="150000"/>
              </a:lnSpc>
              <a:spcAft>
                <a:spcPts val="800"/>
              </a:spcAft>
            </a:pPr>
            <a:r>
              <a:rPr lang="en-IN" sz="1800" b="1">
                <a:effectLst/>
                <a:latin typeface="Times New Roman" panose="02020603050405020304" pitchFamily="18" charset="0"/>
                <a:ea typeface="Calibri" panose="020F0502020204030204" pitchFamily="34" charset="0"/>
                <a:cs typeface="Times New Roman" panose="02020603050405020304" pitchFamily="18" charset="0"/>
              </a:rPr>
              <a:t>Dynamic Keyword Search Scheme over Encrypted Cloud Environment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38D6F-01DB-424F-82A7-A3258CFF709F}"/>
              </a:ext>
            </a:extLst>
          </p:cNvPr>
          <p:cNvSpPr/>
          <p:nvPr/>
        </p:nvSpPr>
        <p:spPr>
          <a:xfrm>
            <a:off x="304800" y="228600"/>
            <a:ext cx="2209800" cy="463397"/>
          </a:xfrm>
          <a:prstGeom prst="rect">
            <a:avLst/>
          </a:prstGeom>
        </p:spPr>
        <p:txBody>
          <a:bodyPr wrap="square">
            <a:spAutoFit/>
          </a:bodyPr>
          <a:lstStyle/>
          <a:p>
            <a:pPr>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ABSTRACT:-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81000" y="762000"/>
            <a:ext cx="8229600" cy="5224315"/>
          </a:xfrm>
          <a:prstGeom prst="rect">
            <a:avLst/>
          </a:prstGeom>
        </p:spPr>
        <p:txBody>
          <a:bodyPr wrap="square">
            <a:spAutoFit/>
          </a:bodyPr>
          <a:lstStyle/>
          <a:p>
            <a:pPr algn="just">
              <a:lnSpc>
                <a:spcPct val="150000"/>
              </a:lnSpc>
            </a:pPr>
            <a:r>
              <a:rPr lang="en-IN" sz="1400" dirty="0">
                <a:latin typeface="Times New Roman" pitchFamily="18" charset="0"/>
                <a:cs typeface="Times New Roman" pitchFamily="18" charset="0"/>
              </a:rPr>
              <a:t>With the ever-increasing amount of data resided in a cloud, how to provide users with secure and practical query services has become the key to improve the quality of cloud services. Fuzzy searchable encryption (FSE) is identified as one of the most promising approaches for enabling secure query services, since it allows searching encrypted data by using keywords with spelling errors. However, existing FSE schemes are far from the practical use for the following reasons: (1) Inflexibility. It is hard for them to simultaneously support AND </a:t>
            </a:r>
            <a:r>
              <a:rPr lang="en-IN" sz="1400" dirty="0" err="1">
                <a:latin typeface="Times New Roman" pitchFamily="18" charset="0"/>
                <a:cs typeface="Times New Roman" pitchFamily="18" charset="0"/>
              </a:rPr>
              <a:t>and</a:t>
            </a:r>
            <a:r>
              <a:rPr lang="en-IN" sz="1400" dirty="0">
                <a:latin typeface="Times New Roman" pitchFamily="18" charset="0"/>
                <a:cs typeface="Times New Roman" pitchFamily="18" charset="0"/>
              </a:rPr>
              <a:t> OR semantics in a multi-keyword query. (2) Inefficiency. They require sequentially scanning a whole dataset to find matched files, and thus are difficult to apply to a large-scale dataset. (3) Limited robustness. It is difficult for them to resist the linear analysis attack in the known-background model. To fix the above problems, this article proposes matrix-based multi-keyword fuzzy search (M2FS) schemes, which support approximate keyword matching by exploiting the indecomposable property of primes. Specifically, we first present a basic scheme, called M2FS-B, where multiple keywords in a query or a file are constructed as prime-related matrices such that the result of matrix multiplication can be employed to determine the level of matching for different query semantics. Then, we construct an advanced scheme, named M2FS-E, which builds a searchable index as a keyword balanced binary (KBB) tree for dynamic and parallel searches, while adding random noises into a query matrix for enhanced robustness. Extensive analyses and experiments demonstrate the validity of our M2FS schemes.</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4054450392"/>
      </p:ext>
    </p:extLst>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977495425"/>
              </p:ext>
            </p:extLst>
          </p:nvPr>
        </p:nvGraphicFramePr>
        <p:xfrm>
          <a:off x="381000" y="130713"/>
          <a:ext cx="8458200" cy="6022219"/>
        </p:xfrm>
        <a:graphic>
          <a:graphicData uri="http://schemas.openxmlformats.org/drawingml/2006/table">
            <a:tbl>
              <a:tblPr firstRow="1" bandRow="1">
                <a:tableStyleId>{5C22544A-7EE6-4342-B048-85BDC9FD1C3A}</a:tableStyleId>
              </a:tblPr>
              <a:tblGrid>
                <a:gridCol w="4081367">
                  <a:extLst>
                    <a:ext uri="{9D8B030D-6E8A-4147-A177-3AD203B41FA5}">
                      <a16:colId xmlns:a16="http://schemas.microsoft.com/office/drawing/2014/main" val="4204740616"/>
                    </a:ext>
                  </a:extLst>
                </a:gridCol>
                <a:gridCol w="4376833">
                  <a:extLst>
                    <a:ext uri="{9D8B030D-6E8A-4147-A177-3AD203B41FA5}">
                      <a16:colId xmlns:a16="http://schemas.microsoft.com/office/drawing/2014/main" val="2161512350"/>
                    </a:ext>
                  </a:extLst>
                </a:gridCol>
              </a:tblGrid>
              <a:tr h="325949">
                <a:tc>
                  <a:txBody>
                    <a:bodyPr/>
                    <a:lstStyle/>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kumimoji="0" lang="en-IN" sz="1800" b="1" kern="1200" dirty="0">
                          <a:solidFill>
                            <a:schemeClr val="lt1"/>
                          </a:solidFill>
                          <a:latin typeface="+mn-lt"/>
                          <a:ea typeface="+mn-ea"/>
                          <a:cs typeface="+mn-cs"/>
                        </a:rPr>
                        <a:t>EXSISTING 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IN" sz="1800" b="1" kern="1200" dirty="0">
                          <a:solidFill>
                            <a:schemeClr val="lt1"/>
                          </a:solidFill>
                          <a:latin typeface="+mn-lt"/>
                          <a:ea typeface="+mn-ea"/>
                          <a:cs typeface="+mn-cs"/>
                        </a:rPr>
                        <a:t>PROPOSED SYSTEM</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4529164">
                <a:tc>
                  <a:txBody>
                    <a:bodyPr/>
                    <a:lstStyle/>
                    <a:p>
                      <a:pPr marL="342900" lvl="0" indent="-342900" algn="just">
                        <a:lnSpc>
                          <a:spcPct val="150000"/>
                        </a:lnSpc>
                        <a:spcAft>
                          <a:spcPts val="0"/>
                        </a:spcAft>
                        <a:buFont typeface="Wingdings"/>
                        <a:buChar char=""/>
                      </a:pPr>
                      <a:r>
                        <a:rPr lang="en-US" sz="1200" dirty="0">
                          <a:latin typeface="Times New Roman" pitchFamily="18" charset="0"/>
                          <a:ea typeface="Calibri"/>
                          <a:cs typeface="Times New Roman" pitchFamily="18" charset="0"/>
                        </a:rPr>
                        <a:t>Providing a wide variety of services in a pay-as-you-go fashion, is an extremely successful paradigm of service-oriented computing. With the increasing popularity of cloud-based services, consumers are highly motivated to outsource their data and computing services to cloud platforms for lower costs, higher reliability, and better performance. </a:t>
                      </a:r>
                    </a:p>
                    <a:p>
                      <a:pPr marL="342900" lvl="0" indent="-342900" algn="just">
                        <a:lnSpc>
                          <a:spcPct val="150000"/>
                        </a:lnSpc>
                        <a:spcAft>
                          <a:spcPts val="0"/>
                        </a:spcAft>
                        <a:buFont typeface="Wingdings"/>
                        <a:buChar char=""/>
                      </a:pPr>
                      <a:r>
                        <a:rPr lang="en-US" sz="1200" dirty="0">
                          <a:latin typeface="Times New Roman" pitchFamily="18" charset="0"/>
                          <a:ea typeface="Calibri"/>
                          <a:cs typeface="Times New Roman" pitchFamily="18" charset="0"/>
                        </a:rPr>
                        <a:t>However, studies and past experience show that cloud platforms may be unreliable, and vulnerable to various threats that cause data leakage intentionally or unwittingly. </a:t>
                      </a:r>
                    </a:p>
                    <a:p>
                      <a:pPr marL="342900" lvl="0" indent="-342900" algn="just">
                        <a:lnSpc>
                          <a:spcPct val="150000"/>
                        </a:lnSpc>
                        <a:spcAft>
                          <a:spcPts val="0"/>
                        </a:spcAft>
                        <a:buFont typeface="Wingdings"/>
                        <a:buChar char=""/>
                      </a:pPr>
                      <a:r>
                        <a:rPr kumimoji="0" lang="en-IN" sz="1200" kern="1200" dirty="0">
                          <a:solidFill>
                            <a:schemeClr val="dk1"/>
                          </a:solidFill>
                          <a:latin typeface="Times New Roman" pitchFamily="18" charset="0"/>
                          <a:ea typeface="+mn-ea"/>
                          <a:cs typeface="Times New Roman" pitchFamily="18" charset="0"/>
                        </a:rPr>
                        <a:t>The new challenge of service quality is emerging since it is hard for traditional encryption methods to support common cloud services like keyword-based searches. </a:t>
                      </a:r>
                      <a:endParaRPr lang="en-US" sz="1200" dirty="0">
                        <a:latin typeface="Times New Roman" pitchFamily="18" charset="0"/>
                        <a:ea typeface="Calibri"/>
                        <a:cs typeface="Times New Roman" pitchFamily="18" charset="0"/>
                      </a:endParaRPr>
                    </a:p>
                    <a:p>
                      <a:pPr marL="342900" lvl="0" indent="-342900" algn="just">
                        <a:lnSpc>
                          <a:spcPct val="150000"/>
                        </a:lnSpc>
                        <a:spcAft>
                          <a:spcPts val="0"/>
                        </a:spcAft>
                        <a:buFont typeface="Wingdings"/>
                        <a:buChar char=""/>
                      </a:pPr>
                      <a:endParaRPr lang="en-US" sz="1200" dirty="0">
                        <a:latin typeface="Times New Roman" pitchFamily="18" charset="0"/>
                        <a:ea typeface="Calibri"/>
                        <a:cs typeface="Times New Roman" pitchFamily="18" charset="0"/>
                      </a:endParaRPr>
                    </a:p>
                  </a:txBody>
                  <a:tcPr marL="114300" marR="114300" marT="0" marB="0"/>
                </a:tc>
                <a:tc>
                  <a:txBody>
                    <a:bodyPr/>
                    <a:lstStyle/>
                    <a:p>
                      <a:pPr marL="342900" lvl="0" indent="-342900" algn="just">
                        <a:lnSpc>
                          <a:spcPct val="150000"/>
                        </a:lnSpc>
                        <a:spcAft>
                          <a:spcPts val="0"/>
                        </a:spcAft>
                        <a:buFont typeface="Wingdings"/>
                        <a:buChar char=""/>
                      </a:pPr>
                      <a:r>
                        <a:rPr lang="en-US" sz="1200" dirty="0">
                          <a:latin typeface="Times New Roman" pitchFamily="18" charset="0"/>
                          <a:ea typeface="Calibri"/>
                          <a:cs typeface="Times New Roman" pitchFamily="18" charset="0"/>
                        </a:rPr>
                        <a:t>In this article, we propose matrix-based multi-keyword fuzzy search (M2FS) schemes, which exploit the indecomposable property of prime numbers to provide enhanced service quality in cloud computing. Like the work in our M2FS schemes also apply the wildcard technique and edit distance to quantify keywords’ similarity. However, our schemes do not require the construction of a predefined fuzzy set and thus are more scalable and practical.</a:t>
                      </a:r>
                    </a:p>
                    <a:p>
                      <a:pPr marL="342900" lvl="0" indent="-342900" algn="just">
                        <a:lnSpc>
                          <a:spcPct val="150000"/>
                        </a:lnSpc>
                        <a:spcAft>
                          <a:spcPts val="0"/>
                        </a:spcAft>
                        <a:buFont typeface="Wingdings"/>
                        <a:buChar char=""/>
                      </a:pPr>
                      <a:r>
                        <a:rPr lang="en-US" sz="1200" dirty="0">
                          <a:latin typeface="Times New Roman" pitchFamily="18" charset="0"/>
                          <a:ea typeface="Calibri"/>
                          <a:cs typeface="Times New Roman" pitchFamily="18" charset="0"/>
                        </a:rPr>
                        <a:t>Our main idea is to encode a file keyword into an index vector filled with primes, such that the result of vectors’ inner product is an integer only when two keywords are similar. </a:t>
                      </a:r>
                    </a:p>
                    <a:p>
                      <a:pPr marL="342900" lvl="0" indent="-342900" algn="just">
                        <a:lnSpc>
                          <a:spcPct val="150000"/>
                        </a:lnSpc>
                        <a:spcAft>
                          <a:spcPts val="0"/>
                        </a:spcAft>
                        <a:buFont typeface="Wingdings"/>
                        <a:buChar char=""/>
                      </a:pPr>
                      <a:r>
                        <a:rPr kumimoji="0" lang="en-IN" sz="1200" kern="1200" dirty="0">
                          <a:solidFill>
                            <a:schemeClr val="dk1"/>
                          </a:solidFill>
                          <a:latin typeface="Times New Roman" pitchFamily="18" charset="0"/>
                          <a:ea typeface="+mn-ea"/>
                          <a:cs typeface="Times New Roman" pitchFamily="18" charset="0"/>
                        </a:rPr>
                        <a:t>For flexibility, index vectors and query vectors are organized into </a:t>
                      </a:r>
                      <a:r>
                        <a:rPr kumimoji="0" lang="en-IN" sz="1200" kern="1200" dirty="0" err="1">
                          <a:solidFill>
                            <a:schemeClr val="dk1"/>
                          </a:solidFill>
                          <a:latin typeface="Times New Roman" pitchFamily="18" charset="0"/>
                          <a:ea typeface="+mn-ea"/>
                          <a:cs typeface="Times New Roman" pitchFamily="18" charset="0"/>
                        </a:rPr>
                        <a:t>primerelated</a:t>
                      </a:r>
                      <a:r>
                        <a:rPr kumimoji="0" lang="en-IN" sz="1200" kern="1200" dirty="0">
                          <a:solidFill>
                            <a:schemeClr val="dk1"/>
                          </a:solidFill>
                          <a:latin typeface="Times New Roman" pitchFamily="18" charset="0"/>
                          <a:ea typeface="+mn-ea"/>
                          <a:cs typeface="Times New Roman" pitchFamily="18" charset="0"/>
                        </a:rPr>
                        <a:t> matrices so that the result of matrix multiplication can be used to determine whether a file matches a multi-semantic query or not.</a:t>
                      </a:r>
                      <a:endParaRPr lang="en-US" sz="1200" dirty="0">
                        <a:latin typeface="Times New Roman" pitchFamily="18" charset="0"/>
                        <a:ea typeface="Calibri"/>
                        <a:cs typeface="Times New Roman" pitchFamily="18" charset="0"/>
                      </a:endParaRPr>
                    </a:p>
                  </a:txBody>
                  <a:tcPr marL="114300" marR="114300" marT="0" marB="0"/>
                </a:tc>
                <a:extLst>
                  <a:ext uri="{0D108BD9-81ED-4DB2-BD59-A6C34878D82A}">
                    <a16:rowId xmlns:a16="http://schemas.microsoft.com/office/drawing/2014/main" val="895524964"/>
                  </a:ext>
                </a:extLst>
              </a:tr>
              <a:tr h="1127295">
                <a:tc>
                  <a:txBody>
                    <a:bodyPr/>
                    <a:lstStyle/>
                    <a:p>
                      <a:pPr algn="just">
                        <a:lnSpc>
                          <a:spcPct val="150000"/>
                        </a:lnSpc>
                        <a:spcAft>
                          <a:spcPts val="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EXISTINGALGORITHM:-</a:t>
                      </a:r>
                    </a:p>
                    <a:p>
                      <a:pPr algn="just">
                        <a:lnSpc>
                          <a:spcPct val="150000"/>
                        </a:lnSpc>
                        <a:spcAft>
                          <a:spcPts val="0"/>
                        </a:spcAft>
                      </a:pPr>
                      <a:r>
                        <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Multi-Keyword FSE</a:t>
                      </a:r>
                    </a:p>
                    <a:p>
                      <a:pPr algn="just">
                        <a:lnSpc>
                          <a:spcPct val="150000"/>
                        </a:lnSpc>
                        <a:spcAft>
                          <a:spcPts val="0"/>
                        </a:spcAft>
                      </a:pPr>
                      <a:endPar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 algn="just">
                        <a:lnSpc>
                          <a:spcPct val="150000"/>
                        </a:lnSpc>
                        <a:spcAft>
                          <a:spcPts val="0"/>
                        </a:spcAft>
                      </a:pP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PROPOSED ALGORITHM:-</a:t>
                      </a:r>
                    </a:p>
                    <a:p>
                      <a:pPr marL="45720" algn="just">
                        <a:lnSpc>
                          <a:spcPct val="150000"/>
                        </a:lnSpc>
                        <a:spcAft>
                          <a:spcPts val="0"/>
                        </a:spcAft>
                      </a:pPr>
                      <a:r>
                        <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Single-Keyword</a:t>
                      </a:r>
                      <a:r>
                        <a:rPr lang="en-US" sz="1800" b="0" baseline="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FSH</a:t>
                      </a:r>
                      <a:endParaRPr lang="en-US"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1862123"/>
                  </a:ext>
                </a:extLst>
              </a:tr>
            </a:tbl>
          </a:graphicData>
        </a:graphic>
      </p:graphicFrame>
    </p:spTree>
    <p:extLst>
      <p:ext uri="{BB962C8B-B14F-4D97-AF65-F5344CB8AC3E}">
        <p14:creationId xmlns:p14="http://schemas.microsoft.com/office/powerpoint/2010/main" val="2299993649"/>
      </p:ext>
    </p:extLst>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1276605087"/>
              </p:ext>
            </p:extLst>
          </p:nvPr>
        </p:nvGraphicFramePr>
        <p:xfrm>
          <a:off x="609600" y="182316"/>
          <a:ext cx="7848600" cy="6315559"/>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4204740616"/>
                    </a:ext>
                  </a:extLst>
                </a:gridCol>
                <a:gridCol w="3962400">
                  <a:extLst>
                    <a:ext uri="{9D8B030D-6E8A-4147-A177-3AD203B41FA5}">
                      <a16:colId xmlns:a16="http://schemas.microsoft.com/office/drawing/2014/main" val="2161512350"/>
                    </a:ext>
                  </a:extLst>
                </a:gridCol>
              </a:tblGrid>
              <a:tr h="344885">
                <a:tc>
                  <a:txBody>
                    <a:bodyPr/>
                    <a:lstStyle/>
                    <a:p>
                      <a:pPr algn="ctr">
                        <a:lnSpc>
                          <a:spcPct val="115000"/>
                        </a:lnSpc>
                        <a:spcAft>
                          <a:spcPts val="1000"/>
                        </a:spcAft>
                      </a:pP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algn="ct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ALGORITHM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1800" b="1" kern="1200" noProof="0" dirty="0">
                          <a:solidFill>
                            <a:schemeClr val="dk1"/>
                          </a:solidFill>
                          <a:effectLst/>
                          <a:latin typeface="Times New Roman" panose="02020603050405020304" pitchFamily="18" charset="0"/>
                          <a:ea typeface="+mn-ea"/>
                          <a:cs typeface="Times New Roman" panose="02020603050405020304" pitchFamily="18" charset="0"/>
                        </a:rPr>
                        <a:t>DEFINITION:-</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5949799">
                <a:tc>
                  <a:txBody>
                    <a:bodyPr/>
                    <a:lstStyle/>
                    <a:p>
                      <a:pPr marL="342900" lvl="0" indent="-342900" algn="just">
                        <a:lnSpc>
                          <a:spcPct val="150000"/>
                        </a:lnSpc>
                        <a:spcAft>
                          <a:spcPts val="0"/>
                        </a:spcAft>
                        <a:buFont typeface="Wingdings"/>
                        <a:buNone/>
                      </a:pPr>
                      <a:r>
                        <a:rPr kumimoji="0" lang="en-IN" sz="1200" kern="1200" dirty="0">
                          <a:solidFill>
                            <a:schemeClr val="dk1"/>
                          </a:solidFill>
                          <a:latin typeface="Times New Roman" pitchFamily="18" charset="0"/>
                          <a:ea typeface="+mn-ea"/>
                          <a:cs typeface="Times New Roman" pitchFamily="18" charset="0"/>
                        </a:rPr>
                        <a:t>Transformed multi-keyword into a single keyword through pre-defined phrases, but rendered the index size to increase with the edit distance. Encoded keywords as bi-grams and quantified keywords similarity based on Euclidean distance. The multi-keyword fuzzy search function was achieved by forward indexes built based on a collection of LSH-based Bloom filters. To improve search accuracy, a keyword transformation method so that keywords with the same root could be queried using a stemming algorithm. Proposed a GPSE scheme that allowed users to query by using generalized wildcard-based string patterns. The construction of is based on homomorphism encryption rather than Bloom filter and hence eliminates the false probability caused by Bloom filter. .</a:t>
                      </a:r>
                      <a:endParaRPr lang="en-US" sz="1200" dirty="0">
                        <a:latin typeface="Times New Roman" pitchFamily="18" charset="0"/>
                        <a:ea typeface="Calibri"/>
                        <a:cs typeface="Times New Roman" pitchFamily="18" charset="0"/>
                      </a:endParaRPr>
                    </a:p>
                  </a:txBody>
                  <a:tcPr marL="114300" marR="114300" marT="0" marB="0"/>
                </a:tc>
                <a:tc>
                  <a:txBody>
                    <a:bodyPr/>
                    <a:lstStyle/>
                    <a:p>
                      <a:pPr marL="342900" lvl="0" indent="-342900" algn="just">
                        <a:lnSpc>
                          <a:spcPct val="150000"/>
                        </a:lnSpc>
                        <a:spcAft>
                          <a:spcPts val="0"/>
                        </a:spcAft>
                        <a:buFont typeface="Wingdings"/>
                        <a:buNone/>
                      </a:pPr>
                      <a:r>
                        <a:rPr kumimoji="0" lang="en-IN" sz="1200" kern="1200" dirty="0">
                          <a:solidFill>
                            <a:schemeClr val="dk1"/>
                          </a:solidFill>
                          <a:latin typeface="Times New Roman" pitchFamily="18" charset="0"/>
                          <a:ea typeface="+mn-ea"/>
                          <a:cs typeface="Times New Roman" pitchFamily="18" charset="0"/>
                        </a:rPr>
                        <a:t>The first single-keyword FSE scheme, which quantified the similarity of keywords with edit distance. The shortcoming of their scheme was the large index size which increased exponentially with the edit distance difference. To reduce the proposed a dictionary-based fuzzy set construction that limited the scope of fuzzy keywords. Instead of </a:t>
                      </a:r>
                      <a:r>
                        <a:rPr kumimoji="0" lang="en-IN" sz="1200" kern="1200" dirty="0" err="1">
                          <a:solidFill>
                            <a:schemeClr val="dk1"/>
                          </a:solidFill>
                          <a:latin typeface="Times New Roman" pitchFamily="18" charset="0"/>
                          <a:ea typeface="+mn-ea"/>
                          <a:cs typeface="Times New Roman" pitchFamily="18" charset="0"/>
                        </a:rPr>
                        <a:t>neighbor</a:t>
                      </a:r>
                      <a:r>
                        <a:rPr kumimoji="0" lang="en-IN" sz="1200" kern="1200" dirty="0">
                          <a:solidFill>
                            <a:schemeClr val="dk1"/>
                          </a:solidFill>
                          <a:latin typeface="Times New Roman" pitchFamily="18" charset="0"/>
                          <a:ea typeface="+mn-ea"/>
                          <a:cs typeface="Times New Roman" pitchFamily="18" charset="0"/>
                        </a:rPr>
                        <a:t> sets. However, all these schemes required a predefined dictionary, and thus making it difficult to perform updates on a file collection. The LSH which returns records within a distance of a given query with a high probability is a useful tool for fast similarity search. </a:t>
                      </a:r>
                      <a:endParaRPr lang="en-US" sz="1200" dirty="0">
                        <a:latin typeface="Times New Roman" pitchFamily="18" charset="0"/>
                        <a:ea typeface="Calibri"/>
                        <a:cs typeface="Times New Roman" pitchFamily="18" charset="0"/>
                      </a:endParaRPr>
                    </a:p>
                  </a:txBody>
                  <a:tcPr marL="114300" marR="114300" marT="0" marB="0"/>
                </a:tc>
                <a:extLst>
                  <a:ext uri="{0D108BD9-81ED-4DB2-BD59-A6C34878D82A}">
                    <a16:rowId xmlns:a16="http://schemas.microsoft.com/office/drawing/2014/main" val="895524964"/>
                  </a:ext>
                </a:extLst>
              </a:tr>
            </a:tbl>
          </a:graphicData>
        </a:graphic>
      </p:graphicFrame>
    </p:spTree>
    <p:extLst>
      <p:ext uri="{BB962C8B-B14F-4D97-AF65-F5344CB8AC3E}">
        <p14:creationId xmlns:p14="http://schemas.microsoft.com/office/powerpoint/2010/main" val="876383078"/>
      </p:ext>
    </p:extLst>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957CF6-E736-4949-BA0B-C5C4C430D07B}"/>
              </a:ext>
            </a:extLst>
          </p:cNvPr>
          <p:cNvGraphicFramePr>
            <a:graphicFrameLocks noGrp="1"/>
          </p:cNvGraphicFramePr>
          <p:nvPr>
            <p:extLst>
              <p:ext uri="{D42A27DB-BD31-4B8C-83A1-F6EECF244321}">
                <p14:modId xmlns:p14="http://schemas.microsoft.com/office/powerpoint/2010/main" val="493777156"/>
              </p:ext>
            </p:extLst>
          </p:nvPr>
        </p:nvGraphicFramePr>
        <p:xfrm>
          <a:off x="228600" y="381000"/>
          <a:ext cx="8610600" cy="3326248"/>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4204740616"/>
                    </a:ext>
                  </a:extLst>
                </a:gridCol>
                <a:gridCol w="4267200">
                  <a:extLst>
                    <a:ext uri="{9D8B030D-6E8A-4147-A177-3AD203B41FA5}">
                      <a16:colId xmlns:a16="http://schemas.microsoft.com/office/drawing/2014/main" val="2161512350"/>
                    </a:ext>
                  </a:extLst>
                </a:gridCol>
              </a:tblGrid>
              <a:tr h="765928">
                <a:tc>
                  <a:txBody>
                    <a:bodyPr/>
                    <a:lstStyle/>
                    <a:p>
                      <a:pPr algn="ctr">
                        <a:lnSpc>
                          <a:spcPct val="115000"/>
                        </a:lnSpc>
                        <a:spcAft>
                          <a:spcPts val="1000"/>
                        </a:spcAft>
                      </a:pPr>
                      <a:r>
                        <a:rPr kumimoji="0" lang="en-US" sz="1800"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DRAWBACKS</a:t>
                      </a: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marL="114300" marR="11430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dk1"/>
                          </a:solidFill>
                          <a:effectLst/>
                          <a:latin typeface="Times New Roman" panose="02020603050405020304" pitchFamily="18" charset="0"/>
                          <a:ea typeface="Calibri" panose="020F0502020204030204" pitchFamily="34" charset="0"/>
                          <a:cs typeface="Times New Roman" panose="02020603050405020304" pitchFamily="18" charset="0"/>
                        </a:rPr>
                        <a:t>ADVANTAGES:-</a:t>
                      </a:r>
                      <a:endParaRPr kumimoji="0" lang="en-IN" sz="1800" b="1"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75115164"/>
                  </a:ext>
                </a:extLst>
              </a:tr>
              <a:tr h="2205872">
                <a:tc>
                  <a:txBody>
                    <a:bodyPr/>
                    <a:lstStyle/>
                    <a:p>
                      <a:pPr marL="342900" lvl="0" indent="-342900" algn="just">
                        <a:lnSpc>
                          <a:spcPct val="150000"/>
                        </a:lnSpc>
                        <a:spcAft>
                          <a:spcPts val="0"/>
                        </a:spcAft>
                        <a:buFont typeface="Symbol"/>
                        <a:buBlip>
                          <a:blip r:embed="rId2"/>
                        </a:buBlip>
                      </a:pPr>
                      <a:r>
                        <a:rPr lang="en-US" sz="1400" dirty="0">
                          <a:latin typeface="Times New Roman" pitchFamily="18" charset="0"/>
                          <a:ea typeface="Calibri"/>
                          <a:cs typeface="Times New Roman" pitchFamily="18" charset="0"/>
                        </a:rPr>
                        <a:t>It is hard for them to simultaneously support and OR semantics in a multi-keyword query. </a:t>
                      </a:r>
                    </a:p>
                    <a:p>
                      <a:pPr marL="342900" lvl="0" indent="-342900" algn="just">
                        <a:lnSpc>
                          <a:spcPct val="150000"/>
                        </a:lnSpc>
                        <a:spcAft>
                          <a:spcPts val="0"/>
                        </a:spcAft>
                        <a:buFont typeface="Symbol"/>
                        <a:buBlip>
                          <a:blip r:embed="rId2"/>
                        </a:buBlip>
                      </a:pPr>
                      <a:r>
                        <a:rPr lang="en-US" sz="1400" dirty="0">
                          <a:latin typeface="Times New Roman" pitchFamily="18" charset="0"/>
                          <a:ea typeface="Calibri"/>
                          <a:cs typeface="Times New Roman" pitchFamily="18" charset="0"/>
                        </a:rPr>
                        <a:t> Inefficiency. They require sequentially scanning a whole dataset to find matched files, and thus are difficult to apply to a large-scale dataset.</a:t>
                      </a:r>
                    </a:p>
                    <a:p>
                      <a:pPr marL="342900" lvl="0" indent="-342900" algn="just">
                        <a:lnSpc>
                          <a:spcPct val="150000"/>
                        </a:lnSpc>
                        <a:spcAft>
                          <a:spcPts val="0"/>
                        </a:spcAft>
                        <a:buFont typeface="Symbol"/>
                        <a:buBlip>
                          <a:blip r:embed="rId2"/>
                        </a:buBlip>
                      </a:pPr>
                      <a:r>
                        <a:rPr kumimoji="0" lang="en-IN" sz="1400" kern="1200" dirty="0">
                          <a:solidFill>
                            <a:schemeClr val="dk1"/>
                          </a:solidFill>
                          <a:latin typeface="Times New Roman" pitchFamily="18" charset="0"/>
                          <a:ea typeface="+mn-ea"/>
                          <a:cs typeface="Times New Roman" pitchFamily="18" charset="0"/>
                        </a:rPr>
                        <a:t> Limited robustness. It is difficult for them to resist the linear analysis attack in the known-background model.</a:t>
                      </a:r>
                      <a:endParaRPr lang="en-US" sz="1400" dirty="0">
                        <a:latin typeface="Times New Roman" pitchFamily="18" charset="0"/>
                        <a:ea typeface="Calibri"/>
                        <a:cs typeface="Times New Roman" pitchFamily="18" charset="0"/>
                      </a:endParaRPr>
                    </a:p>
                  </a:txBody>
                  <a:tcPr marL="114300" marR="114300" marT="0" marB="0"/>
                </a:tc>
                <a:tc>
                  <a:txBody>
                    <a:bodyPr/>
                    <a:lstStyle/>
                    <a:p>
                      <a:pPr marL="342900" lvl="0" indent="-342900" algn="just">
                        <a:lnSpc>
                          <a:spcPct val="150000"/>
                        </a:lnSpc>
                        <a:spcAft>
                          <a:spcPts val="0"/>
                        </a:spcAft>
                        <a:buSzPts val="1200"/>
                        <a:buFont typeface="Symbol"/>
                        <a:buBlip>
                          <a:blip r:embed="rId2"/>
                        </a:buBlip>
                      </a:pPr>
                      <a:r>
                        <a:rPr lang="en-US" sz="1400" dirty="0">
                          <a:latin typeface="Times New Roman" pitchFamily="18" charset="0"/>
                          <a:ea typeface="Calibri"/>
                          <a:cs typeface="Times New Roman" pitchFamily="18" charset="0"/>
                        </a:rPr>
                        <a:t>simultaneously support </a:t>
                      </a:r>
                    </a:p>
                    <a:p>
                      <a:pPr marL="342900" lvl="0" indent="-342900" algn="just">
                        <a:lnSpc>
                          <a:spcPct val="150000"/>
                        </a:lnSpc>
                        <a:spcAft>
                          <a:spcPts val="0"/>
                        </a:spcAft>
                        <a:buSzPts val="1200"/>
                        <a:buFont typeface="Symbol"/>
                        <a:buBlip>
                          <a:blip r:embed="rId2"/>
                        </a:buBlip>
                      </a:pPr>
                      <a:r>
                        <a:rPr lang="en-US" sz="1400" dirty="0">
                          <a:latin typeface="Times New Roman" pitchFamily="18" charset="0"/>
                          <a:ea typeface="Calibri"/>
                          <a:cs typeface="Times New Roman" pitchFamily="18" charset="0"/>
                        </a:rPr>
                        <a:t>require sequentially scanning </a:t>
                      </a:r>
                    </a:p>
                    <a:p>
                      <a:pPr marL="342900" lvl="0" indent="-342900" algn="just">
                        <a:lnSpc>
                          <a:spcPct val="150000"/>
                        </a:lnSpc>
                        <a:spcAft>
                          <a:spcPts val="0"/>
                        </a:spcAft>
                        <a:buSzPts val="1200"/>
                        <a:buFont typeface="Symbol"/>
                        <a:buBlip>
                          <a:blip r:embed="rId2"/>
                        </a:buBlip>
                      </a:pPr>
                      <a:r>
                        <a:rPr lang="en-US" sz="1400" dirty="0">
                          <a:latin typeface="Times New Roman" pitchFamily="18" charset="0"/>
                          <a:ea typeface="Calibri"/>
                          <a:cs typeface="Times New Roman" pitchFamily="18" charset="0"/>
                        </a:rPr>
                        <a:t>Limited robustness</a:t>
                      </a:r>
                    </a:p>
                  </a:txBody>
                  <a:tcPr marL="114300" marR="114300" marT="0" marB="0"/>
                </a:tc>
                <a:extLst>
                  <a:ext uri="{0D108BD9-81ED-4DB2-BD59-A6C34878D82A}">
                    <a16:rowId xmlns:a16="http://schemas.microsoft.com/office/drawing/2014/main" val="910404205"/>
                  </a:ext>
                </a:extLst>
              </a:tr>
            </a:tbl>
          </a:graphicData>
        </a:graphic>
      </p:graphicFrame>
    </p:spTree>
    <p:extLst>
      <p:ext uri="{BB962C8B-B14F-4D97-AF65-F5344CB8AC3E}">
        <p14:creationId xmlns:p14="http://schemas.microsoft.com/office/powerpoint/2010/main" val="3925805463"/>
      </p:ext>
    </p:extLst>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2F6527A-A269-40E7-89C7-A9782DC06937}"/>
              </a:ext>
            </a:extLst>
          </p:cNvPr>
          <p:cNvSpPr/>
          <p:nvPr/>
        </p:nvSpPr>
        <p:spPr>
          <a:xfrm>
            <a:off x="609600" y="381000"/>
            <a:ext cx="7924800" cy="6027533"/>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MINIMUMSYSTEM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HARDWARE REQUIREMENTS</a:t>
            </a:r>
          </a:p>
          <a:p>
            <a:pPr>
              <a:lnSpc>
                <a:spcPct val="150000"/>
              </a:lnSpc>
            </a:pPr>
            <a:endParaRPr lang="en-US" b="1"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PROCESSOR		:  	DUAL CORE 2 DUO.</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RAM			:	2GB DD RAM	</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HARD DISK 		:	250 GB</a:t>
            </a:r>
            <a:endParaRPr lang="en-IN"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SOFTWARE REQUIREMENTS</a:t>
            </a:r>
          </a:p>
          <a:p>
            <a:pPr>
              <a:lnSpc>
                <a:spcPct val="150000"/>
              </a:lnSpc>
            </a:pP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FRONT END 		:          	J2EE (JSP, SERVLET)</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BACK END		: 	MY SQL 5.5</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OPERATING SYSTEM  	:  	WINDOWS 7</a:t>
            </a:r>
            <a:endParaRPr lang="en-IN" dirty="0">
              <a:latin typeface="Times New Roman" panose="02020603050405020304" pitchFamily="18" charset="0"/>
              <a:cs typeface="Times New Roman" panose="02020603050405020304" pitchFamily="18" charset="0"/>
            </a:endParaRPr>
          </a:p>
          <a:p>
            <a:pPr lvl="0">
              <a:lnSpc>
                <a:spcPct val="150000"/>
              </a:lnSpc>
            </a:pPr>
            <a:r>
              <a:rPr lang="en-US" dirty="0">
                <a:latin typeface="Times New Roman" panose="02020603050405020304" pitchFamily="18" charset="0"/>
                <a:cs typeface="Times New Roman" panose="02020603050405020304" pitchFamily="18" charset="0"/>
              </a:rPr>
              <a:t>IDE			:	ECLIPSE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68934"/>
      </p:ext>
    </p:extLst>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JAVA\Desktop\entropy-22-00421-g001.png"/>
          <p:cNvPicPr/>
          <p:nvPr/>
        </p:nvPicPr>
        <p:blipFill>
          <a:blip r:embed="rId2" cstate="print"/>
          <a:srcRect/>
          <a:stretch>
            <a:fillRect/>
          </a:stretch>
        </p:blipFill>
        <p:spPr bwMode="auto">
          <a:xfrm>
            <a:off x="1371600" y="1295400"/>
            <a:ext cx="6066155" cy="3503515"/>
          </a:xfrm>
          <a:prstGeom prst="rect">
            <a:avLst/>
          </a:prstGeom>
          <a:noFill/>
          <a:ln w="9525">
            <a:noFill/>
            <a:miter lim="800000"/>
            <a:headEnd/>
            <a:tailEnd/>
          </a:ln>
        </p:spPr>
      </p:pic>
      <p:sp>
        <p:nvSpPr>
          <p:cNvPr id="3" name="TextBox 2"/>
          <p:cNvSpPr txBox="1"/>
          <p:nvPr/>
        </p:nvSpPr>
        <p:spPr>
          <a:xfrm>
            <a:off x="3048000" y="762000"/>
            <a:ext cx="2183355" cy="369332"/>
          </a:xfrm>
          <a:prstGeom prst="rect">
            <a:avLst/>
          </a:prstGeom>
          <a:noFill/>
        </p:spPr>
        <p:txBody>
          <a:bodyPr wrap="none" rtlCol="0">
            <a:spAutoFit/>
          </a:bodyPr>
          <a:lstStyle/>
          <a:p>
            <a:r>
              <a:rPr lang="en-US" b="1" dirty="0">
                <a:latin typeface="Times New Roman" pitchFamily="18" charset="0"/>
                <a:cs typeface="Times New Roman" pitchFamily="18" charset="0"/>
              </a:rPr>
              <a:t>System Architecture</a:t>
            </a:r>
          </a:p>
        </p:txBody>
      </p:sp>
    </p:spTree>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853</TotalTime>
  <Words>938</Words>
  <Application>Microsoft Office PowerPoint</Application>
  <PresentationFormat>On-screen Show (4:3)</PresentationFormat>
  <Paragraphs>42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Calibri</vt:lpstr>
      <vt:lpstr>Century Schoolbook</vt:lpstr>
      <vt:lpstr>Symbol</vt:lpstr>
      <vt:lpstr>Times New Roman</vt:lpstr>
      <vt:lpstr>Wingdings</vt:lpstr>
      <vt:lpstr>Wingdings 2</vt:lpstr>
      <vt:lpstr>Oriel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Vertilink Technologies</Manager>
  <Company>Vertilink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History</dc:title>
  <dc:creator>Vertilink Technologies</dc:creator>
  <cp:lastModifiedBy>teamv</cp:lastModifiedBy>
  <cp:revision>18</cp:revision>
  <dcterms:created xsi:type="dcterms:W3CDTF">2014-01-29T07:45:10Z</dcterms:created>
  <dcterms:modified xsi:type="dcterms:W3CDTF">2023-07-03T11:05:37Z</dcterms:modified>
</cp:coreProperties>
</file>