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5" r:id="rId4"/>
    <p:sldId id="266" r:id="rId5"/>
    <p:sldId id="267" r:id="rId6"/>
    <p:sldId id="262" r:id="rId7"/>
    <p:sldId id="269" r:id="rId8"/>
    <p:sldId id="270" r:id="rId9"/>
    <p:sldId id="271" r:id="rId10"/>
    <p:sldId id="27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78"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3F315-554C-460B-960F-D45175CE22A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013D5-2272-4972-8384-8D16075F1052}" type="slidenum">
              <a:rPr lang="en-US" smtClean="0"/>
              <a:pPr/>
              <a:t>‹#›</a:t>
            </a:fld>
            <a:endParaRPr lang="en-US"/>
          </a:p>
        </p:txBody>
      </p:sp>
    </p:spTree>
    <p:extLst>
      <p:ext uri="{BB962C8B-B14F-4D97-AF65-F5344CB8AC3E}">
        <p14:creationId xmlns:p14="http://schemas.microsoft.com/office/powerpoint/2010/main" val="427349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E46A7E9-D32A-413C-89A9-94728D2354C5}" type="datetimeFigureOut">
              <a:rPr lang="en-US" smtClean="0"/>
              <a:pPr/>
              <a:t>7/3/2023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00C319F-8676-4147-98CB-80E004E5A1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46A7E9-D32A-413C-89A9-94728D2354C5}"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C319F-8676-4147-98CB-80E004E5A1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46A7E9-D32A-413C-89A9-94728D2354C5}"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E46A7E9-D32A-413C-89A9-94728D2354C5}"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46A7E9-D32A-413C-89A9-94728D2354C5}"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6A7E9-D32A-413C-89A9-94728D2354C5}"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E46A7E9-D32A-413C-89A9-94728D2354C5}"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C319F-8676-4147-98CB-80E004E5A1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46A7E9-D32A-413C-89A9-94728D2354C5}"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00C319F-8676-4147-98CB-80E004E5A1A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E46A7E9-D32A-413C-89A9-94728D2354C5}" type="datetimeFigureOut">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00C319F-8676-4147-98CB-80E004E5A1A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6858000" cy="1676400"/>
          </a:xfrm>
        </p:spPr>
        <p:txBody>
          <a:bodyPr>
            <a:noAutofit/>
          </a:bodyPr>
          <a:lstStyle/>
          <a:p>
            <a:pPr algn="ctr"/>
            <a:r>
              <a:rPr lang="en-IN" sz="3200" dirty="0">
                <a:effectLst/>
              </a:rPr>
              <a:t>REVERSIBLE DATA HIDING IN JPEG BIT STREAMS IS AN ENCRYPTION-BASED TECHNIQUE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1800" dirty="0" smtClean="0">
                <a:latin typeface="Times New Roman" pitchFamily="18" charset="0"/>
                <a:cs typeface="Times New Roman" pitchFamily="18" charset="0"/>
              </a:rPr>
              <a:t>ALTERNATE TITLE:</a:t>
            </a:r>
          </a:p>
          <a:p>
            <a:pPr marL="0" indent="0" algn="just">
              <a:lnSpc>
                <a:spcPct val="150000"/>
              </a:lnSpc>
            </a:pPr>
            <a:r>
              <a:rPr lang="en-US" sz="1800" dirty="0" smtClean="0">
                <a:latin typeface="Times New Roman" pitchFamily="18" charset="0"/>
                <a:cs typeface="Times New Roman" pitchFamily="18" charset="0"/>
              </a:rPr>
              <a:t>New Framework of Reversible Data Hiding in Encoded JPEG </a:t>
            </a:r>
            <a:r>
              <a:rPr lang="en-US" sz="1800" dirty="0" err="1" smtClean="0">
                <a:latin typeface="Times New Roman" pitchFamily="18" charset="0"/>
                <a:cs typeface="Times New Roman" pitchFamily="18" charset="0"/>
              </a:rPr>
              <a:t>Bitstreams</a:t>
            </a:r>
            <a:r>
              <a:rPr lang="en-US" sz="1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24983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7696200" cy="4343400"/>
          </a:xfrm>
        </p:spPr>
        <p:txBody>
          <a:bodyPr>
            <a:normAutofit/>
          </a:bodyPr>
          <a:lstStyle/>
          <a:p>
            <a:pPr algn="ctr">
              <a:buNone/>
            </a:pPr>
            <a:endParaRPr lang="en-US" sz="8000" dirty="0" smtClean="0"/>
          </a:p>
          <a:p>
            <a:pPr algn="ctr">
              <a:buNone/>
            </a:pPr>
            <a:r>
              <a:rPr lang="en-US" sz="80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fontScale="90000"/>
          </a:bodyPr>
          <a:lstStyle/>
          <a:p>
            <a:pPr algn="l"/>
            <a:r>
              <a:rPr lang="en-US" dirty="0"/>
              <a:t/>
            </a:r>
            <a:br>
              <a:rPr lang="en-US" dirty="0"/>
            </a:br>
            <a:endParaRPr lang="en-US" dirty="0"/>
          </a:p>
        </p:txBody>
      </p:sp>
      <p:sp>
        <p:nvSpPr>
          <p:cNvPr id="3" name="Content Placeholder 2"/>
          <p:cNvSpPr>
            <a:spLocks noGrp="1"/>
          </p:cNvSpPr>
          <p:nvPr>
            <p:ph idx="1"/>
          </p:nvPr>
        </p:nvSpPr>
        <p:spPr>
          <a:xfrm>
            <a:off x="457200" y="381000"/>
            <a:ext cx="7696200" cy="5638800"/>
          </a:xfrm>
        </p:spPr>
        <p:txBody>
          <a:bodyPr>
            <a:noAutofit/>
          </a:bodyPr>
          <a:lstStyle/>
          <a:p>
            <a:pPr marL="0" indent="0">
              <a:lnSpc>
                <a:spcPct val="150000"/>
              </a:lnSpc>
              <a:buNone/>
            </a:pPr>
            <a:r>
              <a:rPr lang="en-US" sz="1600" b="1" dirty="0">
                <a:latin typeface="Times New Roman" pitchFamily="18" charset="0"/>
                <a:cs typeface="Times New Roman" pitchFamily="18" charset="0"/>
              </a:rPr>
              <a:t>ABSTRACT:</a:t>
            </a:r>
            <a:endParaRPr lang="en-US" sz="1600" dirty="0">
              <a:latin typeface="Times New Roman" pitchFamily="18" charset="0"/>
              <a:cs typeface="Times New Roman" pitchFamily="18" charset="0"/>
            </a:endParaRPr>
          </a:p>
          <a:p>
            <a:pPr marL="0" indent="0" algn="just">
              <a:lnSpc>
                <a:spcPct val="150000"/>
              </a:lnSpc>
              <a:buNone/>
            </a:pPr>
            <a:r>
              <a:rPr lang="en-US" sz="1600" dirty="0" smtClean="0">
                <a:latin typeface="Times New Roman" pitchFamily="18" charset="0"/>
                <a:cs typeface="Times New Roman" pitchFamily="18" charset="0"/>
              </a:rPr>
              <a:t> This paper proposes a novel framework of reversible data hiding in encrypted JPEG </a:t>
            </a:r>
            <a:r>
              <a:rPr lang="en-US" sz="1600" dirty="0" err="1" smtClean="0">
                <a:latin typeface="Times New Roman" pitchFamily="18" charset="0"/>
                <a:cs typeface="Times New Roman" pitchFamily="18" charset="0"/>
              </a:rPr>
              <a:t>bitstream</a:t>
            </a:r>
            <a:r>
              <a:rPr lang="en-US" sz="1600" dirty="0" smtClean="0">
                <a:latin typeface="Times New Roman" pitchFamily="18" charset="0"/>
                <a:cs typeface="Times New Roman" pitchFamily="18" charset="0"/>
              </a:rPr>
              <a:t>. We first provide a JPEG encryption algorithm to encipher a JPEG image to a smaller size and keep the format compliant to JPEG decoders. After an image owner uploads the encrypted JPEG </a:t>
            </a:r>
            <a:r>
              <a:rPr lang="en-US" sz="1600" dirty="0" err="1" smtClean="0">
                <a:latin typeface="Times New Roman" pitchFamily="18" charset="0"/>
                <a:cs typeface="Times New Roman" pitchFamily="18" charset="0"/>
              </a:rPr>
              <a:t>bitstreams</a:t>
            </a:r>
            <a:r>
              <a:rPr lang="en-US" sz="1600" dirty="0" smtClean="0">
                <a:latin typeface="Times New Roman" pitchFamily="18" charset="0"/>
                <a:cs typeface="Times New Roman" pitchFamily="18" charset="0"/>
              </a:rPr>
              <a:t> to cloud storage, the server embeds additional messages into the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to construct a marked encrypted JPEG </a:t>
            </a:r>
            <a:r>
              <a:rPr lang="en-US" sz="1600" dirty="0" err="1" smtClean="0">
                <a:latin typeface="Times New Roman" pitchFamily="18" charset="0"/>
                <a:cs typeface="Times New Roman" pitchFamily="18" charset="0"/>
              </a:rPr>
              <a:t>bitstream</a:t>
            </a:r>
            <a:r>
              <a:rPr lang="en-US" sz="1600" dirty="0" smtClean="0">
                <a:latin typeface="Times New Roman" pitchFamily="18" charset="0"/>
                <a:cs typeface="Times New Roman" pitchFamily="18" charset="0"/>
              </a:rPr>
              <a:t>. During data hiding, we propose a combined embedding algorithm including two stages, the Huffman code mapping and the ordered histogram shifting. The embedding procedure is reversible. When an authorized user requires a downloading operation, the server extracts additional messages from the marked encrypted JPEG </a:t>
            </a:r>
            <a:r>
              <a:rPr lang="en-US" sz="1600" dirty="0" err="1" smtClean="0">
                <a:latin typeface="Times New Roman" pitchFamily="18" charset="0"/>
                <a:cs typeface="Times New Roman" pitchFamily="18" charset="0"/>
              </a:rPr>
              <a:t>bitstream</a:t>
            </a:r>
            <a:r>
              <a:rPr lang="en-US" sz="1600" dirty="0" smtClean="0">
                <a:latin typeface="Times New Roman" pitchFamily="18" charset="0"/>
                <a:cs typeface="Times New Roman" pitchFamily="18" charset="0"/>
              </a:rPr>
              <a:t> and recovers the original encrypted bit-stream </a:t>
            </a:r>
            <a:r>
              <a:rPr lang="en-US" sz="1600" dirty="0" err="1" smtClean="0">
                <a:latin typeface="Times New Roman" pitchFamily="18" charset="0"/>
                <a:cs typeface="Times New Roman" pitchFamily="18" charset="0"/>
              </a:rPr>
              <a:t>losslessly</a:t>
            </a:r>
            <a:r>
              <a:rPr lang="en-US" sz="1600" dirty="0" smtClean="0">
                <a:latin typeface="Times New Roman" pitchFamily="18" charset="0"/>
                <a:cs typeface="Times New Roman" pitchFamily="18" charset="0"/>
              </a:rPr>
              <a:t>. After downloading, the user obtains the original JPEG </a:t>
            </a:r>
            <a:r>
              <a:rPr lang="en-US" sz="1600" dirty="0" err="1" smtClean="0">
                <a:latin typeface="Times New Roman" pitchFamily="18" charset="0"/>
                <a:cs typeface="Times New Roman" pitchFamily="18" charset="0"/>
              </a:rPr>
              <a:t>bitstream</a:t>
            </a:r>
            <a:r>
              <a:rPr lang="en-US" sz="1600" dirty="0" smtClean="0">
                <a:latin typeface="Times New Roman" pitchFamily="18" charset="0"/>
                <a:cs typeface="Times New Roman" pitchFamily="18" charset="0"/>
              </a:rPr>
              <a:t> by a direct decryption. The proposed framework out-performs previous works on RDH-EI. First, since the tasks of data embedding/extraction and </a:t>
            </a:r>
            <a:r>
              <a:rPr lang="en-US" sz="1600" dirty="0" err="1" smtClean="0">
                <a:latin typeface="Times New Roman" pitchFamily="18" charset="0"/>
                <a:cs typeface="Times New Roman" pitchFamily="18" charset="0"/>
              </a:rPr>
              <a:t>bitstream</a:t>
            </a:r>
            <a:r>
              <a:rPr lang="en-US" sz="1600" dirty="0" smtClean="0">
                <a:latin typeface="Times New Roman" pitchFamily="18" charset="0"/>
                <a:cs typeface="Times New Roman" pitchFamily="18" charset="0"/>
              </a:rPr>
              <a:t> recovery are all accomplished by the server, the image owner and the authorized user are required to implement no extra operations except JPEG encryption or decryption. Second, the embedding payload is larger than state-of-the-art works.</a:t>
            </a:r>
          </a:p>
          <a:p>
            <a:pPr marL="0" indent="0" algn="just">
              <a:lnSpc>
                <a:spcPct val="150000"/>
              </a:lnSpc>
              <a:buNone/>
            </a:pPr>
            <a:endParaRPr lang="en-US" sz="1600" dirty="0">
              <a:latin typeface="Times New Roman" pitchFamily="18" charset="0"/>
              <a:cs typeface="Times New Roman" pitchFamily="18" charset="0"/>
            </a:endParaRP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116427"/>
              </p:ext>
            </p:extLst>
          </p:nvPr>
        </p:nvGraphicFramePr>
        <p:xfrm>
          <a:off x="457200" y="304800"/>
          <a:ext cx="7772400" cy="304800"/>
        </p:xfrm>
        <a:graphic>
          <a:graphicData uri="http://schemas.openxmlformats.org/drawingml/2006/table">
            <a:tbl>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224599">
                <a:tc>
                  <a:txBody>
                    <a:bodyPr/>
                    <a:lstStyle/>
                    <a:p>
                      <a:pPr marL="0" marR="0" algn="ctr">
                        <a:spcBef>
                          <a:spcPts val="600"/>
                        </a:spcBef>
                        <a:spcAft>
                          <a:spcPts val="600"/>
                        </a:spcAft>
                      </a:pPr>
                      <a:r>
                        <a:rPr lang="en-US" sz="2000" b="1" smtClean="0">
                          <a:latin typeface="Times New Roman"/>
                          <a:ea typeface="Times New Roman"/>
                        </a:rPr>
                        <a:t>EXISTING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dirty="0" smtClean="0">
                          <a:latin typeface="Times New Roman"/>
                          <a:ea typeface="Times New Roman"/>
                        </a:rPr>
                        <a:t>PROPOSED SYSTEM</a:t>
                      </a:r>
                      <a:endParaRPr lang="en-US" sz="20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30606130"/>
              </p:ext>
            </p:extLst>
          </p:nvPr>
        </p:nvGraphicFramePr>
        <p:xfrm>
          <a:off x="457200" y="640207"/>
          <a:ext cx="7772400" cy="6750177"/>
        </p:xfrm>
        <a:graphic>
          <a:graphicData uri="http://schemas.openxmlformats.org/drawingml/2006/table">
            <a:tbl>
              <a:tblPr firstRow="1" firstCol="1" bandRow="1"/>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791200">
                <a:tc>
                  <a:txBody>
                    <a:bodyPr/>
                    <a:lstStyle/>
                    <a:p>
                      <a:pPr marL="342900" marR="0" lvl="0" indent="-342900" algn="just">
                        <a:lnSpc>
                          <a:spcPct val="150000"/>
                        </a:lnSpc>
                        <a:spcBef>
                          <a:spcPts val="0"/>
                        </a:spcBef>
                        <a:spcAft>
                          <a:spcPts val="0"/>
                        </a:spcAft>
                        <a:buFont typeface="Symbol"/>
                        <a:buChar char=""/>
                      </a:pPr>
                      <a:r>
                        <a:rPr lang="en-US" sz="1600" dirty="0" smtClean="0">
                          <a:latin typeface="Times New Roman" pitchFamily="18" charset="0"/>
                          <a:ea typeface="Times New Roman"/>
                          <a:cs typeface="Times New Roman" pitchFamily="18" charset="0"/>
                        </a:rPr>
                        <a:t>The </a:t>
                      </a:r>
                      <a:r>
                        <a:rPr lang="en-US" sz="1600" dirty="0">
                          <a:latin typeface="Times New Roman" pitchFamily="18" charset="0"/>
                          <a:ea typeface="Times New Roman"/>
                          <a:cs typeface="Times New Roman" pitchFamily="18" charset="0"/>
                        </a:rPr>
                        <a:t>content owner encrypts the original image using a stream cipher algorithm and then uploads the encrypted image onto the cloud. The cloud server embeds additional bits into </a:t>
                      </a:r>
                      <a:r>
                        <a:rPr lang="en-US" sz="1600" dirty="0" err="1">
                          <a:latin typeface="Times New Roman" pitchFamily="18" charset="0"/>
                          <a:ea typeface="Times New Roman"/>
                          <a:cs typeface="Times New Roman" pitchFamily="18" charset="0"/>
                        </a:rPr>
                        <a:t>ciphertext</a:t>
                      </a:r>
                      <a:r>
                        <a:rPr lang="en-US" sz="1600" dirty="0">
                          <a:latin typeface="Times New Roman" pitchFamily="18" charset="0"/>
                          <a:ea typeface="Times New Roman"/>
                          <a:cs typeface="Times New Roman" pitchFamily="18" charset="0"/>
                        </a:rPr>
                        <a:t> by flipping three least significant bits (LSB) of half pixels in each </a:t>
                      </a:r>
                      <a:r>
                        <a:rPr lang="en-US" sz="1600" dirty="0" smtClean="0">
                          <a:latin typeface="Times New Roman" pitchFamily="18" charset="0"/>
                          <a:ea typeface="Times New Roman"/>
                          <a:cs typeface="Times New Roman" pitchFamily="18" charset="0"/>
                        </a:rPr>
                        <a:t>block</a:t>
                      </a:r>
                    </a:p>
                    <a:p>
                      <a:pPr marL="342900" marR="0" lvl="0" indent="-342900" algn="just">
                        <a:lnSpc>
                          <a:spcPct val="150000"/>
                        </a:lnSpc>
                        <a:spcBef>
                          <a:spcPts val="0"/>
                        </a:spcBef>
                        <a:spcAft>
                          <a:spcPts val="0"/>
                        </a:spcAft>
                        <a:buFont typeface="Symbol"/>
                        <a:buChar char=""/>
                      </a:pPr>
                      <a:r>
                        <a:rPr lang="en-US" sz="1600" kern="1200" dirty="0" smtClean="0">
                          <a:solidFill>
                            <a:schemeClr val="tx1"/>
                          </a:solidFill>
                          <a:latin typeface="Times New Roman" pitchFamily="18" charset="0"/>
                          <a:ea typeface="+mn-ea"/>
                          <a:cs typeface="Times New Roman" pitchFamily="18" charset="0"/>
                        </a:rPr>
                        <a:t>On the recipient end, the authorized user decrypts the marked encrypted image and generates two candidates for each block by flipping LSBs again. Since the original block of a nature image is smoother than the interfered block, one hidden bit can be extracted and the original block can be recovered.</a:t>
                      </a:r>
                      <a:endParaRPr lang="en-US" sz="1600" dirty="0">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Symbol"/>
                        <a:buChar char=""/>
                      </a:pPr>
                      <a:r>
                        <a:rPr lang="en-US" sz="1600" dirty="0" smtClean="0">
                          <a:latin typeface="Times New Roman" pitchFamily="18" charset="0"/>
                          <a:ea typeface="Times New Roman"/>
                          <a:cs typeface="Times New Roman" pitchFamily="18" charset="0"/>
                        </a:rPr>
                        <a:t> Reversible data hiding in encrypted images (RDH-EI) is an emerging technique originated from reversible data hiding in plaintext images, which has been investigated by many researchers. In the cloud storage scenario, this technique is realized by a protocol that contains three parties, an image owner, a cloud server and an authorized user.    </a:t>
                      </a:r>
                    </a:p>
                    <a:p>
                      <a:pPr marL="342900" marR="0" lvl="0" indent="-342900" algn="just">
                        <a:lnSpc>
                          <a:spcPct val="150000"/>
                        </a:lnSpc>
                        <a:spcBef>
                          <a:spcPts val="0"/>
                        </a:spcBef>
                        <a:spcAft>
                          <a:spcPts val="0"/>
                        </a:spcAft>
                        <a:buFont typeface="Symbol"/>
                        <a:buChar char=""/>
                      </a:pPr>
                      <a:r>
                        <a:rPr lang="en-US" sz="1600" kern="1200" dirty="0" smtClean="0">
                          <a:solidFill>
                            <a:schemeClr val="tx1"/>
                          </a:solidFill>
                          <a:latin typeface="Times New Roman" pitchFamily="18" charset="0"/>
                          <a:ea typeface="+mn-ea"/>
                          <a:cs typeface="Times New Roman" pitchFamily="18" charset="0"/>
                        </a:rPr>
                        <a:t>The image owner encrypts the contents before uploading images onto a cloud storage server. The server hides additional messages into the encrypted images. The RDH-EI protocol guarantees that the hidden message can be exactly extracted by the server, and the original content of the images can be </a:t>
                      </a:r>
                      <a:r>
                        <a:rPr lang="en-US" sz="1600" kern="1200" dirty="0" err="1" smtClean="0">
                          <a:solidFill>
                            <a:schemeClr val="tx1"/>
                          </a:solidFill>
                          <a:latin typeface="Times New Roman" pitchFamily="18" charset="0"/>
                          <a:ea typeface="+mn-ea"/>
                          <a:cs typeface="Times New Roman" pitchFamily="18" charset="0"/>
                        </a:rPr>
                        <a:t>losslessly</a:t>
                      </a:r>
                      <a:r>
                        <a:rPr lang="en-US" sz="1600" kern="1200" dirty="0" smtClean="0">
                          <a:solidFill>
                            <a:schemeClr val="tx1"/>
                          </a:solidFill>
                          <a:latin typeface="Times New Roman" pitchFamily="18" charset="0"/>
                          <a:ea typeface="+mn-ea"/>
                          <a:cs typeface="Times New Roman" pitchFamily="18" charset="0"/>
                        </a:rPr>
                        <a:t> recovered by the authorized user.</a:t>
                      </a:r>
                      <a:endParaRPr lang="en-US" sz="1600" dirty="0">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342900" marR="0" lvl="0" indent="-342900" algn="just">
                        <a:lnSpc>
                          <a:spcPct val="115000"/>
                        </a:lnSpc>
                        <a:spcBef>
                          <a:spcPts val="0"/>
                        </a:spcBef>
                        <a:spcAft>
                          <a:spcPts val="0"/>
                        </a:spcAft>
                        <a:buFont typeface="Symbol"/>
                        <a:buChar char=""/>
                      </a:pPr>
                      <a:endParaRPr lang="en-US" sz="1200" dirty="0">
                        <a:effectLst/>
                        <a:latin typeface="Calibri"/>
                        <a:ea typeface="Times New Roman"/>
                        <a:cs typeface="Times New Roman"/>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Symbol"/>
                        <a:buChar char=""/>
                      </a:pPr>
                      <a:endParaRPr lang="en-US" sz="1100" dirty="0">
                        <a:effectLst/>
                        <a:latin typeface="+mj-lt"/>
                        <a:ea typeface="Times New Roman"/>
                        <a:cs typeface="Times New Roman"/>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9235673"/>
              </p:ext>
            </p:extLst>
          </p:nvPr>
        </p:nvGraphicFramePr>
        <p:xfrm>
          <a:off x="442208" y="224852"/>
          <a:ext cx="7787391" cy="6749288"/>
        </p:xfrm>
        <a:graphic>
          <a:graphicData uri="http://schemas.openxmlformats.org/drawingml/2006/table">
            <a:tbl>
              <a:tblPr/>
              <a:tblGrid>
                <a:gridCol w="3748792">
                  <a:extLst>
                    <a:ext uri="{9D8B030D-6E8A-4147-A177-3AD203B41FA5}">
                      <a16:colId xmlns:a16="http://schemas.microsoft.com/office/drawing/2014/main" val="20000"/>
                    </a:ext>
                  </a:extLst>
                </a:gridCol>
                <a:gridCol w="4038599">
                  <a:extLst>
                    <a:ext uri="{9D8B030D-6E8A-4147-A177-3AD203B41FA5}">
                      <a16:colId xmlns:a16="http://schemas.microsoft.com/office/drawing/2014/main" val="20001"/>
                    </a:ext>
                  </a:extLst>
                </a:gridCol>
              </a:tblGrid>
              <a:tr h="146429">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7228">
                <a:tc>
                  <a:txBody>
                    <a:bodyPr/>
                    <a:lstStyle/>
                    <a:p>
                      <a:pPr marL="0" marR="0" algn="just">
                        <a:lnSpc>
                          <a:spcPct val="150000"/>
                        </a:lnSpc>
                        <a:spcBef>
                          <a:spcPts val="0"/>
                        </a:spcBef>
                        <a:spcAft>
                          <a:spcPts val="0"/>
                        </a:spcAft>
                      </a:pPr>
                      <a:r>
                        <a:rPr lang="en-US" sz="1200" b="1" dirty="0">
                          <a:latin typeface="Times New Roman"/>
                          <a:ea typeface="Calibri"/>
                          <a:cs typeface="Times New Roman"/>
                        </a:rPr>
                        <a:t>EXISTING </a:t>
                      </a:r>
                      <a:r>
                        <a:rPr lang="en-US" sz="1200" b="1" dirty="0" smtClean="0">
                          <a:latin typeface="Times New Roman"/>
                          <a:ea typeface="Calibri"/>
                          <a:cs typeface="Times New Roman"/>
                        </a:rPr>
                        <a:t>ALGORITHM</a:t>
                      </a:r>
                      <a:r>
                        <a:rPr lang="en-US" sz="1200" b="1" dirty="0">
                          <a:latin typeface="Times New Roman"/>
                          <a:ea typeface="Calibri"/>
                          <a:cs typeface="Times New Roman"/>
                        </a:rPr>
                        <a:t>:- </a:t>
                      </a:r>
                      <a:endParaRPr lang="en-US" sz="1200" b="1" dirty="0" smtClean="0">
                        <a:latin typeface="Times New Roman"/>
                        <a:ea typeface="Calibri"/>
                        <a:cs typeface="Times New Roman"/>
                      </a:endParaRPr>
                    </a:p>
                    <a:p>
                      <a:pPr marL="0" marR="0" algn="just">
                        <a:lnSpc>
                          <a:spcPct val="150000"/>
                        </a:lnSpc>
                        <a:spcBef>
                          <a:spcPts val="0"/>
                        </a:spcBef>
                        <a:spcAft>
                          <a:spcPts val="0"/>
                        </a:spcAft>
                        <a:buFont typeface="Arial" pitchFamily="34" charset="0"/>
                        <a:buChar char="•"/>
                      </a:pPr>
                      <a:r>
                        <a:rPr lang="en-US" sz="1800" kern="1200" dirty="0" smtClean="0">
                          <a:solidFill>
                            <a:schemeClr val="tx1"/>
                          </a:solidFill>
                          <a:latin typeface="Times New Roman" pitchFamily="18" charset="0"/>
                          <a:ea typeface="+mn-ea"/>
                          <a:cs typeface="Times New Roman" pitchFamily="18" charset="0"/>
                        </a:rPr>
                        <a:t>This method was improved in using a side match algorithm to investigate the spatial correlation between neighboring blocks.</a:t>
                      </a:r>
                      <a:endParaRPr lang="en-US" sz="18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800" b="1" dirty="0">
                          <a:latin typeface="Times New Roman" pitchFamily="18" charset="0"/>
                          <a:ea typeface="Times New Roman"/>
                          <a:cs typeface="Times New Roman" pitchFamily="18" charset="0"/>
                        </a:rPr>
                        <a:t>PROPOSED TECHNIQUE</a:t>
                      </a:r>
                      <a:r>
                        <a:rPr lang="en-US" sz="1800" b="1" dirty="0" smtClean="0">
                          <a:latin typeface="Times New Roman" pitchFamily="18" charset="0"/>
                          <a:ea typeface="Times New Roman"/>
                          <a:cs typeface="Times New Roman" pitchFamily="18" charset="0"/>
                        </a:rPr>
                        <a:t>:</a:t>
                      </a:r>
                      <a:r>
                        <a:rPr lang="en-US" sz="1800" dirty="0" smtClean="0">
                          <a:latin typeface="Times New Roman" pitchFamily="18" charset="0"/>
                          <a:ea typeface="Times New Roman"/>
                          <a:cs typeface="Times New Roman" pitchFamily="18" charset="0"/>
                        </a:rPr>
                        <a:t>-</a:t>
                      </a:r>
                    </a:p>
                    <a:p>
                      <a:pPr marL="285750" marR="0" indent="-285750">
                        <a:lnSpc>
                          <a:spcPct val="150000"/>
                        </a:lnSpc>
                        <a:spcBef>
                          <a:spcPts val="0"/>
                        </a:spcBef>
                        <a:spcAft>
                          <a:spcPts val="0"/>
                        </a:spcAft>
                        <a:buFont typeface="Arial" pitchFamily="34" charset="0"/>
                        <a:buChar char="•"/>
                      </a:pPr>
                      <a:r>
                        <a:rPr lang="en-US" sz="1800" kern="1200" dirty="0" smtClean="0">
                          <a:solidFill>
                            <a:schemeClr val="tx1"/>
                          </a:solidFill>
                          <a:effectLst/>
                          <a:latin typeface="Times New Roman" pitchFamily="18" charset="0"/>
                          <a:ea typeface="+mn-ea"/>
                          <a:cs typeface="Times New Roman" pitchFamily="18" charset="0"/>
                        </a:rPr>
                        <a:t>RDH-EI first provides a secure encryption algorithm for the owners to encrypt their images before uploading.</a:t>
                      </a:r>
                      <a:endParaRPr lang="en-US" sz="1800" dirty="0">
                        <a:latin typeface="Times New Roman" pitchFamily="18" charset="0"/>
                        <a:ea typeface="Times New Roman"/>
                        <a:cs typeface="Times New Roman" pitchFamily="18" charset="0"/>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449">
                <a:tc>
                  <a:txBody>
                    <a:bodyPr/>
                    <a:lstStyle/>
                    <a:p>
                      <a:pPr marL="0" marR="0" algn="just">
                        <a:lnSpc>
                          <a:spcPct val="150000"/>
                        </a:lnSpc>
                        <a:spcBef>
                          <a:spcPts val="0"/>
                        </a:spcBef>
                        <a:spcAft>
                          <a:spcPts val="1000"/>
                        </a:spcAft>
                      </a:pPr>
                      <a:r>
                        <a:rPr lang="en-US" sz="1800" b="1" dirty="0">
                          <a:latin typeface="Times New Roman" pitchFamily="18" charset="0"/>
                          <a:ea typeface="Calibri"/>
                          <a:cs typeface="Times New Roman" pitchFamily="18" charset="0"/>
                        </a:rPr>
                        <a:t>ALGORITHM </a:t>
                      </a:r>
                      <a:r>
                        <a:rPr lang="en-US" sz="1800" b="1" dirty="0" smtClean="0">
                          <a:latin typeface="Times New Roman" pitchFamily="18" charset="0"/>
                          <a:ea typeface="Calibri"/>
                          <a:cs typeface="Times New Roman" pitchFamily="18" charset="0"/>
                        </a:rPr>
                        <a:t>DEFINITION:-</a:t>
                      </a:r>
                    </a:p>
                    <a:p>
                      <a:pPr marL="0" marR="0" algn="just">
                        <a:lnSpc>
                          <a:spcPct val="150000"/>
                        </a:lnSpc>
                        <a:spcBef>
                          <a:spcPts val="0"/>
                        </a:spcBef>
                        <a:spcAft>
                          <a:spcPts val="1000"/>
                        </a:spcAft>
                        <a:buFont typeface="Arial" pitchFamily="34" charset="0"/>
                        <a:buChar char="•"/>
                      </a:pPr>
                      <a:r>
                        <a:rPr lang="en-US" sz="1800" kern="1200" dirty="0" smtClean="0">
                          <a:solidFill>
                            <a:schemeClr val="tx1"/>
                          </a:solidFill>
                          <a:latin typeface="Times New Roman" pitchFamily="18" charset="0"/>
                          <a:ea typeface="+mn-ea"/>
                          <a:cs typeface="Times New Roman" pitchFamily="18" charset="0"/>
                        </a:rPr>
                        <a:t>This method was improved in using a side match algorithm to investigate the spatial correlation between neighboring blocks. The flipping based approaches are improved in to reduce errors by comparing more neighbor pixels. However, when the pixels in a block have identical values, data extraction and image recovery in may fail.</a:t>
                      </a:r>
                      <a:endParaRPr lang="en-US" sz="18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800" b="1" dirty="0">
                          <a:latin typeface="Times New Roman" pitchFamily="18" charset="0"/>
                          <a:ea typeface="Calibri"/>
                          <a:cs typeface="Times New Roman" pitchFamily="18" charset="0"/>
                        </a:rPr>
                        <a:t>ALGORITHM </a:t>
                      </a:r>
                      <a:r>
                        <a:rPr lang="en-US" sz="1800" b="1" dirty="0" smtClean="0">
                          <a:latin typeface="Times New Roman" pitchFamily="18" charset="0"/>
                          <a:ea typeface="Calibri"/>
                          <a:cs typeface="Times New Roman" pitchFamily="18" charset="0"/>
                        </a:rPr>
                        <a:t>DEFINITION</a:t>
                      </a:r>
                    </a:p>
                    <a:p>
                      <a:pPr marL="0" marR="0" algn="just">
                        <a:lnSpc>
                          <a:spcPct val="150000"/>
                        </a:lnSpc>
                        <a:spcBef>
                          <a:spcPts val="0"/>
                        </a:spcBef>
                        <a:spcAft>
                          <a:spcPts val="1000"/>
                        </a:spcAft>
                        <a:buFont typeface="Arial" pitchFamily="34" charset="0"/>
                        <a:buChar char="•"/>
                      </a:pPr>
                      <a:r>
                        <a:rPr lang="en-US" sz="1800" kern="1200" dirty="0" smtClean="0">
                          <a:solidFill>
                            <a:schemeClr val="tx1"/>
                          </a:solidFill>
                          <a:latin typeface="Times New Roman" pitchFamily="18" charset="0"/>
                          <a:ea typeface="+mn-ea"/>
                          <a:cs typeface="Times New Roman" pitchFamily="18" charset="0"/>
                        </a:rPr>
                        <a:t>On the cloud side, RDH-EI allows the server to label an encrypted image by data hiding, </a:t>
                      </a:r>
                      <a:r>
                        <a:rPr lang="en-US" sz="1800" i="1" kern="1200" dirty="0" smtClean="0">
                          <a:solidFill>
                            <a:schemeClr val="tx1"/>
                          </a:solidFill>
                          <a:latin typeface="Times New Roman" pitchFamily="18" charset="0"/>
                          <a:ea typeface="+mn-ea"/>
                          <a:cs typeface="Times New Roman" pitchFamily="18" charset="0"/>
                        </a:rPr>
                        <a:t>e.g.</a:t>
                      </a:r>
                      <a:r>
                        <a:rPr lang="en-US" sz="1800" kern="1200" dirty="0" smtClean="0">
                          <a:solidFill>
                            <a:schemeClr val="tx1"/>
                          </a:solidFill>
                          <a:latin typeface="Times New Roman" pitchFamily="18" charset="0"/>
                          <a:ea typeface="+mn-ea"/>
                          <a:cs typeface="Times New Roman" pitchFamily="18" charset="0"/>
                        </a:rPr>
                        <a:t>, hiding the identities, timestamps, and remarks into the </a:t>
                      </a:r>
                      <a:r>
                        <a:rPr lang="en-US" sz="1800" kern="1200" dirty="0" err="1" smtClean="0">
                          <a:solidFill>
                            <a:schemeClr val="tx1"/>
                          </a:solidFill>
                          <a:latin typeface="Times New Roman" pitchFamily="18" charset="0"/>
                          <a:ea typeface="+mn-ea"/>
                          <a:cs typeface="Times New Roman" pitchFamily="18" charset="0"/>
                        </a:rPr>
                        <a:t>ciphertext</a:t>
                      </a:r>
                      <a:r>
                        <a:rPr lang="en-US" sz="1800" kern="1200" dirty="0" smtClean="0">
                          <a:solidFill>
                            <a:schemeClr val="tx1"/>
                          </a:solidFill>
                          <a:latin typeface="Times New Roman" pitchFamily="18" charset="0"/>
                          <a:ea typeface="+mn-ea"/>
                          <a:cs typeface="Times New Roman" pitchFamily="18" charset="0"/>
                        </a:rPr>
                        <a:t> to generate a marked encrypted copy. Therefore, the labels are attached inside the </a:t>
                      </a:r>
                      <a:r>
                        <a:rPr lang="en-US" sz="1800" kern="1200" dirty="0" err="1" smtClean="0">
                          <a:solidFill>
                            <a:schemeClr val="tx1"/>
                          </a:solidFill>
                          <a:latin typeface="Times New Roman" pitchFamily="18" charset="0"/>
                          <a:ea typeface="+mn-ea"/>
                          <a:cs typeface="Times New Roman" pitchFamily="18" charset="0"/>
                        </a:rPr>
                        <a:t>ciphertext</a:t>
                      </a:r>
                      <a:r>
                        <a:rPr lang="en-US" sz="1800" kern="1200" dirty="0" smtClean="0">
                          <a:solidFill>
                            <a:schemeClr val="tx1"/>
                          </a:solidFill>
                          <a:latin typeface="Times New Roman" pitchFamily="18" charset="0"/>
                          <a:ea typeface="+mn-ea"/>
                          <a:cs typeface="Times New Roman" pitchFamily="18" charset="0"/>
                        </a:rPr>
                        <a:t>, providing a better management for administrators.</a:t>
                      </a:r>
                      <a:r>
                        <a:rPr lang="en-US" sz="1800" b="1" dirty="0" smtClean="0">
                          <a:latin typeface="Times New Roman" pitchFamily="18" charset="0"/>
                          <a:ea typeface="Calibri"/>
                          <a:cs typeface="Times New Roman" pitchFamily="18" charset="0"/>
                        </a:rPr>
                        <a:t>:-</a:t>
                      </a:r>
                      <a:endParaRPr lang="en-US" sz="18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47800" y="12877800"/>
          <a:ext cx="4756298" cy="6803200"/>
        </p:xfrm>
        <a:graphic>
          <a:graphicData uri="http://schemas.openxmlformats.org/drawingml/2006/table">
            <a:tbl>
              <a:tblPr/>
              <a:tblGrid>
                <a:gridCol w="2561847">
                  <a:extLst>
                    <a:ext uri="{9D8B030D-6E8A-4147-A177-3AD203B41FA5}">
                      <a16:colId xmlns:a16="http://schemas.microsoft.com/office/drawing/2014/main" val="20000"/>
                    </a:ext>
                  </a:extLst>
                </a:gridCol>
                <a:gridCol w="2194451">
                  <a:extLst>
                    <a:ext uri="{9D8B030D-6E8A-4147-A177-3AD203B41FA5}">
                      <a16:colId xmlns:a16="http://schemas.microsoft.com/office/drawing/2014/main" val="20001"/>
                    </a:ext>
                  </a:extLst>
                </a:gridCol>
              </a:tblGrid>
              <a:tr h="6710936">
                <a:tc>
                  <a:txBody>
                    <a:bodyPr/>
                    <a:lstStyle/>
                    <a:p>
                      <a:pPr marL="0" marR="0" algn="just">
                        <a:lnSpc>
                          <a:spcPct val="150000"/>
                        </a:lnSpc>
                        <a:spcBef>
                          <a:spcPts val="0"/>
                        </a:spcBef>
                        <a:spcAft>
                          <a:spcPts val="0"/>
                        </a:spcAft>
                      </a:pPr>
                      <a:r>
                        <a:rPr lang="en-US" sz="2000" b="1" dirty="0">
                          <a:latin typeface="Times New Roman"/>
                          <a:ea typeface="Times New Roman"/>
                        </a:rPr>
                        <a:t>4.DRAWBACKS:-</a:t>
                      </a:r>
                      <a:endParaRPr lang="en-US" sz="2000" dirty="0">
                        <a:latin typeface="Times New Roman"/>
                        <a:ea typeface="Times New Roman"/>
                      </a:endParaRP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No provision of fixed resource capacity.</a:t>
                      </a: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No central resource manager</a:t>
                      </a:r>
                    </a:p>
                    <a:p>
                      <a:pPr marL="342900" marR="0" lvl="0" indent="-342900" algn="just">
                        <a:lnSpc>
                          <a:spcPct val="150000"/>
                        </a:lnSpc>
                        <a:spcBef>
                          <a:spcPts val="0"/>
                        </a:spcBef>
                        <a:spcAft>
                          <a:spcPts val="0"/>
                        </a:spcAft>
                        <a:buFont typeface="Symbol"/>
                        <a:buChar char=""/>
                      </a:pPr>
                      <a:r>
                        <a:rPr lang="en-US" sz="2000" dirty="0">
                          <a:latin typeface="Times New Roman"/>
                          <a:ea typeface="Times New Roman"/>
                        </a:rPr>
                        <a:t>Competing users</a:t>
                      </a: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b="1" dirty="0">
                          <a:latin typeface="Times New Roman"/>
                          <a:ea typeface="Times New Roman"/>
                        </a:rPr>
                        <a:t>ADVANTAGES:-</a:t>
                      </a:r>
                      <a:endParaRPr lang="en-US" sz="2000" dirty="0">
                        <a:latin typeface="Times New Roman"/>
                        <a:ea typeface="Times New Roman"/>
                      </a:endParaRP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This model can predict capacity with 95 percent accuracy.</a:t>
                      </a: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Selecting a node that is likely to satisfy the given resource requirement.</a:t>
                      </a:r>
                    </a:p>
                    <a:p>
                      <a:pPr marL="742950" marR="0" lvl="1" indent="-285750" algn="just">
                        <a:lnSpc>
                          <a:spcPct val="150000"/>
                        </a:lnSpc>
                        <a:spcBef>
                          <a:spcPts val="0"/>
                        </a:spcBef>
                        <a:spcAft>
                          <a:spcPts val="0"/>
                        </a:spcAft>
                        <a:buFont typeface="Symbol"/>
                        <a:buChar char=""/>
                      </a:pPr>
                      <a:r>
                        <a:rPr lang="en-US" sz="2000" dirty="0">
                          <a:latin typeface="Times New Roman"/>
                          <a:ea typeface="Times New Roman"/>
                        </a:rPr>
                        <a:t>Scheduled process.</a:t>
                      </a: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62637193"/>
              </p:ext>
            </p:extLst>
          </p:nvPr>
        </p:nvGraphicFramePr>
        <p:xfrm>
          <a:off x="533401" y="914400"/>
          <a:ext cx="7543800" cy="5715000"/>
        </p:xfrm>
        <a:graphic>
          <a:graphicData uri="http://schemas.openxmlformats.org/drawingml/2006/table">
            <a:tbl>
              <a:tblPr/>
              <a:tblGrid>
                <a:gridCol w="3733799">
                  <a:extLst>
                    <a:ext uri="{9D8B030D-6E8A-4147-A177-3AD203B41FA5}">
                      <a16:colId xmlns:a16="http://schemas.microsoft.com/office/drawing/2014/main" val="20000"/>
                    </a:ext>
                  </a:extLst>
                </a:gridCol>
                <a:gridCol w="3810001">
                  <a:extLst>
                    <a:ext uri="{9D8B030D-6E8A-4147-A177-3AD203B41FA5}">
                      <a16:colId xmlns:a16="http://schemas.microsoft.com/office/drawing/2014/main" val="20001"/>
                    </a:ext>
                  </a:extLst>
                </a:gridCol>
              </a:tblGrid>
              <a:tr h="5715000">
                <a:tc>
                  <a:txBody>
                    <a:bodyPr/>
                    <a:lstStyle/>
                    <a:p>
                      <a:pPr marL="0" marR="0" algn="just">
                        <a:lnSpc>
                          <a:spcPct val="150000"/>
                        </a:lnSpc>
                        <a:spcBef>
                          <a:spcPts val="0"/>
                        </a:spcBef>
                        <a:spcAft>
                          <a:spcPts val="1000"/>
                        </a:spcAft>
                      </a:pPr>
                      <a:r>
                        <a:rPr lang="en-US" sz="1800" b="1" dirty="0">
                          <a:latin typeface="Times New Roman" pitchFamily="18" charset="0"/>
                          <a:ea typeface="Calibri"/>
                          <a:cs typeface="Times New Roman" pitchFamily="18" charset="0"/>
                        </a:rPr>
                        <a:t>DRAWBACKS:-</a:t>
                      </a:r>
                      <a:endParaRPr lang="en-US" sz="1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800" dirty="0">
                          <a:latin typeface="Times New Roman" pitchFamily="18" charset="0"/>
                          <a:ea typeface="Times New Roman"/>
                          <a:cs typeface="Times New Roman" pitchFamily="18" charset="0"/>
                        </a:rPr>
                        <a:t>When the pixels in a block have identical values, data extraction and image recovery may fail. A swapping and shifting based RDH-EI method was proposed to overcome this drawback.</a:t>
                      </a:r>
                    </a:p>
                    <a:p>
                      <a:pPr marL="342900" marR="0" lvl="0" indent="-342900" algn="just">
                        <a:lnSpc>
                          <a:spcPct val="150000"/>
                        </a:lnSpc>
                        <a:spcBef>
                          <a:spcPts val="0"/>
                        </a:spcBef>
                        <a:spcAft>
                          <a:spcPts val="0"/>
                        </a:spcAft>
                        <a:buFont typeface="Symbol"/>
                        <a:buChar char=""/>
                      </a:pPr>
                      <a:r>
                        <a:rPr lang="en-US" sz="1800" dirty="0">
                          <a:latin typeface="Times New Roman" pitchFamily="18" charset="0"/>
                          <a:ea typeface="Times New Roman"/>
                          <a:cs typeface="Times New Roman" pitchFamily="18" charset="0"/>
                        </a:rPr>
                        <a:t>Data extraction must be done after image decryption. This limitation makes the technique less useful in cloud storage.</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800" b="1" dirty="0" smtClean="0">
                          <a:latin typeface="Times New Roman" pitchFamily="18" charset="0"/>
                          <a:ea typeface="Calibri"/>
                          <a:cs typeface="Times New Roman" pitchFamily="18" charset="0"/>
                        </a:rPr>
                        <a:t>ADVANTAGES:-</a:t>
                      </a:r>
                    </a:p>
                    <a:p>
                      <a:pPr marL="0" marR="0" algn="just">
                        <a:lnSpc>
                          <a:spcPct val="150000"/>
                        </a:lnSpc>
                        <a:spcBef>
                          <a:spcPts val="0"/>
                        </a:spcBef>
                        <a:spcAft>
                          <a:spcPts val="1000"/>
                        </a:spcAft>
                      </a:pPr>
                      <a:r>
                        <a:rPr lang="en-US" sz="1800" kern="1200" dirty="0" smtClean="0">
                          <a:solidFill>
                            <a:schemeClr val="tx1"/>
                          </a:solidFill>
                          <a:latin typeface="Times New Roman" pitchFamily="18" charset="0"/>
                          <a:ea typeface="+mn-ea"/>
                          <a:cs typeface="Times New Roman" pitchFamily="18" charset="0"/>
                        </a:rPr>
                        <a:t>RDH-EI is especially useful for labeling the </a:t>
                      </a:r>
                      <a:r>
                        <a:rPr lang="en-US" sz="1800" kern="1200" dirty="0" err="1" smtClean="0">
                          <a:solidFill>
                            <a:schemeClr val="tx1"/>
                          </a:solidFill>
                          <a:latin typeface="Times New Roman" pitchFamily="18" charset="0"/>
                          <a:ea typeface="+mn-ea"/>
                          <a:cs typeface="Times New Roman" pitchFamily="18" charset="0"/>
                        </a:rPr>
                        <a:t>ciphertext</a:t>
                      </a:r>
                      <a:r>
                        <a:rPr lang="en-US" sz="1800" kern="1200" dirty="0" smtClean="0">
                          <a:solidFill>
                            <a:schemeClr val="tx1"/>
                          </a:solidFill>
                          <a:latin typeface="Times New Roman" pitchFamily="18" charset="0"/>
                          <a:ea typeface="+mn-ea"/>
                          <a:cs typeface="Times New Roman" pitchFamily="18" charset="0"/>
                        </a:rPr>
                        <a:t> in cloud storage. When image owners hope to protect their privacy, RDH-EI first provides a secure encryption algorithm for the owners to encrypt their images before up-loading.</a:t>
                      </a:r>
                      <a:endParaRPr lang="en-US" sz="18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533400" y="304800"/>
          <a:ext cx="7543800" cy="609600"/>
        </p:xfrm>
        <a:graphic>
          <a:graphicData uri="http://schemas.openxmlformats.org/drawingml/2006/table">
            <a:tbl>
              <a:tblPr/>
              <a:tblGrid>
                <a:gridCol w="3733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09600">
                <a:tc>
                  <a:txBody>
                    <a:bodyPr/>
                    <a:lstStyle/>
                    <a:p>
                      <a:pPr marL="0" marR="0" algn="ctr">
                        <a:spcBef>
                          <a:spcPts val="600"/>
                        </a:spcBef>
                        <a:spcAft>
                          <a:spcPts val="600"/>
                        </a:spcAft>
                      </a:pPr>
                      <a:r>
                        <a:rPr lang="en-US" sz="1800" b="1" dirty="0">
                          <a:latin typeface="Times New Roman"/>
                          <a:ea typeface="Times New Roman"/>
                        </a:rPr>
                        <a:t>EXISTING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800" b="1" dirty="0">
                          <a:latin typeface="Times New Roman"/>
                          <a:ea typeface="Times New Roman"/>
                        </a:rPr>
                        <a:t>PROPOSED SYSTEM</a:t>
                      </a:r>
                      <a:endParaRPr lang="en-US" sz="1800" dirty="0">
                        <a:latin typeface="Times New Roman"/>
                        <a:ea typeface="Times New Roman"/>
                      </a:endParaRPr>
                    </a:p>
                  </a:txBody>
                  <a:tcPr marL="28806" marR="288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772400" cy="5486400"/>
          </a:xfrm>
        </p:spPr>
        <p:txBody>
          <a:bodyPr>
            <a:normAutofit/>
          </a:bodyPr>
          <a:lstStyle/>
          <a:p>
            <a:pPr marL="0" indent="0">
              <a:buNone/>
            </a:pPr>
            <a:r>
              <a:rPr lang="en-US" sz="2000" b="1" dirty="0" smtClean="0"/>
              <a:t>HARDWARE:</a:t>
            </a:r>
          </a:p>
          <a:p>
            <a:r>
              <a:rPr lang="en-US" sz="2000" dirty="0" smtClean="0"/>
              <a:t>PROCESSOR</a:t>
            </a:r>
            <a:r>
              <a:rPr lang="en-US" sz="2000" dirty="0"/>
              <a:t>		:  	Dual Core 2 Duo.</a:t>
            </a:r>
          </a:p>
          <a:p>
            <a:r>
              <a:rPr lang="en-US" sz="2000" dirty="0"/>
              <a:t>RAM			</a:t>
            </a:r>
            <a:r>
              <a:rPr lang="en-US" sz="2000" dirty="0" smtClean="0"/>
              <a:t>:</a:t>
            </a:r>
            <a:r>
              <a:rPr lang="en-US" sz="2000" dirty="0"/>
              <a:t>	4 GB DD RAM</a:t>
            </a:r>
          </a:p>
          <a:p>
            <a:r>
              <a:rPr lang="en-US" sz="2000" dirty="0"/>
              <a:t>HARD DISK 		:	250 GB</a:t>
            </a:r>
          </a:p>
          <a:p>
            <a:pPr marL="0" indent="0" algn="just">
              <a:lnSpc>
                <a:spcPct val="150000"/>
              </a:lnSpc>
              <a:buNone/>
            </a:pPr>
            <a:r>
              <a:rPr lang="en-US" sz="2000" dirty="0" smtClean="0">
                <a:latin typeface="Times New Roman" pitchFamily="18" charset="0"/>
                <a:cs typeface="Times New Roman" pitchFamily="18" charset="0"/>
              </a:rPr>
              <a:t>	</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SOFTWARE</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latin typeface="Times New Roman" pitchFamily="18" charset="0"/>
                <a:cs typeface="Times New Roman" pitchFamily="18" charset="0"/>
              </a:rPr>
              <a:t>REQUIREMENTS</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FRONT END                     :         J2EE (JSP, SERVLET)</a:t>
            </a:r>
          </a:p>
          <a:p>
            <a:pPr algn="just">
              <a:lnSpc>
                <a:spcPct val="150000"/>
              </a:lnSpc>
            </a:pPr>
            <a:r>
              <a:rPr lang="en-US" sz="2000" dirty="0" smtClean="0">
                <a:latin typeface="Times New Roman" pitchFamily="18" charset="0"/>
                <a:cs typeface="Times New Roman" pitchFamily="18" charset="0"/>
              </a:rPr>
              <a:t>BACK END                       :        MY SQL 5.5</a:t>
            </a:r>
          </a:p>
          <a:p>
            <a:pPr algn="just">
              <a:lnSpc>
                <a:spcPct val="150000"/>
              </a:lnSpc>
            </a:pPr>
            <a:r>
              <a:rPr lang="en-US" sz="2000" dirty="0" smtClean="0">
                <a:latin typeface="Times New Roman" pitchFamily="18" charset="0"/>
                <a:cs typeface="Times New Roman" pitchFamily="18" charset="0"/>
              </a:rPr>
              <a:t>OPERATING SYSTEM    :       Windows 07</a:t>
            </a:r>
          </a:p>
          <a:p>
            <a:pPr algn="just">
              <a:lnSpc>
                <a:spcPct val="150000"/>
              </a:lnSpc>
            </a:pPr>
            <a:r>
              <a:rPr lang="en-US" sz="2000" dirty="0" smtClean="0">
                <a:latin typeface="Times New Roman" pitchFamily="18" charset="0"/>
                <a:cs typeface="Times New Roman" pitchFamily="18" charset="0"/>
              </a:rPr>
              <a:t>IDE		                    :       Eclipse</a:t>
            </a: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6013102"/>
              </p:ext>
            </p:extLst>
          </p:nvPr>
        </p:nvGraphicFramePr>
        <p:xfrm>
          <a:off x="304800" y="0"/>
          <a:ext cx="8000999" cy="7423087"/>
        </p:xfrm>
        <a:graphic>
          <a:graphicData uri="http://schemas.openxmlformats.org/drawingml/2006/table">
            <a:tbl>
              <a:tblPr/>
              <a:tblGrid>
                <a:gridCol w="4000030">
                  <a:extLst>
                    <a:ext uri="{9D8B030D-6E8A-4147-A177-3AD203B41FA5}">
                      <a16:colId xmlns:a16="http://schemas.microsoft.com/office/drawing/2014/main" val="20000"/>
                    </a:ext>
                  </a:extLst>
                </a:gridCol>
                <a:gridCol w="4000969">
                  <a:extLst>
                    <a:ext uri="{9D8B030D-6E8A-4147-A177-3AD203B41FA5}">
                      <a16:colId xmlns:a16="http://schemas.microsoft.com/office/drawing/2014/main" val="20001"/>
                    </a:ext>
                  </a:extLst>
                </a:gridCol>
              </a:tblGrid>
              <a:tr h="228600">
                <a:tc>
                  <a:txBody>
                    <a:bodyPr/>
                    <a:lstStyle/>
                    <a:p>
                      <a:pPr marL="0" marR="0" algn="ctr">
                        <a:spcBef>
                          <a:spcPts val="600"/>
                        </a:spcBef>
                        <a:spcAft>
                          <a:spcPts val="600"/>
                        </a:spcAft>
                      </a:pPr>
                      <a:r>
                        <a:rPr lang="en-US" sz="1200" b="1" dirty="0">
                          <a:latin typeface="Times New Roman" pitchFamily="18" charset="0"/>
                          <a:ea typeface="Times New Roman"/>
                          <a:cs typeface="Times New Roman" pitchFamily="18" charset="0"/>
                        </a:rPr>
                        <a:t>PRPOSED SYSTEM</a:t>
                      </a:r>
                      <a:endParaRPr lang="en-US" sz="1200" dirty="0">
                        <a:latin typeface="Times New Roman" pitchFamily="18" charset="0"/>
                        <a:ea typeface="Times New Roman"/>
                        <a:cs typeface="Times New Roman" pitchFamily="18" charset="0"/>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200" b="1" dirty="0">
                          <a:latin typeface="Times New Roman" pitchFamily="18" charset="0"/>
                          <a:ea typeface="Times New Roman"/>
                          <a:cs typeface="Times New Roman" pitchFamily="18" charset="0"/>
                        </a:rPr>
                        <a:t>FUTURE ENHANCEMENT</a:t>
                      </a:r>
                      <a:endParaRPr lang="en-US" sz="1200" dirty="0">
                        <a:latin typeface="Times New Roman" pitchFamily="18" charset="0"/>
                        <a:ea typeface="Times New Roman"/>
                        <a:cs typeface="Times New Roman" pitchFamily="18" charset="0"/>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50989">
                <a:tc>
                  <a:txBody>
                    <a:bodyPr/>
                    <a:lstStyle/>
                    <a:p>
                      <a:pPr marL="0" marR="0" algn="just">
                        <a:lnSpc>
                          <a:spcPct val="150000"/>
                        </a:lnSpc>
                        <a:spcBef>
                          <a:spcPts val="0"/>
                        </a:spcBef>
                        <a:spcAft>
                          <a:spcPts val="0"/>
                        </a:spcAft>
                      </a:pPr>
                      <a:r>
                        <a:rPr lang="en-US" sz="1600" b="1" dirty="0">
                          <a:latin typeface="Times New Roman" pitchFamily="18" charset="0"/>
                          <a:ea typeface="Calibri"/>
                          <a:cs typeface="Times New Roman" pitchFamily="18" charset="0"/>
                        </a:rPr>
                        <a:t>PROPOSED CONCEPT:-</a:t>
                      </a:r>
                      <a:endParaRPr lang="en-US" sz="16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a:latin typeface="Times New Roman" pitchFamily="18" charset="0"/>
                          <a:ea typeface="Times New Roman"/>
                          <a:cs typeface="Times New Roman" pitchFamily="18" charset="0"/>
                        </a:rPr>
                        <a:t>Reversible data hiding in encrypted images (RDH-EI) is an emerging technique originated from reversible data hiding in plaintext images, which has been investigated by many researchers. In the cloud storage scenario, this technique is realized by a protocol that contains three parties, an image owner, a cloud server and an authorized user. </a:t>
                      </a:r>
                      <a:endParaRPr lang="en-US" sz="1600" dirty="0" smtClean="0">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600" kern="1200" dirty="0" smtClean="0">
                          <a:solidFill>
                            <a:schemeClr val="tx1"/>
                          </a:solidFill>
                          <a:latin typeface="Times New Roman" pitchFamily="18" charset="0"/>
                          <a:ea typeface="+mn-ea"/>
                          <a:cs typeface="Times New Roman" pitchFamily="18" charset="0"/>
                        </a:rPr>
                        <a:t>The image owner encrypts the contents before uploading images onto a cloud storage server. The server hides additional messages into the encrypted images. The RDH-EI protocol guarantees that the hidden message can be exactly extracted by the server, and the original content of the images can be </a:t>
                      </a:r>
                      <a:r>
                        <a:rPr lang="en-US" sz="1600" kern="1200" dirty="0" err="1" smtClean="0">
                          <a:solidFill>
                            <a:schemeClr val="tx1"/>
                          </a:solidFill>
                          <a:latin typeface="Times New Roman" pitchFamily="18" charset="0"/>
                          <a:ea typeface="+mn-ea"/>
                          <a:cs typeface="Times New Roman" pitchFamily="18" charset="0"/>
                        </a:rPr>
                        <a:t>losslessly</a:t>
                      </a:r>
                      <a:r>
                        <a:rPr lang="en-US" sz="1600" kern="1200" dirty="0" smtClean="0">
                          <a:solidFill>
                            <a:schemeClr val="tx1"/>
                          </a:solidFill>
                          <a:latin typeface="Times New Roman" pitchFamily="18" charset="0"/>
                          <a:ea typeface="+mn-ea"/>
                          <a:cs typeface="Times New Roman" pitchFamily="18" charset="0"/>
                        </a:rPr>
                        <a:t> recovered by the authorized user.</a:t>
                      </a:r>
                      <a:endParaRPr lang="en-US" sz="16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1200" dirty="0">
                          <a:latin typeface="Times New Roman"/>
                          <a:ea typeface="Calibri"/>
                          <a:cs typeface="Times New Roman"/>
                        </a:rPr>
                        <a:t>   </a:t>
                      </a:r>
                      <a:endParaRPr lang="en-US" sz="1100" dirty="0">
                        <a:latin typeface="Calibri"/>
                        <a:ea typeface="Calibri"/>
                        <a:cs typeface="Times New Roman"/>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600" b="1" dirty="0">
                          <a:latin typeface="Times New Roman" pitchFamily="18" charset="0"/>
                          <a:ea typeface="Calibri"/>
                          <a:cs typeface="Times New Roman" pitchFamily="18" charset="0"/>
                        </a:rPr>
                        <a:t>FUTURE CONCEPT :</a:t>
                      </a:r>
                      <a:r>
                        <a:rPr lang="en-US" sz="1600" dirty="0">
                          <a:latin typeface="Times New Roman" pitchFamily="18" charset="0"/>
                          <a:ea typeface="Calibri"/>
                          <a:cs typeface="Times New Roman" pitchFamily="18" charset="0"/>
                        </a:rPr>
                        <a:t> -</a:t>
                      </a:r>
                    </a:p>
                    <a:p>
                      <a:pPr marL="342900" marR="0" lvl="0" indent="-342900" algn="just">
                        <a:lnSpc>
                          <a:spcPct val="150000"/>
                        </a:lnSpc>
                        <a:spcBef>
                          <a:spcPts val="0"/>
                        </a:spcBef>
                        <a:spcAft>
                          <a:spcPts val="0"/>
                        </a:spcAft>
                        <a:buFont typeface="Symbol"/>
                        <a:buChar char=""/>
                      </a:pPr>
                      <a:r>
                        <a:rPr lang="en-US" sz="1600" dirty="0">
                          <a:latin typeface="Times New Roman" pitchFamily="18" charset="0"/>
                          <a:ea typeface="Times New Roman"/>
                          <a:cs typeface="Times New Roman" pitchFamily="18" charset="0"/>
                        </a:rPr>
                        <a:t>The proposed RDH-EI framework focuses on labeling the encrypted JPEG images on cloud storage.  There are three par-ties, including the image owner, the cloud server and the authorized user. The owner encrypts a JPEG </a:t>
                      </a:r>
                      <a:r>
                        <a:rPr lang="en-US" sz="1600" dirty="0" err="1">
                          <a:latin typeface="Times New Roman" pitchFamily="18" charset="0"/>
                          <a:ea typeface="Times New Roman"/>
                          <a:cs typeface="Times New Roman" pitchFamily="18" charset="0"/>
                        </a:rPr>
                        <a:t>bitstream</a:t>
                      </a:r>
                      <a:r>
                        <a:rPr lang="en-US" sz="1600" dirty="0">
                          <a:latin typeface="Times New Roman" pitchFamily="18" charset="0"/>
                          <a:ea typeface="Times New Roman"/>
                          <a:cs typeface="Times New Roman" pitchFamily="18" charset="0"/>
                        </a:rPr>
                        <a:t> and up-loads it to the cloud. The cloud server embeds additional messages into the encrypted </a:t>
                      </a:r>
                      <a:r>
                        <a:rPr lang="en-US" sz="1600" dirty="0" err="1">
                          <a:latin typeface="Times New Roman" pitchFamily="18" charset="0"/>
                          <a:ea typeface="Times New Roman"/>
                          <a:cs typeface="Times New Roman" pitchFamily="18" charset="0"/>
                        </a:rPr>
                        <a:t>bitstream</a:t>
                      </a:r>
                      <a:r>
                        <a:rPr lang="en-US" sz="1600" dirty="0">
                          <a:latin typeface="Times New Roman" pitchFamily="18" charset="0"/>
                          <a:ea typeface="Times New Roman"/>
                          <a:cs typeface="Times New Roman" pitchFamily="18" charset="0"/>
                        </a:rPr>
                        <a:t> to generate a marked encrypted </a:t>
                      </a:r>
                      <a:r>
                        <a:rPr lang="en-US" sz="1600" dirty="0" err="1">
                          <a:latin typeface="Times New Roman" pitchFamily="18" charset="0"/>
                          <a:ea typeface="Times New Roman"/>
                          <a:cs typeface="Times New Roman" pitchFamily="18" charset="0"/>
                        </a:rPr>
                        <a:t>bitstream</a:t>
                      </a:r>
                      <a:r>
                        <a:rPr lang="en-US" sz="1600" dirty="0">
                          <a:latin typeface="Times New Roman" pitchFamily="18" charset="0"/>
                          <a:ea typeface="Times New Roman"/>
                          <a:cs typeface="Times New Roman" pitchFamily="18" charset="0"/>
                        </a:rPr>
                        <a:t>.</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12934839"/>
              </p:ext>
            </p:extLst>
          </p:nvPr>
        </p:nvGraphicFramePr>
        <p:xfrm>
          <a:off x="304800" y="1"/>
          <a:ext cx="8001000" cy="7767609"/>
        </p:xfrm>
        <a:graphic>
          <a:graphicData uri="http://schemas.openxmlformats.org/drawingml/2006/table">
            <a:tbl>
              <a:tblPr/>
              <a:tblGrid>
                <a:gridCol w="4114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46771">
                <a:tc>
                  <a:txBody>
                    <a:bodyPr/>
                    <a:lstStyle/>
                    <a:p>
                      <a:pPr marL="0" marR="0" algn="ctr">
                        <a:spcBef>
                          <a:spcPts val="600"/>
                        </a:spcBef>
                        <a:spcAft>
                          <a:spcPts val="600"/>
                        </a:spcAft>
                      </a:pPr>
                      <a:r>
                        <a:rPr lang="en-US" sz="2000" b="1" dirty="0" smtClean="0">
                          <a:latin typeface="Times New Roman"/>
                          <a:ea typeface="Times New Roman"/>
                          <a:cs typeface="Times New Roman"/>
                        </a:rPr>
                        <a:t>PROPOSED </a:t>
                      </a:r>
                      <a:r>
                        <a:rPr lang="en-US" sz="2000" b="1" dirty="0">
                          <a:latin typeface="Times New Roman"/>
                          <a:ea typeface="Times New Roman"/>
                          <a:cs typeface="Times New Roman"/>
                        </a:rPr>
                        <a:t>SYSTEM</a:t>
                      </a:r>
                      <a:endParaRPr lang="en-US" sz="20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a:latin typeface="Times New Roman"/>
                          <a:ea typeface="Times New Roman"/>
                          <a:cs typeface="Times New Roman"/>
                        </a:rPr>
                        <a:t>FUTURE ENHANCEMENT</a:t>
                      </a:r>
                      <a:endParaRPr lang="en-US" sz="200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06896">
                <a:tc>
                  <a:txBody>
                    <a:bodyPr/>
                    <a:lstStyle/>
                    <a:p>
                      <a:pPr marL="0" marR="0" lvl="0" indent="0" algn="just">
                        <a:lnSpc>
                          <a:spcPct val="150000"/>
                        </a:lnSpc>
                        <a:spcBef>
                          <a:spcPts val="0"/>
                        </a:spcBef>
                        <a:spcAft>
                          <a:spcPts val="0"/>
                        </a:spcAft>
                        <a:buFont typeface="Symbol"/>
                        <a:buNone/>
                      </a:pPr>
                      <a:r>
                        <a:rPr lang="en-US" sz="1600" b="1" dirty="0" smtClean="0">
                          <a:latin typeface="Times New Roman" pitchFamily="18" charset="0"/>
                          <a:ea typeface="Times New Roman"/>
                          <a:cs typeface="Times New Roman" pitchFamily="18" charset="0"/>
                        </a:rPr>
                        <a:t> PROPOSED TECHNIQUE:</a:t>
                      </a:r>
                      <a:r>
                        <a:rPr lang="en-US" sz="1600" dirty="0" smtClean="0">
                          <a:latin typeface="Times New Roman" pitchFamily="18" charset="0"/>
                          <a:ea typeface="Times New Roman"/>
                          <a:cs typeface="Times New Roman" pitchFamily="18" charset="0"/>
                        </a:rPr>
                        <a:t> -</a:t>
                      </a:r>
                    </a:p>
                    <a:p>
                      <a:pPr marL="285750" marR="0" lvl="0" indent="-285750" algn="just">
                        <a:lnSpc>
                          <a:spcPct val="150000"/>
                        </a:lnSpc>
                        <a:spcBef>
                          <a:spcPts val="0"/>
                        </a:spcBef>
                        <a:spcAft>
                          <a:spcPts val="0"/>
                        </a:spcAft>
                        <a:buFont typeface="Arial" pitchFamily="34" charset="0"/>
                        <a:buChar char="•"/>
                      </a:pPr>
                      <a:r>
                        <a:rPr lang="en-US" sz="1600" kern="1200" dirty="0" smtClean="0">
                          <a:solidFill>
                            <a:schemeClr val="tx1"/>
                          </a:solidFill>
                          <a:effectLst/>
                          <a:latin typeface="Times New Roman" pitchFamily="18" charset="0"/>
                          <a:ea typeface="+mn-ea"/>
                          <a:cs typeface="Times New Roman" pitchFamily="18" charset="0"/>
                        </a:rPr>
                        <a:t>RDH-EI first provides a secure encryption algorithm for the owners to encrypt their images before uploading.</a:t>
                      </a:r>
                      <a:endParaRPr lang="en-US" sz="1600" dirty="0" smtClean="0">
                        <a:latin typeface="Times New Roman" pitchFamily="18" charset="0"/>
                        <a:ea typeface="Times New Roman"/>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buFont typeface="Arial" pitchFamily="34" charset="0"/>
                        <a:buNone/>
                      </a:pPr>
                      <a:r>
                        <a:rPr lang="en-US" sz="1600" dirty="0">
                          <a:latin typeface="Times New Roman" pitchFamily="18" charset="0"/>
                          <a:ea typeface="Times New Roman"/>
                          <a:cs typeface="Times New Roman" pitchFamily="18" charset="0"/>
                        </a:rPr>
                        <a:t> </a:t>
                      </a:r>
                      <a:r>
                        <a:rPr lang="en-US" sz="1600" b="1" dirty="0">
                          <a:latin typeface="Times New Roman" pitchFamily="18" charset="0"/>
                          <a:ea typeface="Times New Roman"/>
                          <a:cs typeface="Times New Roman" pitchFamily="18" charset="0"/>
                        </a:rPr>
                        <a:t> FUTURE TECHNIQUE:</a:t>
                      </a:r>
                      <a:r>
                        <a:rPr lang="en-US" sz="1600" dirty="0">
                          <a:latin typeface="Times New Roman" pitchFamily="18" charset="0"/>
                          <a:ea typeface="Times New Roman"/>
                          <a:cs typeface="Times New Roman" pitchFamily="18" charset="0"/>
                        </a:rPr>
                        <a:t> </a:t>
                      </a:r>
                      <a:r>
                        <a:rPr lang="en-US" sz="1600" dirty="0" smtClean="0">
                          <a:latin typeface="Times New Roman" pitchFamily="18" charset="0"/>
                          <a:ea typeface="Times New Roman"/>
                          <a:cs typeface="Times New Roman" pitchFamily="18" charset="0"/>
                        </a:rPr>
                        <a:t>-</a:t>
                      </a:r>
                    </a:p>
                    <a:p>
                      <a:pPr marL="285750" marR="0" indent="-285750" algn="just">
                        <a:lnSpc>
                          <a:spcPct val="150000"/>
                        </a:lnSpc>
                        <a:spcBef>
                          <a:spcPts val="0"/>
                        </a:spcBef>
                        <a:spcAft>
                          <a:spcPts val="0"/>
                        </a:spcAft>
                        <a:buFont typeface="Arial" pitchFamily="34" charset="0"/>
                        <a:buChar char="•"/>
                      </a:pPr>
                      <a:r>
                        <a:rPr lang="en-US" sz="1600" kern="1200" dirty="0" smtClean="0">
                          <a:solidFill>
                            <a:schemeClr val="tx1"/>
                          </a:solidFill>
                          <a:effectLst/>
                          <a:latin typeface="Times New Roman" pitchFamily="18" charset="0"/>
                          <a:ea typeface="+mn-ea"/>
                          <a:cs typeface="Times New Roman" pitchFamily="18" charset="0"/>
                        </a:rPr>
                        <a:t>The future work can also take into considerations of the Quantum computation approaches which can extend Reversible data hiding in encrypted images for performance enhancement of the existing techniques.</a:t>
                      </a:r>
                      <a:endParaRPr lang="en-US" sz="1600" dirty="0" smtClean="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04333">
                <a:tc>
                  <a:txBody>
                    <a:bodyPr/>
                    <a:lstStyle/>
                    <a:p>
                      <a:pPr marL="0" marR="0" algn="just">
                        <a:lnSpc>
                          <a:spcPct val="150000"/>
                        </a:lnSpc>
                        <a:spcBef>
                          <a:spcPts val="0"/>
                        </a:spcBef>
                        <a:spcAft>
                          <a:spcPts val="0"/>
                        </a:spcAft>
                      </a:pPr>
                      <a:r>
                        <a:rPr lang="en-US" sz="1200" b="1" dirty="0">
                          <a:latin typeface="Times New Roman"/>
                          <a:ea typeface="Calibri"/>
                          <a:cs typeface="Times New Roman"/>
                        </a:rPr>
                        <a:t>ALGORITHM DEFINITION</a:t>
                      </a:r>
                      <a:r>
                        <a:rPr lang="en-US" sz="1200" b="1" dirty="0" smtClean="0">
                          <a:latin typeface="Times New Roman"/>
                          <a:ea typeface="Calibri"/>
                          <a:cs typeface="Times New Roman"/>
                        </a:rPr>
                        <a:t>:-</a:t>
                      </a:r>
                    </a:p>
                    <a:p>
                      <a:pPr marL="0" marR="0" algn="just">
                        <a:lnSpc>
                          <a:spcPct val="150000"/>
                        </a:lnSpc>
                        <a:spcBef>
                          <a:spcPts val="0"/>
                        </a:spcBef>
                        <a:spcAft>
                          <a:spcPts val="0"/>
                        </a:spcAft>
                        <a:buFont typeface="Arial" pitchFamily="34" charset="0"/>
                        <a:buChar char="•"/>
                      </a:pPr>
                      <a:r>
                        <a:rPr lang="en-US" sz="1800" kern="1200" dirty="0" smtClean="0">
                          <a:solidFill>
                            <a:schemeClr val="tx1"/>
                          </a:solidFill>
                          <a:latin typeface="Times New Roman" pitchFamily="18" charset="0"/>
                          <a:ea typeface="+mn-ea"/>
                          <a:cs typeface="Times New Roman" pitchFamily="18" charset="0"/>
                        </a:rPr>
                        <a:t>This method was improved in using a side match algorithm to investigate the spatial correlation between neighboring blocks. The flipping based approaches are improved in to reduce errors by comparing more neighbor pixels. However, when the pixels in a block have identical values, data extraction and image recovery in may fail.</a:t>
                      </a:r>
                      <a:endParaRPr lang="en-US" sz="11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600" b="1" dirty="0">
                          <a:latin typeface="Times New Roman" pitchFamily="18" charset="0"/>
                          <a:ea typeface="Calibri"/>
                          <a:cs typeface="Times New Roman" pitchFamily="18" charset="0"/>
                        </a:rPr>
                        <a:t>ALGORITHM DEFINITION:-</a:t>
                      </a:r>
                      <a:endParaRPr lang="en-US" sz="16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1600" dirty="0">
                          <a:latin typeface="Times New Roman" pitchFamily="18" charset="0"/>
                          <a:ea typeface="Times New Roman"/>
                          <a:cs typeface="Times New Roman" pitchFamily="18" charset="0"/>
                        </a:rPr>
                        <a:t>The proposed RDH-EI framework focuses on labeling the encrypted JPEG images on cloud storage.  There are three par-ties, including the image owner, the cloud server and the authorized user. The owner encrypts a JPEG </a:t>
                      </a:r>
                      <a:r>
                        <a:rPr lang="en-US" sz="1600" dirty="0" err="1">
                          <a:latin typeface="Times New Roman" pitchFamily="18" charset="0"/>
                          <a:ea typeface="Times New Roman"/>
                          <a:cs typeface="Times New Roman" pitchFamily="18" charset="0"/>
                        </a:rPr>
                        <a:t>bitstream</a:t>
                      </a:r>
                      <a:r>
                        <a:rPr lang="en-US" sz="1600" dirty="0">
                          <a:latin typeface="Times New Roman" pitchFamily="18" charset="0"/>
                          <a:ea typeface="Times New Roman"/>
                          <a:cs typeface="Times New Roman" pitchFamily="18" charset="0"/>
                        </a:rPr>
                        <a:t> and up-loads it to the cloud. The cloud server embeds additional messages into the encrypted </a:t>
                      </a:r>
                      <a:r>
                        <a:rPr lang="en-US" sz="1600" dirty="0" err="1">
                          <a:latin typeface="Times New Roman" pitchFamily="18" charset="0"/>
                          <a:ea typeface="Times New Roman"/>
                          <a:cs typeface="Times New Roman" pitchFamily="18" charset="0"/>
                        </a:rPr>
                        <a:t>bitstream</a:t>
                      </a:r>
                      <a:r>
                        <a:rPr lang="en-US" sz="1600" dirty="0">
                          <a:latin typeface="Times New Roman" pitchFamily="18" charset="0"/>
                          <a:ea typeface="Times New Roman"/>
                          <a:cs typeface="Times New Roman" pitchFamily="18" charset="0"/>
                        </a:rPr>
                        <a:t> to generate a marked encrypted </a:t>
                      </a:r>
                      <a:r>
                        <a:rPr lang="en-US" sz="1600" dirty="0" err="1">
                          <a:latin typeface="Times New Roman" pitchFamily="18" charset="0"/>
                          <a:ea typeface="Times New Roman"/>
                          <a:cs typeface="Times New Roman" pitchFamily="18" charset="0"/>
                        </a:rPr>
                        <a:t>bitstream</a:t>
                      </a:r>
                      <a:r>
                        <a:rPr lang="en-US" sz="1600" dirty="0">
                          <a:latin typeface="Times New Roman" pitchFamily="18" charset="0"/>
                          <a:ea typeface="Times New Roman"/>
                          <a:cs typeface="Times New Roman" pitchFamily="18" charset="0"/>
                        </a:rPr>
                        <a:t>.</a:t>
                      </a: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7470137"/>
              </p:ext>
            </p:extLst>
          </p:nvPr>
        </p:nvGraphicFramePr>
        <p:xfrm>
          <a:off x="304800" y="0"/>
          <a:ext cx="8000999" cy="6705600"/>
        </p:xfrm>
        <a:graphic>
          <a:graphicData uri="http://schemas.openxmlformats.org/drawingml/2006/table">
            <a:tbl>
              <a:tblPr/>
              <a:tblGrid>
                <a:gridCol w="4000030">
                  <a:extLst>
                    <a:ext uri="{9D8B030D-6E8A-4147-A177-3AD203B41FA5}">
                      <a16:colId xmlns:a16="http://schemas.microsoft.com/office/drawing/2014/main" val="20000"/>
                    </a:ext>
                  </a:extLst>
                </a:gridCol>
                <a:gridCol w="4000969">
                  <a:extLst>
                    <a:ext uri="{9D8B030D-6E8A-4147-A177-3AD203B41FA5}">
                      <a16:colId xmlns:a16="http://schemas.microsoft.com/office/drawing/2014/main" val="20001"/>
                    </a:ext>
                  </a:extLst>
                </a:gridCol>
              </a:tblGrid>
              <a:tr h="533399">
                <a:tc>
                  <a:txBody>
                    <a:bodyPr/>
                    <a:lstStyle/>
                    <a:p>
                      <a:pPr marL="0" marR="0" algn="ctr">
                        <a:spcBef>
                          <a:spcPts val="600"/>
                        </a:spcBef>
                        <a:spcAft>
                          <a:spcPts val="600"/>
                        </a:spcAft>
                      </a:pPr>
                      <a:r>
                        <a:rPr lang="en-US" sz="2000" b="1" dirty="0">
                          <a:latin typeface="Times New Roman"/>
                          <a:ea typeface="Times New Roman"/>
                          <a:cs typeface="Times New Roman"/>
                        </a:rPr>
                        <a:t>PRPOSED SYSTEM</a:t>
                      </a:r>
                      <a:endParaRPr lang="en-US" sz="2000" dirty="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2000" b="1">
                          <a:latin typeface="Times New Roman"/>
                          <a:ea typeface="Times New Roman"/>
                          <a:cs typeface="Times New Roman"/>
                        </a:rPr>
                        <a:t>FUTURE ENHANCEMENT</a:t>
                      </a:r>
                      <a:endParaRPr lang="en-US" sz="2000">
                        <a:latin typeface="Times New Roman"/>
                        <a:ea typeface="Times New Roman"/>
                        <a:cs typeface="Times New Roman"/>
                      </a:endParaRPr>
                    </a:p>
                  </a:txBody>
                  <a:tcPr marL="30997" marR="309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72201">
                <a:tc>
                  <a:txBody>
                    <a:bodyPr/>
                    <a:lstStyle/>
                    <a:p>
                      <a:pPr marL="0" marR="0" algn="just">
                        <a:lnSpc>
                          <a:spcPct val="150000"/>
                        </a:lnSpc>
                        <a:spcBef>
                          <a:spcPts val="0"/>
                        </a:spcBef>
                        <a:spcAft>
                          <a:spcPts val="0"/>
                        </a:spcAft>
                      </a:pPr>
                      <a:r>
                        <a:rPr lang="en-US" sz="1600" b="1" dirty="0">
                          <a:latin typeface="Times New Roman" pitchFamily="18" charset="0"/>
                          <a:ea typeface="Calibri"/>
                          <a:cs typeface="Times New Roman" pitchFamily="18" charset="0"/>
                        </a:rPr>
                        <a:t>ADVANTAGES</a:t>
                      </a:r>
                      <a:r>
                        <a:rPr lang="en-US" sz="1600" b="1" dirty="0" smtClean="0">
                          <a:latin typeface="Times New Roman" pitchFamily="18" charset="0"/>
                          <a:ea typeface="Calibri"/>
                          <a:cs typeface="Times New Roman" pitchFamily="18" charset="0"/>
                        </a:rPr>
                        <a:t>:-</a:t>
                      </a:r>
                    </a:p>
                    <a:p>
                      <a:pPr marL="0" marR="0" indent="0" algn="just" defTabSz="914400" rtl="0" eaLnBrk="1" fontAlgn="auto" latinLnBrk="0" hangingPunct="1">
                        <a:lnSpc>
                          <a:spcPct val="150000"/>
                        </a:lnSpc>
                        <a:spcBef>
                          <a:spcPts val="0"/>
                        </a:spcBef>
                        <a:spcAft>
                          <a:spcPts val="0"/>
                        </a:spcAft>
                        <a:buClrTx/>
                        <a:buSzTx/>
                        <a:buFont typeface="Arial" pitchFamily="34" charset="0"/>
                        <a:buChar char="•"/>
                        <a:tabLst/>
                        <a:defRPr/>
                      </a:pPr>
                      <a:r>
                        <a:rPr lang="en-US" sz="1600" dirty="0" smtClean="0">
                          <a:latin typeface="Times New Roman" pitchFamily="18" charset="0"/>
                          <a:ea typeface="Calibri"/>
                          <a:cs typeface="Times New Roman" pitchFamily="18" charset="0"/>
                        </a:rPr>
                        <a:t>The RDH-EI technique provides an alternative way, which accommodates additional information of the image inside the encrypted bit-stream. Therefore, no metadata files are needed anymore for labeling the uploaded images.</a:t>
                      </a:r>
                      <a:endParaRPr lang="en-US" sz="16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indent="-102870" algn="just">
                        <a:lnSpc>
                          <a:spcPct val="150000"/>
                        </a:lnSpc>
                        <a:spcBef>
                          <a:spcPts val="0"/>
                        </a:spcBef>
                        <a:spcAft>
                          <a:spcPts val="0"/>
                        </a:spcAft>
                      </a:pPr>
                      <a:r>
                        <a:rPr lang="en-US" sz="1600" b="1" dirty="0" smtClean="0">
                          <a:latin typeface="Times New Roman" pitchFamily="18" charset="0"/>
                          <a:ea typeface="Calibri"/>
                          <a:cs typeface="Times New Roman" pitchFamily="18" charset="0"/>
                        </a:rPr>
                        <a:t>EXTRAVAGANCE:-</a:t>
                      </a:r>
                    </a:p>
                    <a:p>
                      <a:pPr marL="342900" marR="0" indent="-342900" algn="just">
                        <a:lnSpc>
                          <a:spcPct val="150000"/>
                        </a:lnSpc>
                        <a:spcBef>
                          <a:spcPts val="0"/>
                        </a:spcBef>
                        <a:spcAft>
                          <a:spcPts val="0"/>
                        </a:spcAft>
                        <a:buFont typeface="Arial" pitchFamily="34" charset="0"/>
                        <a:buChar char="•"/>
                      </a:pPr>
                      <a:r>
                        <a:rPr lang="en-US" sz="1600" kern="1200" dirty="0" smtClean="0">
                          <a:solidFill>
                            <a:schemeClr val="tx1"/>
                          </a:solidFill>
                          <a:latin typeface="Times New Roman" pitchFamily="18" charset="0"/>
                          <a:ea typeface="+mn-ea"/>
                          <a:cs typeface="Times New Roman" pitchFamily="18" charset="0"/>
                        </a:rPr>
                        <a:t>In future,  images, color information can be separated from texture information, enabling the use of different encryption techniques with different properties for each one, and allowing  Reversible data hiding in encrypted images RDH-EI to be performed by third-party, </a:t>
                      </a:r>
                      <a:r>
                        <a:rPr lang="en-US" sz="1600" kern="1200" dirty="0" err="1" smtClean="0">
                          <a:solidFill>
                            <a:schemeClr val="tx1"/>
                          </a:solidFill>
                          <a:latin typeface="Times New Roman" pitchFamily="18" charset="0"/>
                          <a:ea typeface="+mn-ea"/>
                          <a:cs typeface="Times New Roman" pitchFamily="18" charset="0"/>
                        </a:rPr>
                        <a:t>untrusted</a:t>
                      </a:r>
                      <a:r>
                        <a:rPr lang="en-US" sz="1600" kern="1200" dirty="0" smtClean="0">
                          <a:solidFill>
                            <a:schemeClr val="tx1"/>
                          </a:solidFill>
                          <a:latin typeface="Times New Roman" pitchFamily="18" charset="0"/>
                          <a:ea typeface="+mn-ea"/>
                          <a:cs typeface="Times New Roman" pitchFamily="18" charset="0"/>
                        </a:rPr>
                        <a:t> cloud servers.</a:t>
                      </a:r>
                      <a:endParaRPr lang="en-US" sz="1600" dirty="0">
                        <a:latin typeface="Times New Roman" pitchFamily="18" charset="0"/>
                        <a:ea typeface="Calibri"/>
                        <a:cs typeface="Times New Roman"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453</TotalTime>
  <Words>1281</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Constantia</vt:lpstr>
      <vt:lpstr>Symbol</vt:lpstr>
      <vt:lpstr>Times New Roman</vt:lpstr>
      <vt:lpstr>Wingdings 2</vt:lpstr>
      <vt:lpstr>Flow</vt:lpstr>
      <vt:lpstr>REVERSIBLE DATA HIDING IN JPEG BIT STREAMS IS AN ENCRYPTION-BASED TECHNIQUE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 Compatible Privacy-Preserving Data Analysis</dc:title>
  <dc:creator>Vertilink Technologies</dc:creator>
  <cp:lastModifiedBy>intel</cp:lastModifiedBy>
  <cp:revision>22</cp:revision>
  <dcterms:created xsi:type="dcterms:W3CDTF">2012-06-27T09:09:11Z</dcterms:created>
  <dcterms:modified xsi:type="dcterms:W3CDTF">2023-07-03T10:48:47Z</dcterms:modified>
</cp:coreProperties>
</file>