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9"/>
  </p:notesMasterIdLst>
  <p:sldIdLst>
    <p:sldId id="291" r:id="rId2"/>
    <p:sldId id="292" r:id="rId3"/>
    <p:sldId id="294" r:id="rId4"/>
    <p:sldId id="295" r:id="rId5"/>
    <p:sldId id="296" r:id="rId6"/>
    <p:sldId id="293" r:id="rId7"/>
    <p:sldId id="2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24" autoAdjust="0"/>
  </p:normalViewPr>
  <p:slideViewPr>
    <p:cSldViewPr>
      <p:cViewPr varScale="1">
        <p:scale>
          <a:sx n="80" d="100"/>
          <a:sy n="80" d="100"/>
        </p:scale>
        <p:origin x="156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85800" y="1981200"/>
            <a:ext cx="7924800" cy="1318181"/>
          </a:xfrm>
          <a:prstGeom prst="rect">
            <a:avLst/>
          </a:prstGeom>
        </p:spPr>
        <p:txBody>
          <a:bodyPr wrap="square">
            <a:spAutoFit/>
          </a:bodyPr>
          <a:lstStyle/>
          <a:p>
            <a:pPr algn="ctr">
              <a:lnSpc>
                <a:spcPct val="150000"/>
              </a:lnSpc>
            </a:pPr>
            <a:r>
              <a:rPr lang="en-US" sz="2800" b="1">
                <a:latin typeface="Times New Roman" pitchFamily="18" charset="0"/>
                <a:cs typeface="Times New Roman" pitchFamily="18" charset="0"/>
              </a:rPr>
              <a:t>Valid QR Codes Using Steganography and Cryptography Messages</a:t>
            </a:r>
            <a:endParaRPr lang="en-US" sz="2800" b="1" dirty="0">
              <a:latin typeface="Times New Roman" pitchFamily="18" charset="0"/>
              <a:cs typeface="Times New Roman"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38D6F-01DB-424F-82A7-A3258CFF709F}"/>
              </a:ext>
            </a:extLst>
          </p:cNvPr>
          <p:cNvSpPr/>
          <p:nvPr/>
        </p:nvSpPr>
        <p:spPr>
          <a:xfrm>
            <a:off x="2286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33E7A9C-8659-4368-A225-F7179358F001}"/>
              </a:ext>
            </a:extLst>
          </p:cNvPr>
          <p:cNvSpPr/>
          <p:nvPr/>
        </p:nvSpPr>
        <p:spPr>
          <a:xfrm>
            <a:off x="228600" y="838200"/>
            <a:ext cx="8534400" cy="3608488"/>
          </a:xfrm>
          <a:prstGeom prst="rect">
            <a:avLst/>
          </a:prstGeom>
        </p:spPr>
        <p:txBody>
          <a:bodyPr wrap="square">
            <a:spAutoFit/>
          </a:bodyPr>
          <a:lstStyle/>
          <a:p>
            <a:pPr indent="457200" algn="just">
              <a:lnSpc>
                <a:spcPct val="150000"/>
              </a:lnSpc>
              <a:spcAft>
                <a:spcPts val="10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Steganography is considered the first line of defense in information security as it hides a secret message (payload) inside an innocent looking le (container) to transfer the payload under the adversary's nose without noticing it. </a:t>
            </a:r>
            <a:r>
              <a:rPr lang="en-US" sz="1400" dirty="0" err="1">
                <a:latin typeface="Times New Roman" panose="02020603050405020304" pitchFamily="18" charset="0"/>
                <a:ea typeface="Calibri" panose="020F0502020204030204" pitchFamily="34" charset="0"/>
                <a:cs typeface="Times New Roman" panose="02020603050405020304" pitchFamily="18" charset="0"/>
              </a:rPr>
              <a:t>Steganographic</a:t>
            </a:r>
            <a:r>
              <a:rPr lang="en-US" sz="1400" dirty="0">
                <a:latin typeface="Times New Roman" panose="02020603050405020304" pitchFamily="18" charset="0"/>
                <a:ea typeface="Calibri" panose="020F0502020204030204" pitchFamily="34" charset="0"/>
                <a:cs typeface="Times New Roman" panose="02020603050405020304" pitchFamily="18" charset="0"/>
              </a:rPr>
              <a:t> systems only use the container to hide the payload. In this paper, we present a </a:t>
            </a:r>
            <a:r>
              <a:rPr lang="en-US" sz="1400" dirty="0" err="1">
                <a:latin typeface="Times New Roman" panose="02020603050405020304" pitchFamily="18" charset="0"/>
                <a:ea typeface="Calibri" panose="020F0502020204030204" pitchFamily="34" charset="0"/>
                <a:cs typeface="Times New Roman" panose="02020603050405020304" pitchFamily="18" charset="0"/>
              </a:rPr>
              <a:t>steganographic</a:t>
            </a:r>
            <a:r>
              <a:rPr lang="en-US" sz="1400" dirty="0">
                <a:latin typeface="Times New Roman" panose="02020603050405020304" pitchFamily="18" charset="0"/>
                <a:ea typeface="Calibri" panose="020F0502020204030204" pitchFamily="34" charset="0"/>
                <a:cs typeface="Times New Roman" panose="02020603050405020304" pitchFamily="18" charset="0"/>
              </a:rPr>
              <a:t> system that uses the container not only to hide the payload, but also to give misleading information to the adversary. To achieve this goal, we use quick response (QR) code as a container. QR codes generated by our proposed system can carry its ordinary message in addition to the payload. Anyone can read the message, but the payload can only be obtained using a secret key. The message and the payload are unrelated; i.e. any message can be generated regardless of the payload and vise versa. We can take advantage of that by generating a message that gives misleading information to the adversary. We test the proposed system and show that the generated QR code is (valid) </a:t>
            </a:r>
            <a:r>
              <a:rPr lang="en-US" sz="1400" dirty="0" err="1">
                <a:latin typeface="Times New Roman" panose="02020603050405020304" pitchFamily="18" charset="0"/>
                <a:ea typeface="Calibri" panose="020F0502020204030204" pitchFamily="34" charset="0"/>
                <a:cs typeface="Times New Roman" panose="02020603050405020304" pitchFamily="18" charset="0"/>
              </a:rPr>
              <a:t>i.e</a:t>
            </a:r>
            <a:r>
              <a:rPr lang="en-US" sz="1400" dirty="0">
                <a:latin typeface="Times New Roman" panose="02020603050405020304" pitchFamily="18" charset="0"/>
                <a:ea typeface="Calibri" panose="020F0502020204030204" pitchFamily="34" charset="0"/>
                <a:cs typeface="Times New Roman" panose="02020603050405020304" pitchFamily="18" charset="0"/>
              </a:rPr>
              <a:t> indistinguishable from an ordinary QR code which makes it look innocent and less susceptible to an adversary's attack. Moreover, it is space-efficient, has an acceptable level of noise immunity and is prone to </a:t>
            </a:r>
            <a:r>
              <a:rPr lang="en-US" sz="1400" dirty="0" err="1">
                <a:latin typeface="Times New Roman" panose="02020603050405020304" pitchFamily="18" charset="0"/>
                <a:ea typeface="Calibri" panose="020F0502020204030204" pitchFamily="34" charset="0"/>
                <a:cs typeface="Times New Roman" panose="02020603050405020304" pitchFamily="18" charset="0"/>
              </a:rPr>
              <a:t>steganalysis</a:t>
            </a:r>
            <a:r>
              <a:rPr lang="en-US" sz="1400" dirty="0">
                <a:latin typeface="Times New Roman" panose="02020603050405020304" pitchFamily="18" charset="0"/>
                <a:ea typeface="Calibri" panose="020F0502020204030204" pitchFamily="34" charset="0"/>
                <a:cs typeface="Times New Roman" panose="02020603050405020304" pitchFamily="18" charset="0"/>
              </a:rPr>
              <a:t> attacks.</a:t>
            </a:r>
          </a:p>
        </p:txBody>
      </p:sp>
    </p:spTree>
    <p:extLst>
      <p:ext uri="{BB962C8B-B14F-4D97-AF65-F5344CB8AC3E}">
        <p14:creationId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977495425"/>
              </p:ext>
            </p:extLst>
          </p:nvPr>
        </p:nvGraphicFramePr>
        <p:xfrm>
          <a:off x="304800" y="0"/>
          <a:ext cx="8305800" cy="6350981"/>
        </p:xfrm>
        <a:graphic>
          <a:graphicData uri="http://schemas.openxmlformats.org/drawingml/2006/table">
            <a:tbl>
              <a:tblPr firstRow="1" bandRow="1">
                <a:tableStyleId>{5C22544A-7EE6-4342-B048-85BDC9FD1C3A}</a:tableStyleId>
              </a:tblPr>
              <a:tblGrid>
                <a:gridCol w="4081367">
                  <a:extLst>
                    <a:ext uri="{9D8B030D-6E8A-4147-A177-3AD203B41FA5}">
                      <a16:colId xmlns:a16="http://schemas.microsoft.com/office/drawing/2014/main" val="4204740616"/>
                    </a:ext>
                  </a:extLst>
                </a:gridCol>
                <a:gridCol w="4224433">
                  <a:extLst>
                    <a:ext uri="{9D8B030D-6E8A-4147-A177-3AD203B41FA5}">
                      <a16:colId xmlns:a16="http://schemas.microsoft.com/office/drawing/2014/main" val="2161512350"/>
                    </a:ext>
                  </a:extLst>
                </a:gridCol>
              </a:tblGrid>
              <a:tr h="531193">
                <a:tc>
                  <a:txBody>
                    <a:bodyPr/>
                    <a:lstStyle/>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EXSISTING</a:t>
                      </a: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PROPOSED</a:t>
                      </a: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3202607">
                <a:tc>
                  <a:txBody>
                    <a:bodyPr/>
                    <a:lstStyle/>
                    <a:p>
                      <a:pPr marL="342900" lvl="0" indent="-342900" algn="just">
                        <a:lnSpc>
                          <a:spcPct val="150000"/>
                        </a:lnSpc>
                        <a:spcAft>
                          <a:spcPts val="0"/>
                        </a:spcAft>
                        <a:buFont typeface="Wingdings"/>
                        <a:buChar char=""/>
                      </a:pPr>
                      <a:r>
                        <a:rPr lang="en-US" sz="1200" dirty="0">
                          <a:latin typeface="Times New Roman" pitchFamily="18" charset="0"/>
                          <a:ea typeface="Calibri"/>
                          <a:cs typeface="Times New Roman" pitchFamily="18" charset="0"/>
                        </a:rPr>
                        <a:t>However, the existing work only provides in their system, a database is constructed by a group of chosen images, and these images are indexed in the database by generating hashing sequences for these images. </a:t>
                      </a:r>
                    </a:p>
                    <a:p>
                      <a:pPr marL="342900" lvl="0" indent="-342900" algn="just">
                        <a:lnSpc>
                          <a:spcPct val="150000"/>
                        </a:lnSpc>
                        <a:spcAft>
                          <a:spcPts val="1000"/>
                        </a:spcAft>
                        <a:buFont typeface="Wingdings"/>
                        <a:buChar char=""/>
                      </a:pPr>
                      <a:r>
                        <a:rPr lang="en-US" sz="1200" dirty="0">
                          <a:latin typeface="Times New Roman" pitchFamily="18" charset="0"/>
                          <a:ea typeface="Calibri"/>
                          <a:cs typeface="Times New Roman" pitchFamily="18" charset="0"/>
                        </a:rPr>
                        <a:t>The payload is divided into segments. An image is sent if its hashing sequence is matching with the segment. </a:t>
                      </a:r>
                    </a:p>
                    <a:p>
                      <a:pPr marL="342900" marR="0" lvl="0" indent="-342900" algn="just" defTabSz="914400" rtl="0" eaLnBrk="1" fontAlgn="auto" latinLnBrk="0" hangingPunct="1">
                        <a:lnSpc>
                          <a:spcPct val="150000"/>
                        </a:lnSpc>
                        <a:spcBef>
                          <a:spcPts val="0"/>
                        </a:spcBef>
                        <a:spcAft>
                          <a:spcPts val="1000"/>
                        </a:spcAft>
                        <a:buClrTx/>
                        <a:buSzTx/>
                        <a:buFont typeface="Wingdings"/>
                        <a:buChar char=""/>
                        <a:tabLst/>
                        <a:defRPr/>
                      </a:pPr>
                      <a:r>
                        <a:rPr lang="en-US" sz="1200" dirty="0">
                          <a:latin typeface="Times New Roman" pitchFamily="18" charset="0"/>
                          <a:ea typeface="Calibri"/>
                          <a:cs typeface="Times New Roman" pitchFamily="18" charset="0"/>
                        </a:rPr>
                        <a:t>Their system is robust to luminance changing and noise.</a:t>
                      </a:r>
                    </a:p>
                  </a:txBody>
                  <a:tcPr marL="114300" marR="114300" marT="0" marB="0"/>
                </a:tc>
                <a:tc>
                  <a:txBody>
                    <a:bodyPr/>
                    <a:lstStyle/>
                    <a:p>
                      <a:pPr marL="342900" lvl="0" indent="-342900" algn="just">
                        <a:lnSpc>
                          <a:spcPct val="150000"/>
                        </a:lnSpc>
                        <a:spcAft>
                          <a:spcPts val="0"/>
                        </a:spcAft>
                        <a:buFont typeface="Wingdings"/>
                        <a:buChar char=""/>
                      </a:pPr>
                      <a:r>
                        <a:rPr lang="en-US" sz="1200" dirty="0">
                          <a:latin typeface="Times New Roman" pitchFamily="18" charset="0"/>
                          <a:ea typeface="Calibri"/>
                          <a:cs typeface="Times New Roman" pitchFamily="18" charset="0"/>
                        </a:rPr>
                        <a:t>In this paper, we present a </a:t>
                      </a:r>
                      <a:r>
                        <a:rPr lang="en-US" sz="1200" dirty="0" err="1">
                          <a:latin typeface="Times New Roman" pitchFamily="18" charset="0"/>
                          <a:ea typeface="Calibri"/>
                          <a:cs typeface="Times New Roman" pitchFamily="18" charset="0"/>
                        </a:rPr>
                        <a:t>steganographic</a:t>
                      </a:r>
                      <a:r>
                        <a:rPr lang="en-US" sz="1200" dirty="0">
                          <a:latin typeface="Times New Roman" pitchFamily="18" charset="0"/>
                          <a:ea typeface="Calibri"/>
                          <a:cs typeface="Times New Roman" pitchFamily="18" charset="0"/>
                        </a:rPr>
                        <a:t> system that uses the container not only to hide the payload, but also to give misleading information to the adversary.</a:t>
                      </a:r>
                    </a:p>
                    <a:p>
                      <a:pPr marL="342900" lvl="0" indent="-342900" algn="just">
                        <a:lnSpc>
                          <a:spcPct val="150000"/>
                        </a:lnSpc>
                        <a:spcAft>
                          <a:spcPts val="0"/>
                        </a:spcAft>
                        <a:buFont typeface="Wingdings"/>
                        <a:buChar char=""/>
                      </a:pPr>
                      <a:r>
                        <a:rPr lang="en-US" sz="1200" dirty="0">
                          <a:latin typeface="Times New Roman" pitchFamily="18" charset="0"/>
                          <a:ea typeface="Calibri"/>
                          <a:cs typeface="Times New Roman" pitchFamily="18" charset="0"/>
                        </a:rPr>
                        <a:t>To achieve this goal, we use quick response (QR) code as a container. QR codes generated by our proposed system can carry its ordinary message in addition to the payload. Anyone can read the message, but the payload can only be obtained using a secret key. The message and the payload are unrelated; i.e. any message can be generated regardless of the payload and vice versa.</a:t>
                      </a:r>
                    </a:p>
                    <a:p>
                      <a:pPr marL="342900" lvl="0" indent="-342900" algn="just">
                        <a:lnSpc>
                          <a:spcPct val="150000"/>
                        </a:lnSpc>
                        <a:spcAft>
                          <a:spcPts val="1000"/>
                        </a:spcAft>
                        <a:buFont typeface="Wingdings"/>
                        <a:buChar char=""/>
                      </a:pPr>
                      <a:r>
                        <a:rPr lang="en-US" sz="1200" dirty="0">
                          <a:latin typeface="Times New Roman" pitchFamily="18" charset="0"/>
                          <a:ea typeface="Calibri"/>
                          <a:cs typeface="Times New Roman" pitchFamily="18" charset="0"/>
                        </a:rPr>
                        <a:t>Embedding the payload in the </a:t>
                      </a:r>
                      <a:r>
                        <a:rPr lang="en-US" sz="1200" dirty="0" err="1">
                          <a:latin typeface="Times New Roman" pitchFamily="18" charset="0"/>
                          <a:ea typeface="Calibri"/>
                          <a:cs typeface="Times New Roman" pitchFamily="18" charset="0"/>
                        </a:rPr>
                        <a:t>QRcode</a:t>
                      </a:r>
                      <a:r>
                        <a:rPr lang="en-US" sz="1200" dirty="0">
                          <a:latin typeface="Times New Roman" pitchFamily="18" charset="0"/>
                          <a:ea typeface="Calibri"/>
                          <a:cs typeface="Times New Roman" pitchFamily="18" charset="0"/>
                        </a:rPr>
                        <a:t> without affecting its image quality and its message.  Securing the payload against an adversary.</a:t>
                      </a:r>
                    </a:p>
                    <a:p>
                      <a:pPr marL="342900" lvl="0" indent="-342900" algn="just">
                        <a:lnSpc>
                          <a:spcPct val="150000"/>
                        </a:lnSpc>
                        <a:spcAft>
                          <a:spcPts val="1000"/>
                        </a:spcAft>
                        <a:buFont typeface="Wingdings"/>
                        <a:buNone/>
                      </a:pPr>
                      <a:endParaRPr lang="en-US" sz="1200" dirty="0">
                        <a:latin typeface="Times New Roman" pitchFamily="18" charset="0"/>
                        <a:ea typeface="Calibri"/>
                        <a:cs typeface="Times New Roman" pitchFamily="18" charset="0"/>
                      </a:endParaRPr>
                    </a:p>
                  </a:txBody>
                  <a:tcPr marL="114300" marR="114300" marT="0" marB="0"/>
                </a:tc>
                <a:extLst>
                  <a:ext uri="{0D108BD9-81ED-4DB2-BD59-A6C34878D82A}">
                    <a16:rowId xmlns:a16="http://schemas.microsoft.com/office/drawing/2014/main" val="895524964"/>
                  </a:ext>
                </a:extLst>
              </a:tr>
              <a:tr h="1885201">
                <a:tc>
                  <a:txBody>
                    <a:bodyPr/>
                    <a:lstStyle/>
                    <a:p>
                      <a:pPr marL="0" marR="0" algn="just">
                        <a:lnSpc>
                          <a:spcPct val="150000"/>
                        </a:lnSpc>
                        <a:spcBef>
                          <a:spcPts val="0"/>
                        </a:spcBef>
                        <a:spcAft>
                          <a:spcPts val="1000"/>
                        </a:spcAft>
                      </a:pPr>
                      <a:r>
                        <a:rPr lang="en-US" sz="1600" b="1" dirty="0">
                          <a:latin typeface="Times New Roman" pitchFamily="18" charset="0"/>
                          <a:ea typeface="Calibri"/>
                          <a:cs typeface="Times New Roman" pitchFamily="18" charset="0"/>
                        </a:rPr>
                        <a:t>EXISTING ALGORITHM:-</a:t>
                      </a:r>
                      <a:endParaRPr lang="en-US" sz="1600" dirty="0">
                        <a:latin typeface="Times New Roman" pitchFamily="18" charset="0"/>
                        <a:ea typeface="Calibri"/>
                        <a:cs typeface="Times New Roman" pitchFamily="18" charset="0"/>
                      </a:endParaRPr>
                    </a:p>
                    <a:p>
                      <a:pPr marL="0" marR="0" algn="just">
                        <a:lnSpc>
                          <a:spcPct val="150000"/>
                        </a:lnSpc>
                        <a:spcBef>
                          <a:spcPts val="0"/>
                        </a:spcBef>
                        <a:spcAft>
                          <a:spcPts val="1000"/>
                        </a:spcAft>
                      </a:pPr>
                      <a:r>
                        <a:rPr lang="en-US" sz="1600" dirty="0">
                          <a:latin typeface="Times New Roman"/>
                          <a:ea typeface="Calibri"/>
                          <a:cs typeface="Times New Roman"/>
                        </a:rPr>
                        <a:t>Multi-level Encryption Algorithm (MLEA),</a:t>
                      </a:r>
                      <a:endParaRPr lang="en-US" sz="1600" dirty="0">
                        <a:latin typeface="Calibri"/>
                        <a:ea typeface="Calibri"/>
                        <a:cs typeface="Times New Roman"/>
                      </a:endParaRPr>
                    </a:p>
                  </a:txBody>
                  <a:tcPr marL="114300" marR="114300" marT="0" marB="0"/>
                </a:tc>
                <a:tc>
                  <a:txBody>
                    <a:bodyPr/>
                    <a:lstStyle/>
                    <a:p>
                      <a:pPr marL="45720" algn="just">
                        <a:lnSpc>
                          <a:spcPct val="150000"/>
                        </a:lnSpc>
                        <a:spcAft>
                          <a:spcPts val="1000"/>
                        </a:spcAft>
                      </a:pPr>
                      <a:r>
                        <a:rPr lang="en-US" sz="1400" b="1" dirty="0">
                          <a:latin typeface="Times New Roman"/>
                          <a:ea typeface="Calibri"/>
                          <a:cs typeface="Times New Roman"/>
                        </a:rPr>
                        <a:t>PROPOSED ALGORITHM:-</a:t>
                      </a:r>
                      <a:endParaRPr lang="en-US" sz="1100" dirty="0">
                        <a:latin typeface="Calibri"/>
                        <a:ea typeface="Calibri"/>
                        <a:cs typeface="Times New Roman"/>
                      </a:endParaRPr>
                    </a:p>
                    <a:p>
                      <a:pPr algn="just">
                        <a:lnSpc>
                          <a:spcPct val="150000"/>
                        </a:lnSpc>
                        <a:spcAft>
                          <a:spcPts val="1000"/>
                        </a:spcAft>
                      </a:pPr>
                      <a:r>
                        <a:rPr kumimoji="0" lang="en-US" sz="1600" kern="1200" dirty="0" err="1">
                          <a:solidFill>
                            <a:schemeClr val="dk1"/>
                          </a:solidFill>
                          <a:latin typeface="Times New Roman" pitchFamily="18" charset="0"/>
                          <a:ea typeface="+mn-ea"/>
                          <a:cs typeface="Times New Roman" pitchFamily="18" charset="0"/>
                        </a:rPr>
                        <a:t>Stegnalysis</a:t>
                      </a:r>
                      <a:r>
                        <a:rPr kumimoji="0" lang="en-US" sz="1600" kern="1200" dirty="0">
                          <a:solidFill>
                            <a:schemeClr val="dk1"/>
                          </a:solidFill>
                          <a:latin typeface="Times New Roman" pitchFamily="18" charset="0"/>
                          <a:ea typeface="+mn-ea"/>
                          <a:cs typeface="Times New Roman" pitchFamily="18" charset="0"/>
                        </a:rPr>
                        <a:t> QR Payload Embedding and Extraction (SQPEE)</a:t>
                      </a:r>
                      <a:endParaRPr lang="en-US" sz="1600" dirty="0">
                        <a:latin typeface="Times New Roman" pitchFamily="18" charset="0"/>
                        <a:ea typeface="Calibri"/>
                        <a:cs typeface="Times New Roman" pitchFamily="18" charset="0"/>
                      </a:endParaRPr>
                    </a:p>
                  </a:txBody>
                  <a:tcPr marL="114300" marR="114300" marT="0" marB="0"/>
                </a:tc>
                <a:extLst>
                  <a:ext uri="{0D108BD9-81ED-4DB2-BD59-A6C34878D82A}">
                    <a16:rowId xmlns:a16="http://schemas.microsoft.com/office/drawing/2014/main" val="2381862123"/>
                  </a:ext>
                </a:extLst>
              </a:tr>
            </a:tbl>
          </a:graphicData>
        </a:graphic>
      </p:graphicFrame>
    </p:spTree>
    <p:extLst>
      <p:ext uri="{BB962C8B-B14F-4D97-AF65-F5344CB8AC3E}">
        <p14:creationId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1276605087"/>
              </p:ext>
            </p:extLst>
          </p:nvPr>
        </p:nvGraphicFramePr>
        <p:xfrm>
          <a:off x="304800" y="685800"/>
          <a:ext cx="8610600" cy="419100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4204740616"/>
                    </a:ext>
                  </a:extLst>
                </a:gridCol>
                <a:gridCol w="4305300">
                  <a:extLst>
                    <a:ext uri="{9D8B030D-6E8A-4147-A177-3AD203B41FA5}">
                      <a16:colId xmlns:a16="http://schemas.microsoft.com/office/drawing/2014/main" val="2161512350"/>
                    </a:ext>
                  </a:extLst>
                </a:gridCol>
              </a:tblGrid>
              <a:tr h="180975">
                <a:tc>
                  <a:txBody>
                    <a:bodyPr/>
                    <a:lstStyle/>
                    <a:p>
                      <a:pPr algn="ctr">
                        <a:lnSpc>
                          <a:spcPct val="115000"/>
                        </a:lnSpc>
                        <a:spcAft>
                          <a:spcPts val="1000"/>
                        </a:spcAft>
                      </a:pP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3825240">
                <a:tc>
                  <a:txBody>
                    <a:bodyPr/>
                    <a:lstStyle/>
                    <a:p>
                      <a:pPr algn="just">
                        <a:lnSpc>
                          <a:spcPct val="150000"/>
                        </a:lnSpc>
                        <a:spcAft>
                          <a:spcPts val="1000"/>
                        </a:spcAft>
                        <a:buFont typeface="Wingdings" pitchFamily="2" charset="2"/>
                        <a:buChar char="Ø"/>
                      </a:pPr>
                      <a:r>
                        <a:rPr lang="en-US" sz="1400" dirty="0">
                          <a:solidFill>
                            <a:srgbClr val="222222"/>
                          </a:solidFill>
                          <a:latin typeface="Times New Roman" pitchFamily="18" charset="0"/>
                          <a:ea typeface="Calibri"/>
                          <a:cs typeface="Times New Roman" pitchFamily="18" charset="0"/>
                        </a:rPr>
                        <a:t>After that, the message is encrypted using a multi-level encryption algorithm (MLEA), then the encrypted payload is concealed in the host image using an adaptive LSB substitution. Their system achieves a reasonable balance between quality and security.</a:t>
                      </a:r>
                      <a:endParaRPr lang="en-US" sz="1400" dirty="0">
                        <a:latin typeface="Times New Roman" pitchFamily="18" charset="0"/>
                        <a:ea typeface="Calibri"/>
                        <a:cs typeface="Times New Roman" pitchFamily="18" charset="0"/>
                      </a:endParaRPr>
                    </a:p>
                  </a:txBody>
                  <a:tcPr marL="114300" marR="114300" marT="0" marB="0"/>
                </a:tc>
                <a:tc>
                  <a:txBody>
                    <a:bodyPr/>
                    <a:lstStyle/>
                    <a:p>
                      <a:pPr marL="45720" algn="just">
                        <a:lnSpc>
                          <a:spcPct val="150000"/>
                        </a:lnSpc>
                        <a:spcAft>
                          <a:spcPts val="1000"/>
                        </a:spcAft>
                        <a:buFont typeface="Wingdings" pitchFamily="2" charset="2"/>
                        <a:buChar char="Ø"/>
                      </a:pPr>
                      <a:r>
                        <a:rPr lang="en-US" sz="1400" dirty="0">
                          <a:latin typeface="Times New Roman" pitchFamily="18" charset="0"/>
                          <a:ea typeface="Calibri"/>
                          <a:cs typeface="Times New Roman" pitchFamily="18" charset="0"/>
                        </a:rPr>
                        <a:t>The proposed system consists of two parts: the payload embedding and the payload extraction. The </a:t>
                      </a:r>
                      <a:r>
                        <a:rPr lang="en-US" sz="1400" dirty="0" err="1">
                          <a:latin typeface="Times New Roman" pitchFamily="18" charset="0"/>
                          <a:ea typeface="Calibri"/>
                          <a:cs typeface="Times New Roman" pitchFamily="18" charset="0"/>
                        </a:rPr>
                        <a:t>owchart</a:t>
                      </a:r>
                      <a:r>
                        <a:rPr lang="en-US" sz="1400" dirty="0">
                          <a:latin typeface="Times New Roman" pitchFamily="18" charset="0"/>
                          <a:ea typeface="Calibri"/>
                          <a:cs typeface="Times New Roman" pitchFamily="18" charset="0"/>
                        </a:rPr>
                        <a:t> of embedding the payload in the QR code. The QR code can be generated by any QR code software.</a:t>
                      </a:r>
                    </a:p>
                    <a:p>
                      <a:pPr marL="0" marR="0" indent="0" algn="just" defTabSz="914400" rtl="0" eaLnBrk="1" fontAlgn="auto" latinLnBrk="0" hangingPunct="1">
                        <a:lnSpc>
                          <a:spcPct val="150000"/>
                        </a:lnSpc>
                        <a:spcBef>
                          <a:spcPts val="0"/>
                        </a:spcBef>
                        <a:spcAft>
                          <a:spcPts val="1000"/>
                        </a:spcAft>
                        <a:buClrTx/>
                        <a:buSzTx/>
                        <a:buFont typeface="Wingdings" pitchFamily="2" charset="2"/>
                        <a:buChar char="Ø"/>
                        <a:tabLst/>
                        <a:defRPr/>
                      </a:pPr>
                      <a:r>
                        <a:rPr lang="en-US" sz="1400" dirty="0">
                          <a:latin typeface="Times New Roman" pitchFamily="18" charset="0"/>
                          <a:ea typeface="Calibri"/>
                          <a:cs typeface="Times New Roman" pitchFamily="18" charset="0"/>
                        </a:rPr>
                        <a:t> The message is independent from the payload. It can be chosen as an innocent message such as a food label, or it can be chosen as a misleading message to the adversary. The role of the encryption algorithm is to randomize the payload in a way that makes the probability of the pixels' values</a:t>
                      </a:r>
                    </a:p>
                  </a:txBody>
                  <a:tcPr marL="114300" marR="11430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493777156"/>
              </p:ext>
            </p:extLst>
          </p:nvPr>
        </p:nvGraphicFramePr>
        <p:xfrm>
          <a:off x="304800" y="795211"/>
          <a:ext cx="8458200" cy="3048000"/>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val="4204740616"/>
                    </a:ext>
                  </a:extLst>
                </a:gridCol>
                <a:gridCol w="4229100">
                  <a:extLst>
                    <a:ext uri="{9D8B030D-6E8A-4147-A177-3AD203B41FA5}">
                      <a16:colId xmlns:a16="http://schemas.microsoft.com/office/drawing/2014/main" val="2161512350"/>
                    </a:ext>
                  </a:extLst>
                </a:gridCol>
              </a:tblGrid>
              <a:tr h="762000">
                <a:tc>
                  <a:txBody>
                    <a:bodyPr/>
                    <a:lstStyle/>
                    <a:p>
                      <a:pPr algn="ctr">
                        <a:lnSpc>
                          <a:spcPct val="115000"/>
                        </a:lnSpc>
                        <a:spcAft>
                          <a:spcPts val="1000"/>
                        </a:spcAft>
                      </a:pPr>
                      <a:r>
                        <a:rPr kumimoji="0" lang="en-US" sz="180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DRAWBACKS</a:t>
                      </a: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ADVANTAGES:-</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2286000">
                <a:tc>
                  <a:txBody>
                    <a:bodyPr/>
                    <a:lstStyle/>
                    <a:p>
                      <a:pPr marL="342900" lvl="0" indent="-342900" algn="just">
                        <a:lnSpc>
                          <a:spcPct val="150000"/>
                        </a:lnSpc>
                        <a:spcAft>
                          <a:spcPts val="1000"/>
                        </a:spcAft>
                        <a:buSzPts val="1200"/>
                        <a:buFont typeface="Symbol"/>
                        <a:buBlip>
                          <a:blip r:embed="rId2"/>
                        </a:buBlip>
                      </a:pPr>
                      <a:r>
                        <a:rPr lang="en-US" sz="1400" dirty="0">
                          <a:latin typeface="Times New Roman" pitchFamily="18" charset="0"/>
                          <a:ea typeface="Calibri"/>
                          <a:cs typeface="Times New Roman" pitchFamily="18" charset="0"/>
                        </a:rPr>
                        <a:t>Providing less security</a:t>
                      </a:r>
                    </a:p>
                    <a:p>
                      <a:pPr marL="342900" marR="0" lvl="0" indent="-342900" algn="just" defTabSz="914400" rtl="0" eaLnBrk="1" fontAlgn="auto" latinLnBrk="0" hangingPunct="1">
                        <a:lnSpc>
                          <a:spcPct val="150000"/>
                        </a:lnSpc>
                        <a:spcBef>
                          <a:spcPts val="0"/>
                        </a:spcBef>
                        <a:spcAft>
                          <a:spcPts val="1000"/>
                        </a:spcAft>
                        <a:buClrTx/>
                        <a:buSzPts val="1200"/>
                        <a:buFont typeface="Symbol"/>
                        <a:buBlip>
                          <a:blip r:embed="rId2"/>
                        </a:buBlip>
                        <a:tabLst/>
                        <a:defRPr/>
                      </a:pPr>
                      <a:r>
                        <a:rPr lang="en-US" sz="1400" dirty="0">
                          <a:latin typeface="Times New Roman" pitchFamily="18" charset="0"/>
                          <a:ea typeface="Calibri"/>
                          <a:cs typeface="Times New Roman" pitchFamily="18" charset="0"/>
                        </a:rPr>
                        <a:t>Because of less security may be a data leakage.</a:t>
                      </a:r>
                    </a:p>
                  </a:txBody>
                  <a:tcPr marL="114300" marR="114300" marT="0" marB="0"/>
                </a:tc>
                <a:tc>
                  <a:txBody>
                    <a:bodyPr/>
                    <a:lstStyle/>
                    <a:p>
                      <a:pPr marL="342900" lvl="0" indent="-342900" algn="just">
                        <a:lnSpc>
                          <a:spcPct val="150000"/>
                        </a:lnSpc>
                        <a:spcAft>
                          <a:spcPts val="0"/>
                        </a:spcAft>
                        <a:buSzPts val="1200"/>
                        <a:buFont typeface="Symbol"/>
                        <a:buBlip>
                          <a:blip r:embed="rId2"/>
                        </a:buBlip>
                      </a:pPr>
                      <a:r>
                        <a:rPr lang="en-US" sz="1400" dirty="0">
                          <a:latin typeface="Times New Roman" pitchFamily="18" charset="0"/>
                          <a:ea typeface="Calibri"/>
                          <a:cs typeface="Times New Roman" pitchFamily="18" charset="0"/>
                        </a:rPr>
                        <a:t>Providing more security 	</a:t>
                      </a:r>
                    </a:p>
                    <a:p>
                      <a:pPr marL="342900" lvl="0" indent="-342900" algn="just">
                        <a:lnSpc>
                          <a:spcPct val="150000"/>
                        </a:lnSpc>
                        <a:spcAft>
                          <a:spcPts val="1000"/>
                        </a:spcAft>
                        <a:buSzPts val="1200"/>
                        <a:buFont typeface="Symbol"/>
                        <a:buBlip>
                          <a:blip r:embed="rId2"/>
                        </a:buBlip>
                      </a:pPr>
                      <a:r>
                        <a:rPr lang="en-US" sz="1400" dirty="0">
                          <a:latin typeface="Times New Roman" pitchFamily="18" charset="0"/>
                          <a:ea typeface="Calibri"/>
                          <a:cs typeface="Times New Roman" pitchFamily="18" charset="0"/>
                        </a:rPr>
                        <a:t>We can take advantage of that by generating a message that gives misleading information to the adversary.</a:t>
                      </a:r>
                    </a:p>
                    <a:p>
                      <a:pPr marL="342900" marR="0" lvl="0" indent="-342900" algn="just" defTabSz="914400" rtl="0" eaLnBrk="1" fontAlgn="auto" latinLnBrk="0" hangingPunct="1">
                        <a:lnSpc>
                          <a:spcPct val="150000"/>
                        </a:lnSpc>
                        <a:spcBef>
                          <a:spcPts val="0"/>
                        </a:spcBef>
                        <a:spcAft>
                          <a:spcPts val="1000"/>
                        </a:spcAft>
                        <a:buClrTx/>
                        <a:buSzPts val="1200"/>
                        <a:buFont typeface="Symbol"/>
                        <a:buBlip>
                          <a:blip r:embed="rId2"/>
                        </a:buBlip>
                        <a:tabLst/>
                        <a:defRPr/>
                      </a:pPr>
                      <a:r>
                        <a:rPr lang="en-US" sz="1400" dirty="0">
                          <a:latin typeface="Times New Roman" pitchFamily="18" charset="0"/>
                          <a:ea typeface="Calibri"/>
                          <a:cs typeface="Times New Roman" pitchFamily="18" charset="0"/>
                        </a:rPr>
                        <a:t>More space-efficient</a:t>
                      </a:r>
                    </a:p>
                  </a:txBody>
                  <a:tcPr marL="114300" marR="114300" marT="0" marB="0"/>
                </a:tc>
                <a:extLst>
                  <a:ext uri="{0D108BD9-81ED-4DB2-BD59-A6C34878D82A}">
                    <a16:rowId xmlns:a16="http://schemas.microsoft.com/office/drawing/2014/main" val="910404205"/>
                  </a:ext>
                </a:extLst>
              </a:tr>
            </a:tbl>
          </a:graphicData>
        </a:graphic>
      </p:graphicFrame>
    </p:spTree>
    <p:extLst>
      <p:ext uri="{BB962C8B-B14F-4D97-AF65-F5344CB8AC3E}">
        <p14:creationId xmlns:p14="http://schemas.microsoft.com/office/powerpoint/2010/main"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381000"/>
            <a:ext cx="7924800" cy="6027533"/>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PROCESSOR		:  	DUAL CORE 2 DUO.</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RAM			:	2GB DD RAM	</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HARD DISK 		:	250 GB</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FRONT END 		:          	J2EE (JSP, SERVLET)</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BACK END		: 	MY SQL 5.5</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OPERATING SYSTEM  	:  	WINDOWS 7</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36893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186835">
            <a:off x="1899200" y="2432435"/>
            <a:ext cx="5051903" cy="1143000"/>
          </a:xfrm>
        </p:spPr>
        <p:txBody>
          <a:bodyPr>
            <a:noAutofit/>
          </a:bodyPr>
          <a:lstStyle/>
          <a:p>
            <a:r>
              <a:rPr lang="en-US" sz="8000" b="1" dirty="0">
                <a:latin typeface="Times New Roman" pitchFamily="18" charset="0"/>
                <a:cs typeface="Times New Roman" pitchFamily="18" charset="0"/>
              </a:rPr>
              <a:t>Thank You</a:t>
            </a:r>
          </a:p>
        </p:txBody>
      </p:sp>
    </p:spTree>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1460</TotalTime>
  <Words>729</Words>
  <Application>Microsoft Office PowerPoint</Application>
  <PresentationFormat>On-screen Show (4:3)</PresentationFormat>
  <Paragraphs>42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Constantia</vt:lpstr>
      <vt:lpstr>Symbol</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Vertilink Technologies</Manager>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 </dc:title>
  <dc:creator>Vertilink Technologies</dc:creator>
  <cp:lastModifiedBy>teamv</cp:lastModifiedBy>
  <cp:revision>64</cp:revision>
  <dcterms:created xsi:type="dcterms:W3CDTF">2014-01-29T07:45:10Z</dcterms:created>
  <dcterms:modified xsi:type="dcterms:W3CDTF">2023-07-03T11:32:00Z</dcterms:modified>
</cp:coreProperties>
</file>