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816" r:id="rId1"/>
  </p:sldMasterIdLst>
  <p:notesMasterIdLst>
    <p:notesMasterId r:id="rId9"/>
  </p:notesMasterIdLst>
  <p:sldIdLst>
    <p:sldId id="291" r:id="rId2"/>
    <p:sldId id="292" r:id="rId3"/>
    <p:sldId id="294" r:id="rId4"/>
    <p:sldId id="295" r:id="rId5"/>
    <p:sldId id="296" r:id="rId6"/>
    <p:sldId id="293" r:id="rId7"/>
    <p:sldId id="29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4624" autoAdjust="0"/>
  </p:normalViewPr>
  <p:slideViewPr>
    <p:cSldViewPr>
      <p:cViewPr varScale="1">
        <p:scale>
          <a:sx n="75" d="100"/>
          <a:sy n="75" d="100"/>
        </p:scale>
        <p:origin x="66" y="6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D77A1FA-AA07-46D2-BA1D-FAC05F9A87AB}" type="datetime1">
              <a:rPr lang="en-US" smtClean="0"/>
              <a:pPr/>
              <a:t>7/3/2023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smtClean="0"/>
              <a:t>                            VERTILINK TECH (Govt.SSI Unit &amp; ISO : 9001-2008)</a:t>
            </a: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C4A1969-14BA-4A4A-91B6-F66B1C0E87B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slow">
    <p:push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smtClean="0"/>
              <a:t>                            VERTILINK TECH (Govt.SSI Unit &amp; ISO : 9001-2008)</a:t>
            </a:r>
            <a:endParaRPr lang="en-US"/>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smtClean="0"/>
              <a:t>                            VERTILINK TECH (Govt.SSI Unit &amp; ISO : 9001-2008)</a:t>
            </a:r>
            <a:endParaRPr lang="en-US"/>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13C0338-3E99-401A-9CCF-92F861F50D7C}" type="datetime1">
              <a:rPr lang="en-US" smtClean="0"/>
              <a:pPr/>
              <a:t>7/3/2023</a:t>
            </a:fld>
            <a:endParaRPr lang="en-US"/>
          </a:p>
        </p:txBody>
      </p:sp>
      <p:sp>
        <p:nvSpPr>
          <p:cNvPr id="9" name="Slide Number Placeholder 8"/>
          <p:cNvSpPr>
            <a:spLocks noGrp="1"/>
          </p:cNvSpPr>
          <p:nvPr>
            <p:ph type="sldNum" sz="quarter" idx="15"/>
          </p:nvPr>
        </p:nvSpPr>
        <p:spPr/>
        <p:txBody>
          <a:bodyPr rtlCol="0"/>
          <a:lstStyle/>
          <a:p>
            <a:fld id="{3C4A1969-14BA-4A4A-91B6-F66B1C0E87B1}" type="slidenum">
              <a:rPr lang="en-US" smtClean="0"/>
              <a:pPr/>
              <a:t>‹#›</a:t>
            </a:fld>
            <a:endParaRPr lang="en-US"/>
          </a:p>
        </p:txBody>
      </p:sp>
      <p:sp>
        <p:nvSpPr>
          <p:cNvPr id="10" name="Footer Placeholder 9"/>
          <p:cNvSpPr>
            <a:spLocks noGrp="1"/>
          </p:cNvSpPr>
          <p:nvPr>
            <p:ph type="ftr" sz="quarter" idx="16"/>
          </p:nvPr>
        </p:nvSpPr>
        <p:spPr/>
        <p:txBody>
          <a:bodyPr rtlCol="0"/>
          <a:lstStyle/>
          <a:p>
            <a:r>
              <a:rPr lang="en-US" smtClean="0"/>
              <a:t>                            VERTILINK TECH (Govt.SSI Unit &amp; ISO : 9001-2008)</a:t>
            </a:r>
            <a:endParaRPr lang="en-US"/>
          </a:p>
        </p:txBody>
      </p:sp>
    </p:spTree>
  </p:cSld>
  <p:clrMapOvr>
    <a:masterClrMapping/>
  </p:clrMapOvr>
  <p:transition spd="slow">
    <p:push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smtClean="0"/>
              <a:t>                            VERTILINK TECH (Govt.SSI Unit &amp; ISO : 9001-2008)</a:t>
            </a: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smtClean="0"/>
              <a:t>                            VERTILINK TECH (Govt.SSI Unit &amp; ISO : 9001-2008)</a:t>
            </a:r>
            <a:endParaRPr lang="en-US"/>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push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smtClean="0"/>
              <a:t>                            VERTILINK TECH (Govt.SSI Unit &amp; ISO : 9001-2008)</a:t>
            </a:r>
            <a:endParaRPr lang="en-US"/>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spd="slow">
    <p:push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1597BCA-9855-4AEF-BF4C-69CF0D0BDB8B}" type="datetime1">
              <a:rPr lang="en-US" smtClean="0"/>
              <a:pPr/>
              <a:t>7/3/2023</a:t>
            </a:fld>
            <a:endParaRPr lang="en-US"/>
          </a:p>
        </p:txBody>
      </p:sp>
      <p:sp>
        <p:nvSpPr>
          <p:cNvPr id="7" name="Slide Number Placeholder 6"/>
          <p:cNvSpPr>
            <a:spLocks noGrp="1"/>
          </p:cNvSpPr>
          <p:nvPr>
            <p:ph type="sldNum" sz="quarter" idx="11"/>
          </p:nvPr>
        </p:nvSpPr>
        <p:spPr/>
        <p:txBody>
          <a:bodyPr rtlCol="0"/>
          <a:lstStyle/>
          <a:p>
            <a:fld id="{3C4A1969-14BA-4A4A-91B6-F66B1C0E87B1}" type="slidenum">
              <a:rPr lang="en-US" smtClean="0"/>
              <a:pPr/>
              <a:t>‹#›</a:t>
            </a:fld>
            <a:endParaRPr lang="en-US"/>
          </a:p>
        </p:txBody>
      </p:sp>
      <p:sp>
        <p:nvSpPr>
          <p:cNvPr id="8" name="Footer Placeholder 7"/>
          <p:cNvSpPr>
            <a:spLocks noGrp="1"/>
          </p:cNvSpPr>
          <p:nvPr>
            <p:ph type="ftr" sz="quarter" idx="12"/>
          </p:nvPr>
        </p:nvSpPr>
        <p:spPr/>
        <p:txBody>
          <a:bodyPr rtlCol="0"/>
          <a:lstStyle/>
          <a:p>
            <a:r>
              <a:rPr lang="en-US" smtClean="0"/>
              <a:t>                            VERTILINK TECH (Govt.SSI Unit &amp; ISO : 9001-2008)</a:t>
            </a:r>
            <a:endParaRPr lang="en-US"/>
          </a:p>
        </p:txBody>
      </p:sp>
    </p:spTree>
  </p:cSld>
  <p:clrMapOvr>
    <a:masterClrMapping/>
  </p:clrMapOvr>
  <p:transition spd="slow">
    <p:push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smtClean="0"/>
              <a:t>                            VERTILINK TECH (Govt.SSI Unit &amp; ISO : 9001-2008)</a:t>
            </a:r>
            <a:endParaRPr lang="en-US"/>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444FEB8-B5E3-4FDE-8ABE-7AA664B4A914}" type="datetime1">
              <a:rPr lang="en-US" smtClean="0"/>
              <a:pPr/>
              <a:t>7/3/2023</a:t>
            </a:fld>
            <a:endParaRPr lang="en-US"/>
          </a:p>
        </p:txBody>
      </p:sp>
      <p:sp>
        <p:nvSpPr>
          <p:cNvPr id="22" name="Slide Number Placeholder 21"/>
          <p:cNvSpPr>
            <a:spLocks noGrp="1"/>
          </p:cNvSpPr>
          <p:nvPr>
            <p:ph type="sldNum" sz="quarter" idx="15"/>
          </p:nvPr>
        </p:nvSpPr>
        <p:spPr/>
        <p:txBody>
          <a:bodyPr rtlCol="0"/>
          <a:lstStyle/>
          <a:p>
            <a:fld id="{3C4A1969-14BA-4A4A-91B6-F66B1C0E87B1}"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smtClean="0"/>
              <a:t>                            VERTILINK TECH (Govt.SSI Unit &amp; ISO : 9001-2008)</a:t>
            </a:r>
            <a:endParaRPr lang="en-US"/>
          </a:p>
        </p:txBody>
      </p:sp>
    </p:spTree>
  </p:cSld>
  <p:clrMapOvr>
    <a:overrideClrMapping bg1="lt1" tx1="dk1" bg2="lt2" tx2="dk2" accent1="accent1" accent2="accent2" accent3="accent3" accent4="accent4" accent5="accent5" accent6="accent6" hlink="hlink" folHlink="folHlink"/>
  </p:clrMapOvr>
  <p:transition spd="slow">
    <p:push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5D9D7E4-84A0-4BE3-B4DB-4E9AEE2254E4}" type="datetime1">
              <a:rPr lang="en-US" smtClean="0"/>
              <a:pPr/>
              <a:t>7/3/2023</a:t>
            </a:fld>
            <a:endParaRPr lang="en-US"/>
          </a:p>
        </p:txBody>
      </p:sp>
      <p:sp>
        <p:nvSpPr>
          <p:cNvPr id="18" name="Slide Number Placeholder 17"/>
          <p:cNvSpPr>
            <a:spLocks noGrp="1"/>
          </p:cNvSpPr>
          <p:nvPr>
            <p:ph type="sldNum" sz="quarter" idx="11"/>
          </p:nvPr>
        </p:nvSpPr>
        <p:spPr/>
        <p:txBody>
          <a:bodyPr rtlCol="0"/>
          <a:lstStyle/>
          <a:p>
            <a:fld id="{3C4A1969-14BA-4A4A-91B6-F66B1C0E87B1}"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smtClean="0"/>
              <a:t>                            VERTILINK TECH (Govt.SSI Unit &amp; ISO : 9001-2008)</a:t>
            </a:r>
            <a:endParaRPr lang="en-US"/>
          </a:p>
        </p:txBody>
      </p:sp>
    </p:spTree>
  </p:cSld>
  <p:clrMapOvr>
    <a:masterClrMapping/>
  </p:clrMapOvr>
  <p:transition spd="slow">
    <p:push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D4AF996-6F2E-4CCC-9FAE-37D204F12EC8}" type="datetime1">
              <a:rPr lang="en-US" smtClean="0"/>
              <a:pPr/>
              <a:t>7/3/2023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smtClean="0"/>
              <a:t>                            VERTILINK TECH (Govt.SSI Unit &amp; ISO : 9001-2008)</a:t>
            </a: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C4A1969-14BA-4A4A-91B6-F66B1C0E87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slow">
    <p:push dir="r"/>
  </p:transition>
  <p:timing>
    <p:tnLst>
      <p:par>
        <p:cTn id="1" dur="indefinite" restart="never" nodeType="tmRoot"/>
      </p:par>
    </p:tnLst>
  </p:timing>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2438400"/>
            <a:ext cx="7924800" cy="1665841"/>
          </a:xfrm>
          <a:prstGeom prst="rect">
            <a:avLst/>
          </a:prstGeom>
        </p:spPr>
        <p:txBody>
          <a:bodyPr wrap="square">
            <a:spAutoFit/>
          </a:bodyPr>
          <a:lstStyle/>
          <a:p>
            <a:pPr algn="ctr">
              <a:lnSpc>
                <a:spcPct val="150000"/>
              </a:lnSpc>
            </a:pPr>
            <a:r>
              <a:rPr lang="en-US" sz="2000" b="1" dirty="0" smtClean="0">
                <a:latin typeface="Times New Roman" panose="02020603050405020304" pitchFamily="18" charset="0"/>
                <a:cs typeface="Times New Roman" panose="02020603050405020304" pitchFamily="18" charset="0"/>
              </a:rPr>
              <a:t>A CLOUD ENVIRONMENT BASED ON CONTAINERS EXAMINING NEW TECHNIQUES TO PREVENT LOW RATE DDOS ATTACKS</a:t>
            </a:r>
            <a:r>
              <a:rPr lang="en-US" sz="3200" b="1" dirty="0" smtClean="0">
                <a:latin typeface="Times New Roman" panose="02020603050405020304" pitchFamily="18" charset="0"/>
                <a:cs typeface="Times New Roman" panose="02020603050405020304" pitchFamily="18" charset="0"/>
              </a:rPr>
              <a:t> </a:t>
            </a:r>
            <a:endParaRPr lang="en-IN" sz="32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38D6F-01DB-424F-82A7-A3258CFF709F}"/>
              </a:ext>
            </a:extLst>
          </p:cNvPr>
          <p:cNvSpPr/>
          <p:nvPr/>
        </p:nvSpPr>
        <p:spPr>
          <a:xfrm>
            <a:off x="495300" y="6096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457200" y="1371600"/>
            <a:ext cx="8229600" cy="4254819"/>
          </a:xfrm>
          <a:prstGeom prst="rect">
            <a:avLst/>
          </a:prstGeom>
        </p:spPr>
        <p:txBody>
          <a:bodyPr wrap="square">
            <a:spAutoFit/>
          </a:bodyPr>
          <a:lstStyle/>
          <a:p>
            <a:pPr algn="just">
              <a:lnSpc>
                <a:spcPct val="150000"/>
              </a:lnSpc>
            </a:pPr>
            <a:r>
              <a:rPr lang="en-IN" sz="1400" dirty="0" err="1">
                <a:latin typeface="Times New Roman" panose="02020603050405020304" pitchFamily="18" charset="0"/>
                <a:cs typeface="Times New Roman" panose="02020603050405020304" pitchFamily="18" charset="0"/>
              </a:rPr>
              <a:t>DDoS</a:t>
            </a:r>
            <a:r>
              <a:rPr lang="en-IN" sz="1400" dirty="0">
                <a:latin typeface="Times New Roman" panose="02020603050405020304" pitchFamily="18" charset="0"/>
                <a:cs typeface="Times New Roman" panose="02020603050405020304" pitchFamily="18" charset="0"/>
              </a:rPr>
              <a:t> attacks are rampant in cloud environments and continually evolve into more sophisticated and intelligent modalities, such as low-rate </a:t>
            </a:r>
            <a:r>
              <a:rPr lang="en-IN" sz="1400" dirty="0" err="1">
                <a:latin typeface="Times New Roman" panose="02020603050405020304" pitchFamily="18" charset="0"/>
                <a:cs typeface="Times New Roman" panose="02020603050405020304" pitchFamily="18" charset="0"/>
              </a:rPr>
              <a:t>DDoS</a:t>
            </a:r>
            <a:r>
              <a:rPr lang="en-IN" sz="1400" dirty="0">
                <a:latin typeface="Times New Roman" panose="02020603050405020304" pitchFamily="18" charset="0"/>
                <a:cs typeface="Times New Roman" panose="02020603050405020304" pitchFamily="18" charset="0"/>
              </a:rPr>
              <a:t> attacks. But meanwhile, the cloud environment is also developing in constant. Now container technology and </a:t>
            </a:r>
            <a:r>
              <a:rPr lang="en-IN" sz="1400" dirty="0" err="1">
                <a:latin typeface="Times New Roman" panose="02020603050405020304" pitchFamily="18" charset="0"/>
                <a:cs typeface="Times New Roman" panose="02020603050405020304" pitchFamily="18" charset="0"/>
              </a:rPr>
              <a:t>microservice</a:t>
            </a:r>
            <a:r>
              <a:rPr lang="en-IN" sz="1400" dirty="0">
                <a:latin typeface="Times New Roman" panose="02020603050405020304" pitchFamily="18" charset="0"/>
                <a:cs typeface="Times New Roman" panose="02020603050405020304" pitchFamily="18" charset="0"/>
              </a:rPr>
              <a:t> architecture are widely applied in cloud environment and compose container-based cloud environment. Comparing with traditional cloud environments, the container-based cloud environment is more lightweight in virtualization and more flexible in scaling service. Naturally, a question that arises is whether these new features of container-based cloud environment will bring new possibilities to defeat </a:t>
            </a:r>
            <a:r>
              <a:rPr lang="en-IN" sz="1400" dirty="0" err="1">
                <a:latin typeface="Times New Roman" panose="02020603050405020304" pitchFamily="18" charset="0"/>
                <a:cs typeface="Times New Roman" panose="02020603050405020304" pitchFamily="18" charset="0"/>
              </a:rPr>
              <a:t>DDoS</a:t>
            </a:r>
            <a:r>
              <a:rPr lang="en-IN" sz="1400" dirty="0">
                <a:latin typeface="Times New Roman" panose="02020603050405020304" pitchFamily="18" charset="0"/>
                <a:cs typeface="Times New Roman" panose="02020603050405020304" pitchFamily="18" charset="0"/>
              </a:rPr>
              <a:t> attacks. In this paper, we establish a mathematical model based on queueing theory to </a:t>
            </a:r>
            <a:r>
              <a:rPr lang="en-IN" sz="1400" dirty="0" err="1">
                <a:latin typeface="Times New Roman" panose="02020603050405020304" pitchFamily="18" charset="0"/>
                <a:cs typeface="Times New Roman" panose="02020603050405020304" pitchFamily="18" charset="0"/>
              </a:rPr>
              <a:t>analyze</a:t>
            </a:r>
            <a:r>
              <a:rPr lang="en-IN" sz="1400" dirty="0">
                <a:latin typeface="Times New Roman" panose="02020603050405020304" pitchFamily="18" charset="0"/>
                <a:cs typeface="Times New Roman" panose="02020603050405020304" pitchFamily="18" charset="0"/>
              </a:rPr>
              <a:t> the strengths and weaknesses of the container-based cloud environment in defeating low-rate </a:t>
            </a:r>
            <a:r>
              <a:rPr lang="en-IN" sz="1400" dirty="0" err="1">
                <a:latin typeface="Times New Roman" panose="02020603050405020304" pitchFamily="18" charset="0"/>
                <a:cs typeface="Times New Roman" panose="02020603050405020304" pitchFamily="18" charset="0"/>
              </a:rPr>
              <a:t>DDoS</a:t>
            </a:r>
            <a:r>
              <a:rPr lang="en-IN" sz="1400" dirty="0">
                <a:latin typeface="Times New Roman" panose="02020603050405020304" pitchFamily="18" charset="0"/>
                <a:cs typeface="Times New Roman" panose="02020603050405020304" pitchFamily="18" charset="0"/>
              </a:rPr>
              <a:t> attack. Based on this, we propose a dynamic </a:t>
            </a:r>
            <a:r>
              <a:rPr lang="en-IN" sz="1400" dirty="0" err="1">
                <a:latin typeface="Times New Roman" panose="02020603050405020304" pitchFamily="18" charset="0"/>
                <a:cs typeface="Times New Roman" panose="02020603050405020304" pitchFamily="18" charset="0"/>
              </a:rPr>
              <a:t>DDoS</a:t>
            </a:r>
            <a:r>
              <a:rPr lang="en-IN" sz="1400" dirty="0">
                <a:latin typeface="Times New Roman" panose="02020603050405020304" pitchFamily="18" charset="0"/>
                <a:cs typeface="Times New Roman" panose="02020603050405020304" pitchFamily="18" charset="0"/>
              </a:rPr>
              <a:t> mitigation strategy, which can dynamically regulate the number of container instances serving for different users and coordinate the resource allocation for these instances to maximize the quality of service. And extensive simulations and testbed-based experiments demonstrate our strategy can make the limited system resources be utilized sufficiently to maintain the quality of service acceptable and defeat </a:t>
            </a:r>
            <a:r>
              <a:rPr lang="en-IN" sz="1400" dirty="0" err="1">
                <a:latin typeface="Times New Roman" panose="02020603050405020304" pitchFamily="18" charset="0"/>
                <a:cs typeface="Times New Roman" panose="02020603050405020304" pitchFamily="18" charset="0"/>
              </a:rPr>
              <a:t>DDoS</a:t>
            </a:r>
            <a:r>
              <a:rPr lang="en-IN" sz="1400" dirty="0">
                <a:latin typeface="Times New Roman" panose="02020603050405020304" pitchFamily="18" charset="0"/>
                <a:cs typeface="Times New Roman" panose="02020603050405020304" pitchFamily="18" charset="0"/>
              </a:rPr>
              <a:t> attack effectively in the container-based cloud environment.</a:t>
            </a:r>
          </a:p>
        </p:txBody>
      </p:sp>
    </p:spTree>
    <p:extLst>
      <p:ext uri="{BB962C8B-B14F-4D97-AF65-F5344CB8AC3E}">
        <p14:creationId xmlns:p14="http://schemas.microsoft.com/office/powerpoint/2010/main"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2990753708"/>
              </p:ext>
            </p:extLst>
          </p:nvPr>
        </p:nvGraphicFramePr>
        <p:xfrm>
          <a:off x="381000" y="130713"/>
          <a:ext cx="8458200" cy="6578770"/>
        </p:xfrm>
        <a:graphic>
          <a:graphicData uri="http://schemas.openxmlformats.org/drawingml/2006/table">
            <a:tbl>
              <a:tblPr firstRow="1" bandRow="1">
                <a:tableStyleId>{5C22544A-7EE6-4342-B048-85BDC9FD1C3A}</a:tableStyleId>
              </a:tblPr>
              <a:tblGrid>
                <a:gridCol w="4081367">
                  <a:extLst>
                    <a:ext uri="{9D8B030D-6E8A-4147-A177-3AD203B41FA5}">
                      <a16:colId xmlns:a16="http://schemas.microsoft.com/office/drawing/2014/main" val="4204740616"/>
                    </a:ext>
                  </a:extLst>
                </a:gridCol>
                <a:gridCol w="4376833">
                  <a:extLst>
                    <a:ext uri="{9D8B030D-6E8A-4147-A177-3AD203B41FA5}">
                      <a16:colId xmlns:a16="http://schemas.microsoft.com/office/drawing/2014/main" val="2161512350"/>
                    </a:ext>
                  </a:extLst>
                </a:gridCol>
              </a:tblGrid>
              <a:tr h="325949">
                <a:tc>
                  <a:txBody>
                    <a:bodyPr/>
                    <a:lstStyle/>
                    <a:p>
                      <a:pPr algn="ct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kumimoji="0" lang="en-IN" sz="1800" b="1" kern="1200" dirty="0" smtClean="0">
                          <a:solidFill>
                            <a:schemeClr val="lt1"/>
                          </a:solidFill>
                          <a:latin typeface="+mn-lt"/>
                          <a:ea typeface="+mn-ea"/>
                          <a:cs typeface="+mn-cs"/>
                        </a:rPr>
                        <a:t>EXSISTING 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IN" sz="1800" b="1" kern="1200" dirty="0" smtClean="0">
                          <a:solidFill>
                            <a:schemeClr val="lt1"/>
                          </a:solidFill>
                          <a:latin typeface="+mn-lt"/>
                          <a:ea typeface="+mn-ea"/>
                          <a:cs typeface="+mn-cs"/>
                        </a:rPr>
                        <a:t>PROPOSED 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4529164">
                <a:tc>
                  <a:txBody>
                    <a:bodyPr/>
                    <a:lstStyle/>
                    <a:p>
                      <a:pPr marL="342900" lvl="0" indent="-342900" algn="just">
                        <a:lnSpc>
                          <a:spcPct val="150000"/>
                        </a:lnSpc>
                        <a:spcAft>
                          <a:spcPts val="0"/>
                        </a:spcAft>
                        <a:buFont typeface="Wingdings" panose="05000000000000000000" pitchFamily="2" charset="2"/>
                        <a:buChar char=""/>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DDoS</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attacks are rampant in cloud environments and continually evolve into more sophisticated and intelligent modalities, such as low-rate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DDoS</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attacks. But meanwhile, the cloud environment is also developing in constant. </a:t>
                      </a:r>
                      <a:endParaRPr lang="en-US"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kumimoji="0" lang="en-US" sz="1400" kern="1200" dirty="0" smtClean="0">
                          <a:solidFill>
                            <a:schemeClr val="dk1"/>
                          </a:solidFill>
                          <a:effectLst/>
                          <a:latin typeface="Times New Roman" panose="02020603050405020304" pitchFamily="18" charset="0"/>
                          <a:ea typeface="+mn-ea"/>
                          <a:cs typeface="Times New Roman" panose="02020603050405020304" pitchFamily="18" charset="0"/>
                        </a:rPr>
                        <a:t>Now container technology and </a:t>
                      </a:r>
                      <a:r>
                        <a:rPr kumimoji="0" lang="en-US" sz="1400" kern="1200" dirty="0" err="1" smtClean="0">
                          <a:solidFill>
                            <a:schemeClr val="dk1"/>
                          </a:solidFill>
                          <a:effectLst/>
                          <a:latin typeface="Times New Roman" panose="02020603050405020304" pitchFamily="18" charset="0"/>
                          <a:ea typeface="+mn-ea"/>
                          <a:cs typeface="Times New Roman" panose="02020603050405020304" pitchFamily="18" charset="0"/>
                        </a:rPr>
                        <a:t>microservice</a:t>
                      </a:r>
                      <a:r>
                        <a:rPr kumimoji="0" lang="en-US" sz="1400" kern="1200" dirty="0" smtClean="0">
                          <a:solidFill>
                            <a:schemeClr val="dk1"/>
                          </a:solidFill>
                          <a:effectLst/>
                          <a:latin typeface="Times New Roman" panose="02020603050405020304" pitchFamily="18" charset="0"/>
                          <a:ea typeface="+mn-ea"/>
                          <a:cs typeface="Times New Roman" panose="02020603050405020304" pitchFamily="18" charset="0"/>
                        </a:rPr>
                        <a:t> architecture are widely applied in cloud environment and compose container-based cloud environment. Comparing with traditional cloud environments, the container-based cloud environment is more lightweight in virtualization and more flexible in scaling service. Naturally, a question that arises is whether these new features of container-based cloud environment will bring new possibilities to defeat </a:t>
                      </a:r>
                      <a:r>
                        <a:rPr kumimoji="0" lang="en-US" sz="1400" kern="1200" dirty="0" err="1" smtClean="0">
                          <a:solidFill>
                            <a:schemeClr val="dk1"/>
                          </a:solidFill>
                          <a:effectLst/>
                          <a:latin typeface="Times New Roman" panose="02020603050405020304" pitchFamily="18" charset="0"/>
                          <a:ea typeface="+mn-ea"/>
                          <a:cs typeface="Times New Roman" panose="02020603050405020304" pitchFamily="18" charset="0"/>
                        </a:rPr>
                        <a:t>DDoS</a:t>
                      </a:r>
                      <a:r>
                        <a:rPr kumimoji="0" lang="en-US" sz="1400" kern="1200" dirty="0" smtClean="0">
                          <a:solidFill>
                            <a:schemeClr val="dk1"/>
                          </a:solidFill>
                          <a:effectLst/>
                          <a:latin typeface="Times New Roman" panose="02020603050405020304" pitchFamily="18" charset="0"/>
                          <a:ea typeface="+mn-ea"/>
                          <a:cs typeface="Times New Roman" panose="02020603050405020304" pitchFamily="18" charset="0"/>
                        </a:rPr>
                        <a:t> attacks.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pPr marL="342900" lvl="0" indent="-342900" algn="just">
                        <a:lnSpc>
                          <a:spcPct val="150000"/>
                        </a:lnSpc>
                        <a:spcAft>
                          <a:spcPts val="0"/>
                        </a:spcAft>
                        <a:buFont typeface="Wingdings" panose="05000000000000000000" pitchFamily="2"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 this paper, we establish a mathematical model based on queueing theory to analyze the strengths and weaknesses of the container-based cloud environment in defeating low-rate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DDoS</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attack. Based on this, we propose a dynamic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DDoS</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mitigation strategy, which can dynamically regulate the number of container instances serving for different users and coordinate the resource allocation for these instances to maximize the quality of service</a:t>
                      </a: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50000"/>
                        </a:lnSpc>
                        <a:spcAft>
                          <a:spcPts val="0"/>
                        </a:spcAft>
                        <a:buFont typeface="Wingdings" panose="05000000000000000000" pitchFamily="2" charset="2"/>
                        <a:buChar char=""/>
                      </a:pPr>
                      <a:r>
                        <a:rPr kumimoji="0" lang="en-IN" sz="1400" kern="1200" dirty="0" smtClean="0">
                          <a:solidFill>
                            <a:schemeClr val="dk1"/>
                          </a:solidFill>
                          <a:effectLst/>
                          <a:latin typeface="+mn-lt"/>
                          <a:ea typeface="+mn-ea"/>
                          <a:cs typeface="+mn-cs"/>
                        </a:rPr>
                        <a:t>And extensive simulations and testbed-based experiments demonstrate our strategy can make the limited system resources be utilized sufficiently to maintain the quality of service acceptable and defeat </a:t>
                      </a:r>
                      <a:r>
                        <a:rPr kumimoji="0" lang="en-IN" sz="1400" kern="1200" dirty="0" err="1" smtClean="0">
                          <a:solidFill>
                            <a:schemeClr val="dk1"/>
                          </a:solidFill>
                          <a:effectLst/>
                          <a:latin typeface="+mn-lt"/>
                          <a:ea typeface="+mn-ea"/>
                          <a:cs typeface="+mn-cs"/>
                        </a:rPr>
                        <a:t>DDoS</a:t>
                      </a:r>
                      <a:r>
                        <a:rPr kumimoji="0" lang="en-IN" sz="1400" kern="1200" dirty="0" smtClean="0">
                          <a:solidFill>
                            <a:schemeClr val="dk1"/>
                          </a:solidFill>
                          <a:effectLst/>
                          <a:latin typeface="+mn-lt"/>
                          <a:ea typeface="+mn-ea"/>
                          <a:cs typeface="+mn-cs"/>
                        </a:rPr>
                        <a:t> attack effectively in the container-based cloud environment.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extLst>
                  <a:ext uri="{0D108BD9-81ED-4DB2-BD59-A6C34878D82A}">
                    <a16:rowId xmlns:a16="http://schemas.microsoft.com/office/drawing/2014/main" val="895524964"/>
                  </a:ext>
                </a:extLst>
              </a:tr>
              <a:tr h="1127295">
                <a:tc>
                  <a:txBody>
                    <a:bodyPr/>
                    <a:lstStyle/>
                    <a:p>
                      <a:pPr algn="just">
                        <a:lnSpc>
                          <a:spcPct val="150000"/>
                        </a:lnSpc>
                        <a:spcAft>
                          <a:spcPts val="0"/>
                        </a:spcAft>
                      </a:pPr>
                      <a:r>
                        <a:rPr lang="en-US" sz="1800" b="1"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EXISTINGALGORITHM</a:t>
                      </a:r>
                      <a:r>
                        <a:rPr lang="en-US" sz="1800" b="1"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spcAft>
                          <a:spcPts val="0"/>
                        </a:spcAft>
                      </a:pPr>
                      <a:r>
                        <a:rPr kumimoji="0"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DDoS</a:t>
                      </a:r>
                      <a:r>
                        <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rPr>
                        <a:t> attack</a:t>
                      </a:r>
                      <a:endParaRPr lang="en-US" sz="1400" b="1"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 algn="just">
                        <a:lnSpc>
                          <a:spcPct val="150000"/>
                        </a:lnSpc>
                        <a:spcAft>
                          <a:spcPts val="0"/>
                        </a:spcAft>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PROPOSED ALGORITHM</a:t>
                      </a:r>
                      <a:r>
                        <a:rPr lang="en-US" sz="1800" b="1"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45720" algn="just">
                        <a:lnSpc>
                          <a:spcPct val="150000"/>
                        </a:lnSpc>
                        <a:spcAft>
                          <a:spcPts val="0"/>
                        </a:spcAft>
                      </a:pPr>
                      <a:r>
                        <a:rPr kumimoji="0" lang="en-IN" sz="1800" kern="1200" dirty="0" smtClean="0">
                          <a:solidFill>
                            <a:schemeClr val="dk1"/>
                          </a:solidFill>
                          <a:effectLst/>
                          <a:latin typeface="+mn-lt"/>
                          <a:ea typeface="+mn-ea"/>
                          <a:cs typeface="+mn-cs"/>
                        </a:rPr>
                        <a:t>Container Technology</a:t>
                      </a:r>
                      <a:endParaRPr lang="en-US" sz="1400" b="1"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1862123"/>
                  </a:ext>
                </a:extLst>
              </a:tr>
            </a:tbl>
          </a:graphicData>
        </a:graphic>
      </p:graphicFrame>
    </p:spTree>
    <p:extLst>
      <p:ext uri="{BB962C8B-B14F-4D97-AF65-F5344CB8AC3E}">
        <p14:creationId xmlns:p14="http://schemas.microsoft.com/office/powerpoint/2010/main" val="229999364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2668909497"/>
              </p:ext>
            </p:extLst>
          </p:nvPr>
        </p:nvGraphicFramePr>
        <p:xfrm>
          <a:off x="609600" y="182316"/>
          <a:ext cx="7848600" cy="6294684"/>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4204740616"/>
                    </a:ext>
                  </a:extLst>
                </a:gridCol>
                <a:gridCol w="3962400">
                  <a:extLst>
                    <a:ext uri="{9D8B030D-6E8A-4147-A177-3AD203B41FA5}">
                      <a16:colId xmlns:a16="http://schemas.microsoft.com/office/drawing/2014/main" val="2161512350"/>
                    </a:ext>
                  </a:extLst>
                </a:gridCol>
              </a:tblGrid>
              <a:tr h="344885">
                <a:tc>
                  <a:txBody>
                    <a:bodyPr/>
                    <a:lstStyle/>
                    <a:p>
                      <a:pPr algn="ctr">
                        <a:lnSpc>
                          <a:spcPct val="115000"/>
                        </a:lnSpc>
                        <a:spcAft>
                          <a:spcPts val="1000"/>
                        </a:spcAft>
                      </a:pPr>
                      <a:r>
                        <a:rPr kumimoji="0" lang="en-US" sz="1200" b="1" kern="1200" noProof="0" dirty="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2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200" b="1" kern="1200" noProof="0" dirty="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2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US" sz="1200" b="1" kern="1200" noProof="0" dirty="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2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200" b="1" kern="1200" noProof="0" dirty="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2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5949799">
                <a:tc>
                  <a:txBody>
                    <a:bodyPr/>
                    <a:lstStyle/>
                    <a:p>
                      <a:pPr marL="342900" lvl="0" indent="-342900" algn="just">
                        <a:lnSpc>
                          <a:spcPct val="150000"/>
                        </a:lnSpc>
                        <a:spcAft>
                          <a:spcPts val="0"/>
                        </a:spcAft>
                        <a:buFont typeface="Wingdings"/>
                        <a:buChar char=""/>
                      </a:pPr>
                      <a:r>
                        <a:rPr kumimoji="0" lang="en-IN" sz="1200" kern="1200" dirty="0" smtClean="0">
                          <a:solidFill>
                            <a:schemeClr val="dk1"/>
                          </a:solidFill>
                          <a:effectLst/>
                          <a:latin typeface="Times New Roman" panose="02020603050405020304" pitchFamily="18" charset="0"/>
                          <a:ea typeface="+mn-ea"/>
                          <a:cs typeface="Times New Roman" panose="02020603050405020304" pitchFamily="18" charset="0"/>
                        </a:rPr>
                        <a:t>The main aim of </a:t>
                      </a:r>
                      <a:r>
                        <a:rPr kumimoji="0" lang="en-IN" sz="1200" kern="1200" dirty="0" err="1" smtClean="0">
                          <a:solidFill>
                            <a:schemeClr val="dk1"/>
                          </a:solidFill>
                          <a:effectLst/>
                          <a:latin typeface="Times New Roman" panose="02020603050405020304" pitchFamily="18" charset="0"/>
                          <a:ea typeface="+mn-ea"/>
                          <a:cs typeface="Times New Roman" panose="02020603050405020304" pitchFamily="18" charset="0"/>
                        </a:rPr>
                        <a:t>DDoS</a:t>
                      </a:r>
                      <a:r>
                        <a:rPr kumimoji="0" lang="en-IN" sz="1200" kern="1200" dirty="0" smtClean="0">
                          <a:solidFill>
                            <a:schemeClr val="dk1"/>
                          </a:solidFill>
                          <a:effectLst/>
                          <a:latin typeface="Times New Roman" panose="02020603050405020304" pitchFamily="18" charset="0"/>
                          <a:ea typeface="+mn-ea"/>
                          <a:cs typeface="Times New Roman" panose="02020603050405020304" pitchFamily="18" charset="0"/>
                        </a:rPr>
                        <a:t> attacks is exhausting the resources of victims, such as networking resources or computing resources. When </a:t>
                      </a:r>
                      <a:r>
                        <a:rPr kumimoji="0" lang="en-IN" sz="1200" kern="1200" dirty="0" err="1" smtClean="0">
                          <a:solidFill>
                            <a:schemeClr val="dk1"/>
                          </a:solidFill>
                          <a:effectLst/>
                          <a:latin typeface="Times New Roman" panose="02020603050405020304" pitchFamily="18" charset="0"/>
                          <a:ea typeface="+mn-ea"/>
                          <a:cs typeface="Times New Roman" panose="02020603050405020304" pitchFamily="18" charset="0"/>
                        </a:rPr>
                        <a:t>DDoS</a:t>
                      </a:r>
                      <a:r>
                        <a:rPr kumimoji="0" lang="en-IN" sz="1200" kern="1200" dirty="0" smtClean="0">
                          <a:solidFill>
                            <a:schemeClr val="dk1"/>
                          </a:solidFill>
                          <a:effectLst/>
                          <a:latin typeface="Times New Roman" panose="02020603050405020304" pitchFamily="18" charset="0"/>
                          <a:ea typeface="+mn-ea"/>
                          <a:cs typeface="Times New Roman" panose="02020603050405020304" pitchFamily="18" charset="0"/>
                        </a:rPr>
                        <a:t> attacks spreading to cloud environment, a series of solutions have been proposed to defeat them based on the features of cloud environment. Explored an idea using abundant resources in cloud environment to </a:t>
                      </a:r>
                      <a:r>
                        <a:rPr kumimoji="0" lang="en-IN" sz="1200" kern="1200" dirty="0" err="1" smtClean="0">
                          <a:solidFill>
                            <a:schemeClr val="dk1"/>
                          </a:solidFill>
                          <a:effectLst/>
                          <a:latin typeface="Times New Roman" panose="02020603050405020304" pitchFamily="18" charset="0"/>
                          <a:ea typeface="+mn-ea"/>
                          <a:cs typeface="Times New Roman" panose="02020603050405020304" pitchFamily="18" charset="0"/>
                        </a:rPr>
                        <a:t>defense</a:t>
                      </a:r>
                      <a:r>
                        <a:rPr kumimoji="0" lang="en-IN" sz="1200" kern="1200" dirty="0" smtClean="0">
                          <a:solidFill>
                            <a:schemeClr val="dk1"/>
                          </a:solidFill>
                          <a:effectLst/>
                          <a:latin typeface="Times New Roman" panose="02020603050405020304" pitchFamily="18" charset="0"/>
                          <a:ea typeface="+mn-ea"/>
                          <a:cs typeface="Times New Roman" panose="02020603050405020304" pitchFamily="18" charset="0"/>
                        </a:rPr>
                        <a:t> </a:t>
                      </a:r>
                      <a:r>
                        <a:rPr kumimoji="0" lang="en-IN" sz="1200" kern="1200" dirty="0" err="1" smtClean="0">
                          <a:solidFill>
                            <a:schemeClr val="dk1"/>
                          </a:solidFill>
                          <a:effectLst/>
                          <a:latin typeface="Times New Roman" panose="02020603050405020304" pitchFamily="18" charset="0"/>
                          <a:ea typeface="+mn-ea"/>
                          <a:cs typeface="Times New Roman" panose="02020603050405020304" pitchFamily="18" charset="0"/>
                        </a:rPr>
                        <a:t>DDoS</a:t>
                      </a:r>
                      <a:r>
                        <a:rPr kumimoji="0" lang="en-IN" sz="1200" kern="1200" dirty="0" smtClean="0">
                          <a:solidFill>
                            <a:schemeClr val="dk1"/>
                          </a:solidFill>
                          <a:effectLst/>
                          <a:latin typeface="Times New Roman" panose="02020603050405020304" pitchFamily="18" charset="0"/>
                          <a:ea typeface="+mn-ea"/>
                          <a:cs typeface="Times New Roman" panose="02020603050405020304" pitchFamily="18" charset="0"/>
                        </a:rPr>
                        <a:t> attacks. And Yu et al.  Proposed a dynamic resources allocation strategy based on queueing theory to mitigate the </a:t>
                      </a:r>
                      <a:r>
                        <a:rPr kumimoji="0" lang="en-IN" sz="1200" kern="1200" dirty="0" err="1" smtClean="0">
                          <a:solidFill>
                            <a:schemeClr val="dk1"/>
                          </a:solidFill>
                          <a:effectLst/>
                          <a:latin typeface="Times New Roman" panose="02020603050405020304" pitchFamily="18" charset="0"/>
                          <a:ea typeface="+mn-ea"/>
                          <a:cs typeface="Times New Roman" panose="02020603050405020304" pitchFamily="18" charset="0"/>
                        </a:rPr>
                        <a:t>DDoS</a:t>
                      </a:r>
                      <a:r>
                        <a:rPr kumimoji="0" lang="en-IN" sz="1200" kern="1200" dirty="0" smtClean="0">
                          <a:solidFill>
                            <a:schemeClr val="dk1"/>
                          </a:solidFill>
                          <a:effectLst/>
                          <a:latin typeface="Times New Roman" panose="02020603050405020304" pitchFamily="18" charset="0"/>
                          <a:ea typeface="+mn-ea"/>
                          <a:cs typeface="Times New Roman" panose="02020603050405020304" pitchFamily="18" charset="0"/>
                        </a:rPr>
                        <a:t> attacks with idle resources in cloud environment. Due to the resources are not free in cloud environment, the </a:t>
                      </a:r>
                      <a:r>
                        <a:rPr kumimoji="0" lang="en-IN" sz="1200" kern="1200" dirty="0" err="1" smtClean="0">
                          <a:solidFill>
                            <a:schemeClr val="dk1"/>
                          </a:solidFill>
                          <a:effectLst/>
                          <a:latin typeface="Times New Roman" panose="02020603050405020304" pitchFamily="18" charset="0"/>
                          <a:ea typeface="+mn-ea"/>
                          <a:cs typeface="Times New Roman" panose="02020603050405020304" pitchFamily="18" charset="0"/>
                        </a:rPr>
                        <a:t>DDoS</a:t>
                      </a:r>
                      <a:r>
                        <a:rPr kumimoji="0" lang="en-IN" sz="1200" kern="1200" dirty="0" smtClean="0">
                          <a:solidFill>
                            <a:schemeClr val="dk1"/>
                          </a:solidFill>
                          <a:effectLst/>
                          <a:latin typeface="Times New Roman" panose="02020603050405020304" pitchFamily="18" charset="0"/>
                          <a:ea typeface="+mn-ea"/>
                          <a:cs typeface="Times New Roman" panose="02020603050405020304" pitchFamily="18" charset="0"/>
                        </a:rPr>
                        <a:t> attacks gradually evolved into </a:t>
                      </a:r>
                      <a:r>
                        <a:rPr kumimoji="0" lang="en-IN" sz="1200" kern="1200" dirty="0" err="1" smtClean="0">
                          <a:solidFill>
                            <a:schemeClr val="dk1"/>
                          </a:solidFill>
                          <a:effectLst/>
                          <a:latin typeface="Times New Roman" panose="02020603050405020304" pitchFamily="18" charset="0"/>
                          <a:ea typeface="+mn-ea"/>
                          <a:cs typeface="Times New Roman" panose="02020603050405020304" pitchFamily="18" charset="0"/>
                        </a:rPr>
                        <a:t>EDoS</a:t>
                      </a:r>
                      <a:r>
                        <a:rPr kumimoji="0" lang="en-IN" sz="1200" kern="1200" dirty="0" smtClean="0">
                          <a:solidFill>
                            <a:schemeClr val="dk1"/>
                          </a:solidFill>
                          <a:effectLst/>
                          <a:latin typeface="Times New Roman" panose="02020603050405020304" pitchFamily="18" charset="0"/>
                          <a:ea typeface="+mn-ea"/>
                          <a:cs typeface="Times New Roman" panose="02020603050405020304" pitchFamily="18" charset="0"/>
                        </a:rPr>
                        <a:t> attacks that aim to the economic resources of victims. For the </a:t>
                      </a:r>
                      <a:r>
                        <a:rPr kumimoji="0" lang="en-IN" sz="1200" kern="1200" dirty="0" err="1" smtClean="0">
                          <a:solidFill>
                            <a:schemeClr val="dk1"/>
                          </a:solidFill>
                          <a:effectLst/>
                          <a:latin typeface="Times New Roman" panose="02020603050405020304" pitchFamily="18" charset="0"/>
                          <a:ea typeface="+mn-ea"/>
                          <a:cs typeface="Times New Roman" panose="02020603050405020304" pitchFamily="18" charset="0"/>
                        </a:rPr>
                        <a:t>EDoS</a:t>
                      </a:r>
                      <a:r>
                        <a:rPr kumimoji="0" lang="en-IN" sz="1200" kern="1200" dirty="0" smtClean="0">
                          <a:solidFill>
                            <a:schemeClr val="dk1"/>
                          </a:solidFill>
                          <a:effectLst/>
                          <a:latin typeface="Times New Roman" panose="02020603050405020304" pitchFamily="18" charset="0"/>
                          <a:ea typeface="+mn-ea"/>
                          <a:cs typeface="Times New Roman" panose="02020603050405020304" pitchFamily="18" charset="0"/>
                        </a:rPr>
                        <a:t> attacks.</a:t>
                      </a:r>
                      <a:endParaRPr lang="en-US" sz="1200" dirty="0">
                        <a:latin typeface="Times New Roman" panose="02020603050405020304" pitchFamily="18" charset="0"/>
                        <a:ea typeface="Calibri"/>
                        <a:cs typeface="Times New Roman" panose="02020603050405020304" pitchFamily="18" charset="0"/>
                      </a:endParaRPr>
                    </a:p>
                  </a:txBody>
                  <a:tcPr marL="114300" marR="114300" marT="0" marB="0"/>
                </a:tc>
                <a:tc>
                  <a:txBody>
                    <a:bodyPr/>
                    <a:lstStyle/>
                    <a:p>
                      <a:pPr marL="342900" lvl="0" indent="-342900" algn="just">
                        <a:lnSpc>
                          <a:spcPct val="150000"/>
                        </a:lnSpc>
                        <a:spcAft>
                          <a:spcPts val="0"/>
                        </a:spcAft>
                        <a:buFont typeface="Wingdings"/>
                        <a:buChar char=""/>
                      </a:pPr>
                      <a:r>
                        <a:rPr kumimoji="0" lang="en-IN" sz="1200" kern="1200" dirty="0" smtClean="0">
                          <a:solidFill>
                            <a:schemeClr val="dk1"/>
                          </a:solidFill>
                          <a:effectLst/>
                          <a:latin typeface="Times New Roman" panose="02020603050405020304" pitchFamily="18" charset="0"/>
                          <a:ea typeface="+mn-ea"/>
                          <a:cs typeface="Times New Roman" panose="02020603050405020304" pitchFamily="18" charset="0"/>
                        </a:rPr>
                        <a:t>As the OS-level virtualization technology, container presents an alternative to the VM in cloud environment. Unlike VMs running the whole OS on virtual device, containers share kernel with the host system and support minimum runtime requirements of the application. Due to the difference in the level of virtualization between VM and container, containers depend more on kernel features such as namespace and control groups (</a:t>
                      </a:r>
                      <a:r>
                        <a:rPr kumimoji="0" lang="en-IN" sz="1200" kern="1200" dirty="0" err="1" smtClean="0">
                          <a:solidFill>
                            <a:schemeClr val="dk1"/>
                          </a:solidFill>
                          <a:effectLst/>
                          <a:latin typeface="Times New Roman" panose="02020603050405020304" pitchFamily="18" charset="0"/>
                          <a:ea typeface="+mn-ea"/>
                          <a:cs typeface="Times New Roman" panose="02020603050405020304" pitchFamily="18" charset="0"/>
                        </a:rPr>
                        <a:t>cgroups</a:t>
                      </a:r>
                      <a:r>
                        <a:rPr kumimoji="0" lang="en-IN" sz="1200" kern="1200" dirty="0" smtClean="0">
                          <a:solidFill>
                            <a:schemeClr val="dk1"/>
                          </a:solidFill>
                          <a:effectLst/>
                          <a:latin typeface="Times New Roman" panose="02020603050405020304" pitchFamily="18" charset="0"/>
                          <a:ea typeface="+mn-ea"/>
                          <a:cs typeface="Times New Roman" panose="02020603050405020304" pitchFamily="18" charset="0"/>
                        </a:rPr>
                        <a:t>) to achieve isolation and resource control instead of requiring hypervisors. With the namespace, processes in a container are isolated from other containers and host system. Moreover, </a:t>
                      </a:r>
                      <a:r>
                        <a:rPr kumimoji="0" lang="en-IN" sz="1200" kern="1200" dirty="0" err="1" smtClean="0">
                          <a:solidFill>
                            <a:schemeClr val="dk1"/>
                          </a:solidFill>
                          <a:effectLst/>
                          <a:latin typeface="Times New Roman" panose="02020603050405020304" pitchFamily="18" charset="0"/>
                          <a:ea typeface="+mn-ea"/>
                          <a:cs typeface="Times New Roman" panose="02020603050405020304" pitchFamily="18" charset="0"/>
                        </a:rPr>
                        <a:t>cgroups</a:t>
                      </a:r>
                      <a:r>
                        <a:rPr kumimoji="0" lang="en-IN" sz="1200" kern="1200" dirty="0" smtClean="0">
                          <a:solidFill>
                            <a:schemeClr val="dk1"/>
                          </a:solidFill>
                          <a:effectLst/>
                          <a:latin typeface="Times New Roman" panose="02020603050405020304" pitchFamily="18" charset="0"/>
                          <a:ea typeface="+mn-ea"/>
                          <a:cs typeface="Times New Roman" panose="02020603050405020304" pitchFamily="18" charset="0"/>
                        </a:rPr>
                        <a:t> use scheduler features in the kernel to control the amount and priority of resources usage for each container. Therefore, combining with these kernel features can achieve the fine-grained runtime isolation and resources control to containers.</a:t>
                      </a:r>
                      <a:endParaRPr lang="en-US" sz="1200" dirty="0">
                        <a:latin typeface="Times New Roman" panose="02020603050405020304" pitchFamily="18" charset="0"/>
                        <a:ea typeface="Calibri"/>
                        <a:cs typeface="Times New Roman" panose="02020603050405020304" pitchFamily="18" charset="0"/>
                      </a:endParaRPr>
                    </a:p>
                  </a:txBody>
                  <a:tcPr marL="114300" marR="114300" marT="0" marB="0"/>
                </a:tc>
                <a:extLst>
                  <a:ext uri="{0D108BD9-81ED-4DB2-BD59-A6C34878D82A}">
                    <a16:rowId xmlns:a16="http://schemas.microsoft.com/office/drawing/2014/main" val="895524964"/>
                  </a:ext>
                </a:extLst>
              </a:tr>
            </a:tbl>
          </a:graphicData>
        </a:graphic>
      </p:graphicFrame>
    </p:spTree>
    <p:extLst>
      <p:ext uri="{BB962C8B-B14F-4D97-AF65-F5344CB8AC3E}">
        <p14:creationId xmlns:p14="http://schemas.microsoft.com/office/powerpoint/2010/main" val="876383078"/>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1722657284"/>
              </p:ext>
            </p:extLst>
          </p:nvPr>
        </p:nvGraphicFramePr>
        <p:xfrm>
          <a:off x="228600" y="381000"/>
          <a:ext cx="8610600" cy="2971800"/>
        </p:xfrm>
        <a:graphic>
          <a:graphicData uri="http://schemas.openxmlformats.org/drawingml/2006/table">
            <a:tbl>
              <a:tblPr firstRow="1" bandRow="1">
                <a:tableStyleId>{5C22544A-7EE6-4342-B048-85BDC9FD1C3A}</a:tableStyleId>
              </a:tblPr>
              <a:tblGrid>
                <a:gridCol w="4343400">
                  <a:extLst>
                    <a:ext uri="{9D8B030D-6E8A-4147-A177-3AD203B41FA5}">
                      <a16:colId xmlns:a16="http://schemas.microsoft.com/office/drawing/2014/main" val="4204740616"/>
                    </a:ext>
                  </a:extLst>
                </a:gridCol>
                <a:gridCol w="4267200">
                  <a:extLst>
                    <a:ext uri="{9D8B030D-6E8A-4147-A177-3AD203B41FA5}">
                      <a16:colId xmlns:a16="http://schemas.microsoft.com/office/drawing/2014/main" val="2161512350"/>
                    </a:ext>
                  </a:extLst>
                </a:gridCol>
              </a:tblGrid>
              <a:tr h="765928">
                <a:tc>
                  <a:txBody>
                    <a:bodyPr/>
                    <a:lstStyle/>
                    <a:p>
                      <a:pPr algn="ctr">
                        <a:lnSpc>
                          <a:spcPct val="115000"/>
                        </a:lnSpc>
                        <a:spcAft>
                          <a:spcPts val="1000"/>
                        </a:spcAft>
                      </a:pPr>
                      <a:r>
                        <a:rPr kumimoji="0" lang="en-US" sz="180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DRAWBACKS</a:t>
                      </a: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ADVANTAGES:-</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2205872">
                <a:tc>
                  <a:txBody>
                    <a:bodyPr/>
                    <a:lstStyle/>
                    <a:p>
                      <a:pPr marL="342900" lvl="0" indent="-342900" algn="just">
                        <a:lnSpc>
                          <a:spcPct val="150000"/>
                        </a:lnSpc>
                        <a:spcAft>
                          <a:spcPts val="0"/>
                        </a:spcAft>
                        <a:buSzPts val="1200"/>
                        <a:buFont typeface="Symbol" panose="05050102010706020507" pitchFamily="18" charset="2"/>
                        <a:buBlip>
                          <a:blip r:embed="rId2"/>
                        </a:buBlip>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Networking resources or computing resources.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SzPts val="1200"/>
                        <a:buFont typeface="Symbol" panose="05050102010706020507" pitchFamily="18" charset="2"/>
                        <a:buBlip>
                          <a:blip r:embed="rId2"/>
                        </a:buBlip>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resources are not free in cloud environment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a:txBody>
                    <a:bodyPr/>
                    <a:lstStyle/>
                    <a:p>
                      <a:pPr marL="342900" lvl="0" indent="-342900" algn="just">
                        <a:lnSpc>
                          <a:spcPct val="150000"/>
                        </a:lnSpc>
                        <a:spcAft>
                          <a:spcPts val="0"/>
                        </a:spcAft>
                        <a:buSzPts val="1200"/>
                        <a:buFont typeface="Symbol" panose="05050102010706020507" pitchFamily="18" charset="2"/>
                        <a:buBlip>
                          <a:blip r:embed="rId2"/>
                        </a:buBlip>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View and sharing.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SzPts val="1200"/>
                        <a:buFont typeface="Symbol" panose="05050102010706020507" pitchFamily="18" charset="2"/>
                        <a:buBlip>
                          <a:blip r:embed="rId2"/>
                        </a:buBlip>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Dividing</a:t>
                      </a: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50000"/>
                        </a:lnSpc>
                        <a:spcAft>
                          <a:spcPts val="0"/>
                        </a:spcAft>
                        <a:buSzPts val="1200"/>
                        <a:buFont typeface="Symbol" panose="05050102010706020507" pitchFamily="18" charset="2"/>
                        <a:buBlip>
                          <a:blip r:embed="rId2"/>
                        </a:buBlip>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Extract</a:t>
                      </a:r>
                      <a:r>
                        <a:rPr lang="en-US" sz="1200" baseline="0" dirty="0" smtClean="0">
                          <a:effectLst/>
                          <a:latin typeface="Times New Roman" panose="02020603050405020304" pitchFamily="18" charset="0"/>
                          <a:ea typeface="Calibri" panose="020F0502020204030204" pitchFamily="34" charset="0"/>
                          <a:cs typeface="Times New Roman" panose="02020603050405020304" pitchFamily="18" charset="0"/>
                        </a:rPr>
                        <a:t> valuable information.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extLst>
                  <a:ext uri="{0D108BD9-81ED-4DB2-BD59-A6C34878D82A}">
                    <a16:rowId xmlns:a16="http://schemas.microsoft.com/office/drawing/2014/main" val="910404205"/>
                  </a:ext>
                </a:extLst>
              </a:tr>
            </a:tbl>
          </a:graphicData>
        </a:graphic>
      </p:graphicFrame>
    </p:spTree>
    <p:extLst>
      <p:ext uri="{BB962C8B-B14F-4D97-AF65-F5344CB8AC3E}">
        <p14:creationId xmlns:p14="http://schemas.microsoft.com/office/powerpoint/2010/main" val="3925805463"/>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381000"/>
            <a:ext cx="7924800" cy="6027533"/>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MINIMUMSYSTEM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HARDWARE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PROCESSOR		:  	DUAL CORE 2 DUO.</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RAM			:	2GB DD RAM	</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HARD DISK 		:	250 GB</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SOFTWARE REQUIREMENTS</a:t>
            </a:r>
          </a:p>
          <a:p>
            <a:pPr>
              <a:lnSpc>
                <a:spcPct val="150000"/>
              </a:lnSpc>
            </a:pP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FRONT END 		:          	J2EE (JSP, SERVLET)</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BACK END		: 	MY SQL 5.5</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OPERATING SYSTEM  	:  	WINDOWS 7</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IDE			:	ECLIPSE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368934"/>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76600" y="533400"/>
            <a:ext cx="2466381" cy="400110"/>
          </a:xfrm>
          <a:prstGeom prst="rect">
            <a:avLst/>
          </a:prstGeom>
          <a:noFill/>
        </p:spPr>
        <p:txBody>
          <a:bodyPr wrap="none" rtlCol="0">
            <a:spAutoFit/>
          </a:bodyPr>
          <a:lstStyle/>
          <a:p>
            <a:r>
              <a:rPr lang="en-US" sz="2000" b="1" dirty="0" smtClean="0">
                <a:latin typeface="Times New Roman" pitchFamily="18" charset="0"/>
                <a:cs typeface="Times New Roman" pitchFamily="18" charset="0"/>
              </a:rPr>
              <a:t>System Architecture </a:t>
            </a:r>
            <a:endParaRPr lang="en-US" sz="2000" b="1" dirty="0">
              <a:latin typeface="Times New Roman" pitchFamily="18" charset="0"/>
              <a:cs typeface="Times New Roman" pitchFamily="18" charset="0"/>
            </a:endParaRPr>
          </a:p>
        </p:txBody>
      </p:sp>
      <p:pic>
        <p:nvPicPr>
          <p:cNvPr id="6" name="Picture 5"/>
          <p:cNvPicPr/>
          <p:nvPr/>
        </p:nvPicPr>
        <p:blipFill>
          <a:blip r:embed="rId2"/>
          <a:stretch>
            <a:fillRect/>
          </a:stretch>
        </p:blipFill>
        <p:spPr>
          <a:xfrm>
            <a:off x="1964055" y="1528762"/>
            <a:ext cx="5215890" cy="3800475"/>
          </a:xfrm>
          <a:prstGeom prst="rect">
            <a:avLst/>
          </a:prstGeom>
        </p:spPr>
      </p:pic>
    </p:spTree>
  </p:cSld>
  <p:clrMapOvr>
    <a:masterClrMapping/>
  </p:clrMapOvr>
  <p:transition spd="slow">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856</TotalTime>
  <Words>809</Words>
  <Application>Microsoft Office PowerPoint</Application>
  <PresentationFormat>On-screen Show (4:3)</PresentationFormat>
  <Paragraphs>39</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Century Schoolbook</vt:lpstr>
      <vt:lpstr>Symbol</vt:lpstr>
      <vt:lpstr>Times New Roman</vt:lpstr>
      <vt:lpstr>Wingdings</vt:lpstr>
      <vt:lpstr>Wingdings 2</vt:lpstr>
      <vt:lpstr>Oriel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Vertilink Technologies</Manager>
  <Company>Vertilink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dc:title>
  <dc:creator>Vertilink Technologies</dc:creator>
  <cp:lastModifiedBy>intel</cp:lastModifiedBy>
  <cp:revision>15</cp:revision>
  <dcterms:created xsi:type="dcterms:W3CDTF">2014-01-29T07:45:10Z</dcterms:created>
  <dcterms:modified xsi:type="dcterms:W3CDTF">2023-07-03T10:13:31Z</dcterms:modified>
</cp:coreProperties>
</file>