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9"/>
  </p:notesMasterIdLst>
  <p:sldIdLst>
    <p:sldId id="291" r:id="rId2"/>
    <p:sldId id="292" r:id="rId3"/>
    <p:sldId id="294" r:id="rId4"/>
    <p:sldId id="295" r:id="rId5"/>
    <p:sldId id="296" r:id="rId6"/>
    <p:sldId id="293"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75" d="100"/>
          <a:sy n="75" d="100"/>
        </p:scale>
        <p:origin x="66"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85800" y="1981200"/>
            <a:ext cx="7924800" cy="1883657"/>
          </a:xfrm>
          <a:prstGeom prst="rect">
            <a:avLst/>
          </a:prstGeom>
        </p:spPr>
        <p:txBody>
          <a:bodyPr wrap="square">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ctr">
              <a:lnSpc>
                <a:spcPct val="150000"/>
              </a:lnSpc>
            </a:pPr>
            <a:r>
              <a:rPr lang="en-IN" sz="2000" b="1" dirty="0">
                <a:latin typeface="Times New Roman" panose="02020603050405020304" pitchFamily="18" charset="0"/>
                <a:cs typeface="Times New Roman" panose="02020603050405020304" pitchFamily="18" charset="0"/>
              </a:rPr>
              <a:t>A GATHERING BASED ADMITTANCE CONTROL STRUCTURE FOR DATA PARTAKING IN WEB-BASED INFORMAL COMMUNITIES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3048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33E7A9C-8659-4368-A225-F7179358F001}"/>
              </a:ext>
            </a:extLst>
          </p:cNvPr>
          <p:cNvSpPr/>
          <p:nvPr/>
        </p:nvSpPr>
        <p:spPr>
          <a:xfrm>
            <a:off x="228600" y="914400"/>
            <a:ext cx="8534400" cy="3386761"/>
          </a:xfrm>
          <a:prstGeom prst="rect">
            <a:avLst/>
          </a:prstGeom>
        </p:spPr>
        <p:txBody>
          <a:bodyPr wrap="square">
            <a:spAutoFit/>
          </a:bodyPr>
          <a:lstStyle/>
          <a:p>
            <a:pPr algn="just">
              <a:lnSpc>
                <a:spcPct val="150000"/>
              </a:lnSpc>
            </a:pPr>
            <a:r>
              <a:rPr lang="en-IN" sz="1200" dirty="0">
                <a:latin typeface="Times New Roman"/>
                <a:ea typeface="Calibri"/>
                <a:cs typeface="Times New Roman"/>
              </a:rPr>
              <a:t>Internet users receive various online social networks (OSNs) services, however, providers of OSNs do not always provide users fine-grained privacy protection mechanisms with sufficient privacy protection for shared resources. In this paper, we propose a formal Group-Based Access Control (</a:t>
            </a:r>
            <a:r>
              <a:rPr lang="en-IN" sz="1200" dirty="0" err="1">
                <a:latin typeface="Times New Roman"/>
                <a:ea typeface="Calibri"/>
                <a:cs typeface="Times New Roman"/>
              </a:rPr>
              <a:t>oGBAC</a:t>
            </a:r>
            <a:r>
              <a:rPr lang="en-IN" sz="1200" dirty="0">
                <a:latin typeface="Times New Roman"/>
                <a:ea typeface="Calibri"/>
                <a:cs typeface="Times New Roman"/>
              </a:rPr>
              <a:t>) framework for preventing privacy disclosure when sharing information within or among groups in OSNs. Our framework extends the group-centric Secure Information Sharing (g-SIS) models by adapting the concept of the group to OSNs. We impose some restrictions to the group and information flow among groups to ensure that operations cannot incur privacy disclosure when sharing information among friends in OSNs. In view of characteristics of OSNs and the requirements of secure information flow, the </a:t>
            </a:r>
            <a:r>
              <a:rPr lang="en-IN" sz="1200" dirty="0" err="1">
                <a:latin typeface="Times New Roman"/>
                <a:ea typeface="Calibri"/>
                <a:cs typeface="Times New Roman"/>
              </a:rPr>
              <a:t>oGBAC</a:t>
            </a:r>
            <a:r>
              <a:rPr lang="en-IN" sz="1200" dirty="0">
                <a:latin typeface="Times New Roman"/>
                <a:ea typeface="Calibri"/>
                <a:cs typeface="Times New Roman"/>
              </a:rPr>
              <a:t> model also incorporates some ideas from the Attribute-Based Access Control (ABAC) to develop information flow based rules using relationship among attributes (such as tags, time and security levels) of objects and subjects in OSNs. Administration related rules and access related rules are designed for each access operation of group based OSNs’ information sharing. The security of </a:t>
            </a:r>
            <a:r>
              <a:rPr lang="en-IN" sz="1200" dirty="0" err="1">
                <a:latin typeface="Times New Roman"/>
                <a:ea typeface="Calibri"/>
                <a:cs typeface="Times New Roman"/>
              </a:rPr>
              <a:t>oGBAC</a:t>
            </a:r>
            <a:r>
              <a:rPr lang="en-IN" sz="1200" dirty="0">
                <a:latin typeface="Times New Roman"/>
                <a:ea typeface="Calibri"/>
                <a:cs typeface="Times New Roman"/>
              </a:rPr>
              <a:t> model is analyzed using formal methods. To demonstrate the usability of the </a:t>
            </a:r>
            <a:r>
              <a:rPr lang="en-IN" sz="1200" dirty="0" err="1">
                <a:latin typeface="Times New Roman"/>
                <a:ea typeface="Calibri"/>
                <a:cs typeface="Times New Roman"/>
              </a:rPr>
              <a:t>oGBAC</a:t>
            </a:r>
            <a:r>
              <a:rPr lang="en-IN" sz="1200" dirty="0">
                <a:latin typeface="Times New Roman"/>
                <a:ea typeface="Calibri"/>
                <a:cs typeface="Times New Roman"/>
              </a:rPr>
              <a:t> model, we implement the model with the Comparative Attribute-Based Encryption (CCP-CABE), and analyze the security and efficiency of the implemented system to prove the effectiveness of the implemented system.</a:t>
            </a:r>
            <a:endParaRPr lang="en-US" sz="1100" dirty="0">
              <a:latin typeface="Calibri"/>
              <a:ea typeface="Calibri"/>
              <a:cs typeface="Times New Roman"/>
            </a:endParaRP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3346713470"/>
              </p:ext>
            </p:extLst>
          </p:nvPr>
        </p:nvGraphicFramePr>
        <p:xfrm>
          <a:off x="533400" y="990600"/>
          <a:ext cx="8153400" cy="3552127"/>
        </p:xfrm>
        <a:graphic>
          <a:graphicData uri="http://schemas.openxmlformats.org/drawingml/2006/table">
            <a:tbl>
              <a:tblPr firstRow="1" bandRow="1">
                <a:tableStyleId>{5C22544A-7EE6-4342-B048-85BDC9FD1C3A}</a:tableStyleId>
              </a:tblPr>
              <a:tblGrid>
                <a:gridCol w="3934291">
                  <a:extLst>
                    <a:ext uri="{9D8B030D-6E8A-4147-A177-3AD203B41FA5}">
                      <a16:colId xmlns:a16="http://schemas.microsoft.com/office/drawing/2014/main" val="4204740616"/>
                    </a:ext>
                  </a:extLst>
                </a:gridCol>
                <a:gridCol w="4219109">
                  <a:extLst>
                    <a:ext uri="{9D8B030D-6E8A-4147-A177-3AD203B41FA5}">
                      <a16:colId xmlns:a16="http://schemas.microsoft.com/office/drawing/2014/main" val="2161512350"/>
                    </a:ext>
                  </a:extLst>
                </a:gridCol>
              </a:tblGrid>
              <a:tr h="838200">
                <a:tc>
                  <a:txBody>
                    <a:bodyPr/>
                    <a:lstStyle/>
                    <a:p>
                      <a:pPr algn="l">
                        <a:lnSpc>
                          <a:spcPct val="115000"/>
                        </a:lnSpc>
                        <a:spcAft>
                          <a:spcPts val="10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15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EXSISTING SYSTEM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5115164"/>
                  </a:ext>
                </a:extLst>
              </a:tr>
              <a:tr h="2070345">
                <a:tc>
                  <a:txBody>
                    <a:bodyPr/>
                    <a:lstStyle/>
                    <a:p>
                      <a:pPr marL="342900" marR="0" lvl="0" indent="-342900" algn="just">
                        <a:lnSpc>
                          <a:spcPct val="150000"/>
                        </a:lnSpc>
                        <a:spcBef>
                          <a:spcPts val="0"/>
                        </a:spcBef>
                        <a:spcAft>
                          <a:spcPts val="0"/>
                        </a:spcAft>
                        <a:buFont typeface="Wingdings"/>
                        <a:buChar char=""/>
                      </a:pPr>
                      <a:r>
                        <a:rPr lang="en-IN" sz="1200">
                          <a:latin typeface="Times New Roman"/>
                          <a:ea typeface="Calibri"/>
                          <a:cs typeface="Times New Roman"/>
                        </a:rPr>
                        <a:t>The first perspective is from the Human Computer Interaction (HCI).The studies from the perspective of HCI can provide useful considerations and suggestions for the design of privacy policies of OSNs.</a:t>
                      </a:r>
                      <a:endParaRPr lang="en-US" sz="1100">
                        <a:latin typeface="Calibri"/>
                        <a:ea typeface="Calibri"/>
                        <a:cs typeface="Times New Roman"/>
                      </a:endParaRPr>
                    </a:p>
                    <a:p>
                      <a:pPr marL="342900" marR="0" lvl="0" indent="-342900" algn="just">
                        <a:lnSpc>
                          <a:spcPct val="150000"/>
                        </a:lnSpc>
                        <a:spcBef>
                          <a:spcPts val="0"/>
                        </a:spcBef>
                        <a:spcAft>
                          <a:spcPts val="0"/>
                        </a:spcAft>
                        <a:buFont typeface="Wingdings"/>
                        <a:buChar char=""/>
                      </a:pPr>
                      <a:r>
                        <a:rPr lang="en-IN" sz="1200">
                          <a:latin typeface="Times New Roman"/>
                          <a:ea typeface="Calibri"/>
                          <a:cs typeface="Times New Roman"/>
                        </a:rPr>
                        <a:t>Some researchers used the machine learning-based methods to predict the privacy preferences and analyzing the sematic similarity among tags.</a:t>
                      </a:r>
                      <a:endParaRPr lang="en-US" sz="1100">
                        <a:latin typeface="Calibri"/>
                        <a:ea typeface="Calibri"/>
                        <a:cs typeface="Times New Roman"/>
                      </a:endParaRPr>
                    </a:p>
                    <a:p>
                      <a:pPr marL="342900" marR="0" lvl="0" indent="-342900" algn="just">
                        <a:lnSpc>
                          <a:spcPct val="150000"/>
                        </a:lnSpc>
                        <a:spcBef>
                          <a:spcPts val="0"/>
                        </a:spcBef>
                        <a:spcAft>
                          <a:spcPts val="0"/>
                        </a:spcAft>
                        <a:buFont typeface="Wingdings"/>
                        <a:buChar char=""/>
                      </a:pPr>
                      <a:r>
                        <a:rPr lang="en-IN" sz="1200">
                          <a:latin typeface="Times New Roman"/>
                          <a:ea typeface="Calibri"/>
                          <a:cs typeface="Times New Roman"/>
                        </a:rPr>
                        <a:t>For the third perspective, researchers used the formal, semiformal, or informal model to describe the access rules for sharing information in OSNs.</a:t>
                      </a:r>
                      <a:endParaRPr lang="en-US" sz="1100">
                        <a:latin typeface="Calibri"/>
                        <a:ea typeface="Calibri"/>
                        <a:cs typeface="Times New Roman"/>
                      </a:endParaRPr>
                    </a:p>
                  </a:txBody>
                  <a:tcPr marL="68580" marR="68580" marT="0" marB="0"/>
                </a:tc>
                <a:tc>
                  <a:txBody>
                    <a:bodyPr/>
                    <a:lstStyle/>
                    <a:p>
                      <a:pPr marL="342900" marR="0" lvl="0" indent="-342900" algn="just">
                        <a:lnSpc>
                          <a:spcPct val="150000"/>
                        </a:lnSpc>
                        <a:spcBef>
                          <a:spcPts val="0"/>
                        </a:spcBef>
                        <a:spcAft>
                          <a:spcPts val="0"/>
                        </a:spcAft>
                        <a:buFont typeface="Wingdings"/>
                        <a:buChar char=""/>
                      </a:pPr>
                      <a:r>
                        <a:rPr lang="en-IN" sz="1200" dirty="0">
                          <a:latin typeface="Times New Roman"/>
                          <a:ea typeface="Calibri"/>
                          <a:cs typeface="Times New Roman"/>
                        </a:rPr>
                        <a:t>In this paper, we propose a formal Group-Based Access Control (</a:t>
                      </a:r>
                      <a:r>
                        <a:rPr lang="en-IN" sz="1200" dirty="0" err="1">
                          <a:latin typeface="Times New Roman"/>
                          <a:ea typeface="Calibri"/>
                          <a:cs typeface="Times New Roman"/>
                        </a:rPr>
                        <a:t>oGBAC</a:t>
                      </a:r>
                      <a:r>
                        <a:rPr lang="en-IN" sz="1200" dirty="0">
                          <a:latin typeface="Times New Roman"/>
                          <a:ea typeface="Calibri"/>
                          <a:cs typeface="Times New Roman"/>
                        </a:rPr>
                        <a:t>) framework for preventing security violation and privacy disclosure when sharing information within or among groups in OSNs. </a:t>
                      </a:r>
                      <a:endParaRPr lang="en-US" sz="1100" dirty="0">
                        <a:latin typeface="Calibri"/>
                        <a:ea typeface="Calibri"/>
                        <a:cs typeface="Times New Roman"/>
                      </a:endParaRPr>
                    </a:p>
                    <a:p>
                      <a:pPr marL="342900" marR="0" lvl="0" indent="-342900" algn="just">
                        <a:lnSpc>
                          <a:spcPct val="150000"/>
                        </a:lnSpc>
                        <a:spcBef>
                          <a:spcPts val="0"/>
                        </a:spcBef>
                        <a:spcAft>
                          <a:spcPts val="0"/>
                        </a:spcAft>
                        <a:buFont typeface="Wingdings"/>
                        <a:buChar char=""/>
                      </a:pPr>
                      <a:r>
                        <a:rPr lang="en-IN" sz="1200" dirty="0">
                          <a:latin typeface="Times New Roman"/>
                          <a:ea typeface="Calibri"/>
                          <a:cs typeface="Times New Roman"/>
                        </a:rPr>
                        <a:t>Our framework extends the group centric Secure Information Sharing (g-SIS) models.</a:t>
                      </a:r>
                      <a:endParaRPr lang="en-US" sz="1100" dirty="0">
                        <a:latin typeface="Calibri"/>
                        <a:ea typeface="Calibri"/>
                        <a:cs typeface="Times New Roman"/>
                      </a:endParaRPr>
                    </a:p>
                    <a:p>
                      <a:pPr marL="342900" marR="0" lvl="0" indent="-342900" algn="just">
                        <a:lnSpc>
                          <a:spcPct val="150000"/>
                        </a:lnSpc>
                        <a:spcBef>
                          <a:spcPts val="0"/>
                        </a:spcBef>
                        <a:spcAft>
                          <a:spcPts val="1000"/>
                        </a:spcAft>
                        <a:buFont typeface="Wingdings"/>
                        <a:buChar char=""/>
                      </a:pPr>
                      <a:r>
                        <a:rPr lang="en-IN" sz="1200" dirty="0">
                          <a:latin typeface="Times New Roman"/>
                          <a:ea typeface="Calibri"/>
                          <a:cs typeface="Times New Roman"/>
                        </a:rPr>
                        <a:t>In the proposed </a:t>
                      </a:r>
                      <a:r>
                        <a:rPr lang="en-IN" sz="1200" dirty="0" err="1">
                          <a:latin typeface="Times New Roman"/>
                          <a:ea typeface="Calibri"/>
                          <a:cs typeface="Times New Roman"/>
                        </a:rPr>
                        <a:t>oGBAC</a:t>
                      </a:r>
                      <a:r>
                        <a:rPr lang="en-IN" sz="1200" dirty="0">
                          <a:latin typeface="Times New Roman"/>
                          <a:ea typeface="Calibri"/>
                          <a:cs typeface="Times New Roman"/>
                        </a:rPr>
                        <a:t>, we impose some restrictions to the information flow among groups to ensure that operations cannot incur privacy disclosure when sharing information among friends in OSNs.</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3850432856"/>
              </p:ext>
            </p:extLst>
          </p:nvPr>
        </p:nvGraphicFramePr>
        <p:xfrm>
          <a:off x="228600" y="304800"/>
          <a:ext cx="8610600" cy="4823334"/>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180975">
                <a:tc>
                  <a:txBody>
                    <a:bodyPr/>
                    <a:lstStyle/>
                    <a:p>
                      <a:pPr marL="0" marR="0" algn="just">
                        <a:lnSpc>
                          <a:spcPct val="150000"/>
                        </a:lnSpc>
                        <a:spcBef>
                          <a:spcPts val="0"/>
                        </a:spcBef>
                        <a:spcAft>
                          <a:spcPts val="0"/>
                        </a:spcAft>
                      </a:pPr>
                      <a:r>
                        <a:rPr lang="en-IN" sz="1400" b="1">
                          <a:latin typeface="Times New Roman"/>
                          <a:ea typeface="Calibri"/>
                          <a:cs typeface="Times New Roman"/>
                        </a:rPr>
                        <a:t>EXISTING ALGORITHM</a:t>
                      </a:r>
                      <a:endParaRPr lang="en-US" sz="1100">
                        <a:latin typeface="Calibri"/>
                        <a:ea typeface="Calibri"/>
                        <a:cs typeface="Times New Roman"/>
                      </a:endParaRPr>
                    </a:p>
                    <a:p>
                      <a:pPr marL="0" marR="0" algn="just">
                        <a:lnSpc>
                          <a:spcPct val="150000"/>
                        </a:lnSpc>
                        <a:spcBef>
                          <a:spcPts val="0"/>
                        </a:spcBef>
                        <a:spcAft>
                          <a:spcPts val="0"/>
                        </a:spcAft>
                      </a:pPr>
                      <a:r>
                        <a:rPr lang="en-IN" sz="1200">
                          <a:latin typeface="Times New Roman"/>
                          <a:ea typeface="Calibri"/>
                          <a:cs typeface="Times New Roman"/>
                        </a:rPr>
                        <a:t>Attribute-based encryption (ABE)</a:t>
                      </a:r>
                      <a:endParaRPr lang="en-US" sz="1100">
                        <a:latin typeface="Calibri"/>
                        <a:ea typeface="Calibri"/>
                        <a:cs typeface="Times New Roman"/>
                      </a:endParaRPr>
                    </a:p>
                  </a:txBody>
                  <a:tcPr marL="68580" marR="68580" marT="0" marB="0"/>
                </a:tc>
                <a:tc>
                  <a:txBody>
                    <a:bodyPr/>
                    <a:lstStyle/>
                    <a:p>
                      <a:pPr marL="45720" marR="0" algn="just">
                        <a:lnSpc>
                          <a:spcPct val="150000"/>
                        </a:lnSpc>
                        <a:spcBef>
                          <a:spcPts val="0"/>
                        </a:spcBef>
                        <a:spcAft>
                          <a:spcPts val="1000"/>
                        </a:spcAft>
                      </a:pPr>
                      <a:r>
                        <a:rPr lang="en-US" sz="1400" b="1">
                          <a:latin typeface="Times New Roman"/>
                          <a:ea typeface="Calibri"/>
                          <a:cs typeface="Times New Roman"/>
                        </a:rPr>
                        <a:t>PROPOSED ALGORITHM:-</a:t>
                      </a:r>
                      <a:endParaRPr lang="en-US" sz="1100">
                        <a:latin typeface="Calibri"/>
                        <a:ea typeface="Calibri"/>
                        <a:cs typeface="Times New Roman"/>
                      </a:endParaRPr>
                    </a:p>
                    <a:p>
                      <a:pPr marL="0" marR="0" algn="just">
                        <a:lnSpc>
                          <a:spcPct val="150000"/>
                        </a:lnSpc>
                        <a:spcBef>
                          <a:spcPts val="0"/>
                        </a:spcBef>
                        <a:spcAft>
                          <a:spcPts val="0"/>
                        </a:spcAft>
                      </a:pPr>
                      <a:r>
                        <a:rPr lang="en-IN" sz="1200">
                          <a:latin typeface="Times New Roman"/>
                          <a:ea typeface="Calibri"/>
                          <a:cs typeface="Times New Roman"/>
                        </a:rPr>
                        <a:t>The Comparative Attribute Based Encryption (CCP-CABE)</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3675115164"/>
                  </a:ext>
                </a:extLst>
              </a:tr>
              <a:tr h="2318925">
                <a:tc>
                  <a:txBody>
                    <a:bodyPr/>
                    <a:lstStyle/>
                    <a:p>
                      <a:pPr marL="0" marR="0" algn="just">
                        <a:lnSpc>
                          <a:spcPct val="150000"/>
                        </a:lnSpc>
                        <a:spcBef>
                          <a:spcPts val="0"/>
                        </a:spcBef>
                        <a:spcAft>
                          <a:spcPts val="0"/>
                        </a:spcAft>
                      </a:pPr>
                      <a:r>
                        <a:rPr lang="en-IN" sz="1400" b="1">
                          <a:latin typeface="Times New Roman"/>
                          <a:ea typeface="Calibri"/>
                          <a:cs typeface="Times New Roman"/>
                        </a:rPr>
                        <a:t>ALGORITHM DEFINITION</a:t>
                      </a:r>
                      <a:r>
                        <a:rPr lang="en-IN" sz="1200" b="1">
                          <a:latin typeface="Times New Roman"/>
                          <a:ea typeface="Calibri"/>
                          <a:cs typeface="Times New Roman"/>
                        </a:rPr>
                        <a:t>:-</a:t>
                      </a:r>
                      <a:endParaRPr lang="en-US" sz="1100">
                        <a:latin typeface="Calibri"/>
                        <a:ea typeface="Calibri"/>
                        <a:cs typeface="Times New Roman"/>
                      </a:endParaRPr>
                    </a:p>
                    <a:p>
                      <a:pPr marL="0" marR="0" algn="just">
                        <a:lnSpc>
                          <a:spcPct val="150000"/>
                        </a:lnSpc>
                        <a:spcBef>
                          <a:spcPts val="0"/>
                        </a:spcBef>
                        <a:spcAft>
                          <a:spcPts val="0"/>
                        </a:spcAft>
                      </a:pPr>
                      <a:r>
                        <a:rPr lang="en-IN" sz="1200">
                          <a:latin typeface="Times New Roman"/>
                          <a:ea typeface="Calibri"/>
                          <a:cs typeface="Times New Roman"/>
                        </a:rPr>
                        <a:t>Attribute-based encryption (ABE) implements ABAC in cryptography algorithms and provides secure and fine-grained access control for sharing data in an open environment. Sahai et al. [31] proposed a fuzzy identity-based encryption, which is the first approach of ABE. Soon after, more general ABE schemes were proposed, and they can be divided into the following two types: key-policy attribute-based encryption (KPABE) [32], and ciphertext-policy attribute-based encryption (CP-ABE) [33]. The main difference between the two schemes is that in KP-ABE the ciphertext is associated with a set of attributes, and its private key is associated with a monotonic access structure like a tree, which describes the user’s identity; while in CP-ABE, the ciphertext is created with an access structure, which specifies the encryption policy.</a:t>
                      </a:r>
                      <a:endParaRPr lang="en-US" sz="1100">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IN" sz="1400" b="1" dirty="0">
                          <a:latin typeface="Times New Roman"/>
                          <a:ea typeface="Calibri"/>
                          <a:cs typeface="Times New Roman"/>
                        </a:rPr>
                        <a:t>ALGORITHM DEFINITION</a:t>
                      </a:r>
                      <a:r>
                        <a:rPr lang="en-IN" sz="1200" b="1" dirty="0">
                          <a:latin typeface="Times New Roman"/>
                          <a:ea typeface="Calibri"/>
                          <a:cs typeface="Times New Roman"/>
                        </a:rPr>
                        <a:t>:-</a:t>
                      </a:r>
                      <a:endParaRPr lang="en-US" sz="1100" dirty="0">
                        <a:latin typeface="Calibri"/>
                        <a:ea typeface="Calibri"/>
                        <a:cs typeface="Times New Roman"/>
                      </a:endParaRPr>
                    </a:p>
                    <a:p>
                      <a:pPr marL="0" marR="0" algn="just">
                        <a:lnSpc>
                          <a:spcPct val="150000"/>
                        </a:lnSpc>
                        <a:spcBef>
                          <a:spcPts val="0"/>
                        </a:spcBef>
                        <a:spcAft>
                          <a:spcPts val="0"/>
                        </a:spcAft>
                      </a:pPr>
                      <a:r>
                        <a:rPr lang="en-IN" sz="1200" dirty="0">
                          <a:latin typeface="Times New Roman"/>
                          <a:ea typeface="Calibri"/>
                          <a:cs typeface="Times New Roman"/>
                        </a:rPr>
                        <a:t>The g-SIS models are information sharing models where the rules of granting authorization are based on groups other than individuals. Thus, the g-SIS models are suitable for controlling inter-group information sharing. However, there are some limitations for the g-SIS models to be directly applied to the OSN group information sharing. First, the g-SIS models do not consider that there may exist </a:t>
                      </a:r>
                      <a:r>
                        <a:rPr lang="en-IN" sz="1200" dirty="0" err="1">
                          <a:latin typeface="Times New Roman"/>
                          <a:ea typeface="Calibri"/>
                          <a:cs typeface="Times New Roman"/>
                        </a:rPr>
                        <a:t>untrusted</a:t>
                      </a:r>
                      <a:r>
                        <a:rPr lang="en-IN" sz="1200" dirty="0">
                          <a:latin typeface="Times New Roman"/>
                          <a:ea typeface="Calibri"/>
                          <a:cs typeface="Times New Roman"/>
                        </a:rPr>
                        <a:t> operations such as reposting in OSNs. Second, the security levels of all groups in the g-SIS models are the same, so that users cannot define different relationship and status. Third, the g-SIS models cannot control the information flow among different groups. If a user is in two different groups at the same time, he can repost the resources from one group to the other, which may result in insecure information flow and disclose private information to some </a:t>
                      </a:r>
                      <a:r>
                        <a:rPr lang="en-IN" sz="1200" dirty="0" err="1">
                          <a:latin typeface="Times New Roman"/>
                          <a:ea typeface="Calibri"/>
                          <a:cs typeface="Times New Roman"/>
                        </a:rPr>
                        <a:t>untrusted</a:t>
                      </a:r>
                      <a:r>
                        <a:rPr lang="en-IN" sz="1200" dirty="0">
                          <a:latin typeface="Times New Roman"/>
                          <a:ea typeface="Calibri"/>
                          <a:cs typeface="Times New Roman"/>
                        </a:rPr>
                        <a:t> users.</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2102882690"/>
              </p:ext>
            </p:extLst>
          </p:nvPr>
        </p:nvGraphicFramePr>
        <p:xfrm>
          <a:off x="304800" y="838200"/>
          <a:ext cx="8458200" cy="1569623"/>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4204740616"/>
                    </a:ext>
                  </a:extLst>
                </a:gridCol>
                <a:gridCol w="4229100">
                  <a:extLst>
                    <a:ext uri="{9D8B030D-6E8A-4147-A177-3AD203B41FA5}">
                      <a16:colId xmlns:a16="http://schemas.microsoft.com/office/drawing/2014/main" val="2161512350"/>
                    </a:ext>
                  </a:extLst>
                </a:gridCol>
              </a:tblGrid>
              <a:tr h="589754">
                <a:tc>
                  <a:txBody>
                    <a:bodyPr/>
                    <a:lstStyle/>
                    <a:p>
                      <a:pPr marL="118745" marR="0" indent="-118745" algn="just">
                        <a:lnSpc>
                          <a:spcPct val="150000"/>
                        </a:lnSpc>
                        <a:spcBef>
                          <a:spcPts val="0"/>
                        </a:spcBef>
                        <a:spcAft>
                          <a:spcPts val="0"/>
                        </a:spcAft>
                      </a:pPr>
                      <a:r>
                        <a:rPr lang="en-IN" sz="1200" b="1" dirty="0">
                          <a:latin typeface="Times New Roman"/>
                          <a:ea typeface="Calibri"/>
                          <a:cs typeface="Times New Roman"/>
                        </a:rPr>
                        <a:t>DRAWBACKS:-</a:t>
                      </a:r>
                      <a:endParaRPr lang="en-US" sz="1100" dirty="0">
                        <a:latin typeface="Calibri"/>
                        <a:ea typeface="Calibri"/>
                        <a:cs typeface="Times New Roman"/>
                      </a:endParaRPr>
                    </a:p>
                  </a:txBody>
                  <a:tcPr marL="68580" marR="68580" marT="0" marB="0"/>
                </a:tc>
                <a:tc>
                  <a:txBody>
                    <a:bodyPr/>
                    <a:lstStyle/>
                    <a:p>
                      <a:pPr marL="118745" marR="0" indent="-118745" algn="just">
                        <a:lnSpc>
                          <a:spcPct val="150000"/>
                        </a:lnSpc>
                        <a:spcBef>
                          <a:spcPts val="0"/>
                        </a:spcBef>
                        <a:spcAft>
                          <a:spcPts val="0"/>
                        </a:spcAft>
                      </a:pPr>
                      <a:r>
                        <a:rPr lang="en-IN" sz="1200" b="1" dirty="0">
                          <a:latin typeface="Times New Roman"/>
                          <a:ea typeface="Calibri"/>
                          <a:cs typeface="Times New Roman"/>
                        </a:rPr>
                        <a:t>ADVANTAGES:-</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3675115164"/>
                  </a:ext>
                </a:extLst>
              </a:tr>
              <a:tr h="589754">
                <a:tc>
                  <a:txBody>
                    <a:bodyPr/>
                    <a:lstStyle/>
                    <a:p>
                      <a:pPr marL="342900" marR="0" lvl="0" indent="-342900" algn="just">
                        <a:lnSpc>
                          <a:spcPct val="150000"/>
                        </a:lnSpc>
                        <a:spcBef>
                          <a:spcPts val="0"/>
                        </a:spcBef>
                        <a:spcAft>
                          <a:spcPts val="0"/>
                        </a:spcAft>
                        <a:buSzPts val="1200"/>
                        <a:buFont typeface="Symbol"/>
                        <a:buBlip>
                          <a:blip r:embed="rId2"/>
                        </a:buBlip>
                      </a:pPr>
                      <a:r>
                        <a:rPr lang="en-IN" sz="1100" dirty="0">
                          <a:latin typeface="Times New Roman"/>
                          <a:ea typeface="Calibri"/>
                          <a:cs typeface="Times New Roman"/>
                        </a:rPr>
                        <a:t>The factors that affect the privacy decision in mobile and online photo sharing.</a:t>
                      </a:r>
                      <a:endParaRPr lang="en-US" sz="1050" dirty="0">
                        <a:latin typeface="Calibri"/>
                        <a:ea typeface="Calibri"/>
                        <a:cs typeface="Times New Roman"/>
                      </a:endParaRPr>
                    </a:p>
                    <a:p>
                      <a:pPr marL="342900" marR="0" lvl="0" indent="-342900" algn="just">
                        <a:lnSpc>
                          <a:spcPct val="150000"/>
                        </a:lnSpc>
                        <a:spcBef>
                          <a:spcPts val="0"/>
                        </a:spcBef>
                        <a:spcAft>
                          <a:spcPts val="0"/>
                        </a:spcAft>
                        <a:buSzPts val="1200"/>
                        <a:buFont typeface="Symbol"/>
                        <a:buBlip>
                          <a:blip r:embed="rId2"/>
                        </a:buBlip>
                      </a:pPr>
                      <a:r>
                        <a:rPr lang="en-IN" sz="1100" dirty="0">
                          <a:latin typeface="Times New Roman"/>
                          <a:ea typeface="Calibri"/>
                          <a:cs typeface="Times New Roman"/>
                        </a:rPr>
                        <a:t>The user-centric OSNs information sharing</a:t>
                      </a:r>
                      <a:endParaRPr lang="en-US" sz="1050" dirty="0">
                        <a:latin typeface="Calibri"/>
                        <a:ea typeface="Calibri"/>
                        <a:cs typeface="Times New Roman"/>
                      </a:endParaRPr>
                    </a:p>
                    <a:p>
                      <a:pPr marL="118745" marR="0" indent="-118745" algn="just">
                        <a:lnSpc>
                          <a:spcPct val="150000"/>
                        </a:lnSpc>
                        <a:spcBef>
                          <a:spcPts val="0"/>
                        </a:spcBef>
                        <a:spcAft>
                          <a:spcPts val="0"/>
                        </a:spcAft>
                      </a:pPr>
                      <a:endParaRPr lang="en-US" sz="1100" dirty="0">
                        <a:latin typeface="Calibri"/>
                        <a:ea typeface="Calibri"/>
                        <a:cs typeface="Times New Roman"/>
                      </a:endParaRPr>
                    </a:p>
                  </a:txBody>
                  <a:tcPr marL="68580" marR="68580" marT="0" marB="0"/>
                </a:tc>
                <a:tc>
                  <a:txBody>
                    <a:bodyPr/>
                    <a:lstStyle/>
                    <a:p>
                      <a:pPr marL="342900" marR="0" lvl="0" indent="-342900" algn="just">
                        <a:lnSpc>
                          <a:spcPct val="150000"/>
                        </a:lnSpc>
                        <a:spcBef>
                          <a:spcPts val="0"/>
                        </a:spcBef>
                        <a:spcAft>
                          <a:spcPts val="0"/>
                        </a:spcAft>
                        <a:buSzPts val="1200"/>
                        <a:buFont typeface="Symbol"/>
                        <a:buBlip>
                          <a:blip r:embed="rId2"/>
                        </a:buBlip>
                      </a:pPr>
                      <a:r>
                        <a:rPr lang="en-US" sz="1100" dirty="0">
                          <a:latin typeface="Times New Roman"/>
                          <a:ea typeface="Calibri"/>
                          <a:cs typeface="Times New Roman"/>
                        </a:rPr>
                        <a:t>So, to encourage more users to share information.</a:t>
                      </a:r>
                      <a:endParaRPr lang="en-US" sz="1050" dirty="0">
                        <a:latin typeface="Calibri"/>
                        <a:ea typeface="Calibri"/>
                        <a:cs typeface="Times New Roman"/>
                      </a:endParaRPr>
                    </a:p>
                    <a:p>
                      <a:pPr marL="342900" marR="0" lvl="0" indent="-342900" algn="just">
                        <a:lnSpc>
                          <a:spcPct val="150000"/>
                        </a:lnSpc>
                        <a:spcBef>
                          <a:spcPts val="0"/>
                        </a:spcBef>
                        <a:spcAft>
                          <a:spcPts val="0"/>
                        </a:spcAft>
                        <a:buSzPts val="1200"/>
                        <a:buFont typeface="Symbol"/>
                        <a:buBlip>
                          <a:blip r:embed="rId2"/>
                        </a:buBlip>
                      </a:pPr>
                      <a:r>
                        <a:rPr lang="en-IN" sz="1100" dirty="0">
                          <a:latin typeface="Times New Roman"/>
                          <a:ea typeface="Calibri"/>
                          <a:cs typeface="Times New Roman"/>
                        </a:rPr>
                        <a:t>In order to help users protect their private personal information</a:t>
                      </a:r>
                      <a:endParaRPr lang="en-US" sz="1050" dirty="0">
                        <a:latin typeface="Calibri"/>
                        <a:ea typeface="Calibri"/>
                        <a:cs typeface="Times New Roman"/>
                      </a:endParaRPr>
                    </a:p>
                    <a:p>
                      <a:pPr marL="342900" marR="0" lvl="0" indent="-342900" algn="just">
                        <a:lnSpc>
                          <a:spcPct val="150000"/>
                        </a:lnSpc>
                        <a:spcBef>
                          <a:spcPts val="0"/>
                        </a:spcBef>
                        <a:spcAft>
                          <a:spcPts val="0"/>
                        </a:spcAft>
                        <a:buSzPts val="1200"/>
                        <a:buFont typeface="Symbol"/>
                        <a:buBlip>
                          <a:blip r:embed="rId2"/>
                        </a:buBlip>
                      </a:pP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723504076"/>
                  </a:ext>
                </a:extLst>
              </a:tr>
            </a:tbl>
          </a:graphicData>
        </a:graphic>
      </p:graphicFrame>
    </p:spTree>
    <p:extLst>
      <p:ext uri="{BB962C8B-B14F-4D97-AF65-F5344CB8AC3E}">
        <p14:creationId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381000"/>
            <a:ext cx="7924800" cy="4893647"/>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sz="1200" dirty="0">
                <a:latin typeface="Times New Roman" panose="02020603050405020304" pitchFamily="18" charset="0"/>
                <a:cs typeface="Times New Roman" panose="02020603050405020304" pitchFamily="18" charset="0"/>
              </a:rPr>
              <a:t>PROCESSOR		:  	DUAL CORE 2 DUO.</a:t>
            </a:r>
            <a:endParaRPr lang="en-IN" sz="1200" dirty="0">
              <a:latin typeface="Times New Roman" panose="02020603050405020304" pitchFamily="18" charset="0"/>
              <a:cs typeface="Times New Roman" panose="02020603050405020304" pitchFamily="18" charset="0"/>
            </a:endParaRPr>
          </a:p>
          <a:p>
            <a:pPr lvl="0">
              <a:lnSpc>
                <a:spcPct val="150000"/>
              </a:lnSpc>
            </a:pPr>
            <a:r>
              <a:rPr lang="en-US" sz="1200" dirty="0">
                <a:latin typeface="Times New Roman" panose="02020603050405020304" pitchFamily="18" charset="0"/>
                <a:cs typeface="Times New Roman" panose="02020603050405020304" pitchFamily="18" charset="0"/>
              </a:rPr>
              <a:t>RAM		:	2GB DD RAM	</a:t>
            </a:r>
            <a:endParaRPr lang="en-IN" sz="1200" dirty="0">
              <a:latin typeface="Times New Roman" panose="02020603050405020304" pitchFamily="18" charset="0"/>
              <a:cs typeface="Times New Roman" panose="02020603050405020304" pitchFamily="18" charset="0"/>
            </a:endParaRPr>
          </a:p>
          <a:p>
            <a:pPr lvl="0">
              <a:lnSpc>
                <a:spcPct val="150000"/>
              </a:lnSpc>
            </a:pPr>
            <a:r>
              <a:rPr lang="en-US" sz="1200" dirty="0">
                <a:latin typeface="Times New Roman" panose="02020603050405020304" pitchFamily="18" charset="0"/>
                <a:cs typeface="Times New Roman" panose="02020603050405020304" pitchFamily="18" charset="0"/>
              </a:rPr>
              <a:t>HARD DISK 		:	250 GB</a:t>
            </a:r>
            <a:endParaRPr lang="en-IN" sz="12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sz="1200" dirty="0">
                <a:latin typeface="Times New Roman" panose="02020603050405020304" pitchFamily="18" charset="0"/>
                <a:cs typeface="Times New Roman" panose="02020603050405020304" pitchFamily="18" charset="0"/>
              </a:rPr>
              <a:t>FRONT END 		:          	J2EE (JSP, SERVLET)</a:t>
            </a:r>
            <a:endParaRPr lang="en-IN" sz="1200" dirty="0">
              <a:latin typeface="Times New Roman" panose="02020603050405020304" pitchFamily="18" charset="0"/>
              <a:cs typeface="Times New Roman" panose="02020603050405020304" pitchFamily="18" charset="0"/>
            </a:endParaRPr>
          </a:p>
          <a:p>
            <a:pPr lvl="0">
              <a:lnSpc>
                <a:spcPct val="150000"/>
              </a:lnSpc>
            </a:pPr>
            <a:r>
              <a:rPr lang="en-US" sz="1200" dirty="0">
                <a:latin typeface="Times New Roman" panose="02020603050405020304" pitchFamily="18" charset="0"/>
                <a:cs typeface="Times New Roman" panose="02020603050405020304" pitchFamily="18" charset="0"/>
              </a:rPr>
              <a:t>BACK END	                        : 	MY SQL 5.5</a:t>
            </a:r>
            <a:endParaRPr lang="en-IN" sz="1200" dirty="0">
              <a:latin typeface="Times New Roman" panose="02020603050405020304" pitchFamily="18" charset="0"/>
              <a:cs typeface="Times New Roman" panose="02020603050405020304" pitchFamily="18" charset="0"/>
            </a:endParaRPr>
          </a:p>
          <a:p>
            <a:pPr lvl="0">
              <a:lnSpc>
                <a:spcPct val="150000"/>
              </a:lnSpc>
            </a:pPr>
            <a:r>
              <a:rPr lang="en-US" sz="1200" dirty="0">
                <a:latin typeface="Times New Roman" panose="02020603050405020304" pitchFamily="18" charset="0"/>
                <a:cs typeface="Times New Roman" panose="02020603050405020304" pitchFamily="18" charset="0"/>
              </a:rPr>
              <a:t>OPERATING SYSTEM    	:  	WINDOWS 7</a:t>
            </a:r>
            <a:endParaRPr lang="en-IN" sz="1200" dirty="0">
              <a:latin typeface="Times New Roman" panose="02020603050405020304" pitchFamily="18" charset="0"/>
              <a:cs typeface="Times New Roman" panose="02020603050405020304" pitchFamily="18" charset="0"/>
            </a:endParaRPr>
          </a:p>
          <a:p>
            <a:pPr lvl="0">
              <a:lnSpc>
                <a:spcPct val="150000"/>
              </a:lnSpc>
            </a:pPr>
            <a:r>
              <a:rPr lang="en-US" sz="1200" dirty="0">
                <a:latin typeface="Times New Roman" panose="02020603050405020304" pitchFamily="18" charset="0"/>
                <a:cs typeface="Times New Roman" panose="02020603050405020304" pitchFamily="18" charset="0"/>
              </a:rPr>
              <a:t>IDE	</a:t>
            </a:r>
            <a:r>
              <a:rPr lang="en-US" sz="120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ECLIPSE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186835">
            <a:off x="1899200" y="2432435"/>
            <a:ext cx="5051903" cy="1143000"/>
          </a:xfrm>
        </p:spPr>
        <p:txBody>
          <a:bodyPr>
            <a:noAutofit/>
          </a:bodyPr>
          <a:lstStyle/>
          <a:p>
            <a:r>
              <a:rPr lang="en-US" sz="8000" b="1" dirty="0">
                <a:latin typeface="Times New Roman" pitchFamily="18" charset="0"/>
                <a:cs typeface="Times New Roman" pitchFamily="18" charset="0"/>
              </a:rPr>
              <a:t>Thank You</a:t>
            </a:r>
          </a:p>
        </p:txBody>
      </p:sp>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855</TotalTime>
  <Words>860</Words>
  <Application>Microsoft Office PowerPoint</Application>
  <PresentationFormat>On-screen Show (4:3)</PresentationFormat>
  <Paragraphs>43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Constantia</vt:lpstr>
      <vt:lpstr>Symbol</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dc:title>
  <dc:creator>Vertilink Technologies</dc:creator>
  <cp:lastModifiedBy>intel</cp:lastModifiedBy>
  <cp:revision>22</cp:revision>
  <dcterms:created xsi:type="dcterms:W3CDTF">2014-01-29T07:45:10Z</dcterms:created>
  <dcterms:modified xsi:type="dcterms:W3CDTF">2023-07-03T11:15:26Z</dcterms:modified>
</cp:coreProperties>
</file>