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8"/>
  </p:notesMasterIdLst>
  <p:sldIdLst>
    <p:sldId id="291" r:id="rId2"/>
    <p:sldId id="292" r:id="rId3"/>
    <p:sldId id="294" r:id="rId4"/>
    <p:sldId id="296" r:id="rId5"/>
    <p:sldId id="293" r:id="rId6"/>
    <p:sldId id="29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extLst>
      <p:ext uri="{BB962C8B-B14F-4D97-AF65-F5344CB8AC3E}">
        <p14:creationId xmlns:p14="http://schemas.microsoft.com/office/powerpoint/2010/main" xmlns="" val="4018179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85800" y="1981200"/>
            <a:ext cx="7924800" cy="1315873"/>
          </a:xfrm>
          <a:prstGeom prst="rect">
            <a:avLst/>
          </a:prstGeom>
        </p:spPr>
        <p:txBody>
          <a:bodyPr wrap="square">
            <a:spAutoFit/>
          </a:bodyPr>
          <a:lstStyle/>
          <a:p>
            <a:pPr algn="ctr">
              <a:lnSpc>
                <a:spcPct val="150000"/>
              </a:lnSpc>
              <a:spcAft>
                <a:spcPts val="1000"/>
              </a:spcAft>
            </a:pPr>
            <a:r>
              <a:rPr lang="en-US" sz="2800" b="1" smtClean="0">
                <a:latin typeface="Times New Roman" panose="02020603050405020304" pitchFamily="18" charset="0"/>
                <a:ea typeface="Calibri" panose="020F0502020204030204" pitchFamily="34" charset="0"/>
                <a:cs typeface="Times New Roman" panose="02020603050405020304" pitchFamily="18" charset="0"/>
              </a:rPr>
              <a:t>A Research Awareness of University in Network Information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233E7A9C-8659-4368-A225-F7179358F001}"/>
              </a:ext>
            </a:extLst>
          </p:cNvPr>
          <p:cNvSpPr/>
          <p:nvPr/>
        </p:nvSpPr>
        <p:spPr>
          <a:xfrm>
            <a:off x="228600" y="838200"/>
            <a:ext cx="8534400" cy="1996765"/>
          </a:xfrm>
          <a:prstGeom prst="rect">
            <a:avLst/>
          </a:prstGeom>
        </p:spPr>
        <p:txBody>
          <a:bodyPr wrap="square">
            <a:spAutoFit/>
          </a:bodyPr>
          <a:lstStyle/>
          <a:p>
            <a:pPr indent="457200" algn="just">
              <a:lnSpc>
                <a:spcPct val="150000"/>
              </a:lnSpc>
              <a:spcAft>
                <a:spcPts val="1000"/>
              </a:spcAft>
            </a:pPr>
            <a:r>
              <a:rPr lang="en-US" sz="1400" dirty="0" smtClean="0">
                <a:latin typeface="Times New Roman" panose="02020603050405020304" pitchFamily="18" charset="0"/>
                <a:ea typeface="Calibri" panose="020F0502020204030204" pitchFamily="34" charset="0"/>
                <a:cs typeface="Times New Roman" panose="02020603050405020304" pitchFamily="18" charset="0"/>
              </a:rPr>
              <a:t>Recently </a:t>
            </a:r>
            <a:r>
              <a:rPr lang="en-US" sz="1400" dirty="0">
                <a:latin typeface="Times New Roman" panose="02020603050405020304" pitchFamily="18" charset="0"/>
                <a:ea typeface="Calibri" panose="020F0502020204030204" pitchFamily="34" charset="0"/>
                <a:cs typeface="Times New Roman" panose="02020603050405020304" pitchFamily="18" charset="0"/>
              </a:rPr>
              <a:t>network threats faced by universities are constantly escalating, and the traditional means of protection have been unable to meet the current network information security situation. Big data technology can integrate massive logs data and analyze network security risks in real time, so as to implement functions such as network assets management, massive logs management, security events analysis, attack events tracing, dangerous events warning, and security situation awareness, and consequently building up a comprehensive network information security system to provide decision support for network information security in universities.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869419453"/>
              </p:ext>
            </p:extLst>
          </p:nvPr>
        </p:nvGraphicFramePr>
        <p:xfrm>
          <a:off x="304800" y="0"/>
          <a:ext cx="8458200" cy="6269574"/>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xmlns="" val="4204740616"/>
                    </a:ext>
                  </a:extLst>
                </a:gridCol>
                <a:gridCol w="4376833">
                  <a:extLst>
                    <a:ext uri="{9D8B030D-6E8A-4147-A177-3AD203B41FA5}">
                      <a16:colId xmlns:a16="http://schemas.microsoft.com/office/drawing/2014/main" xmlns="" val="2161512350"/>
                    </a:ext>
                  </a:extLst>
                </a:gridCol>
              </a:tblGrid>
              <a:tr h="531193">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3202607">
                <a:tc>
                  <a:txBody>
                    <a:bodyPr/>
                    <a:lstStyle/>
                    <a:p>
                      <a:pPr marL="342900" lvl="0" indent="-342900" algn="just">
                        <a:lnSpc>
                          <a:spcPct val="150000"/>
                        </a:lnSpc>
                        <a:spcAft>
                          <a:spcPts val="10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With the continuous promotion of the construction of Smart Campus in colleges and universities, the scale of network and software applications in colleges and universities has been continuously expanded. Under the traditional thinking mode of "emphasizing construction but neglecting maintenance, and emphasizing operation but neglecting security", the network information security system in colleges and universities lacks of the overall planning. </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1100" dirty="0" smtClean="0">
                          <a:effectLst/>
                          <a:latin typeface="Times New Roman" panose="02020603050405020304" pitchFamily="18" charset="0"/>
                          <a:ea typeface="Calibri" panose="020F0502020204030204" pitchFamily="34" charset="0"/>
                        </a:rPr>
                        <a:t>With the large scale of university network, the large number of users and the continuous generation of log information, the key information scattered in the massive log information cannot get the key attention, which often leads to missing report or misjudgment.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342900" marR="0" lvl="0" indent="-342900" algn="just">
                        <a:lnSpc>
                          <a:spcPct val="150000"/>
                        </a:lnSpc>
                        <a:spcBef>
                          <a:spcPts val="0"/>
                        </a:spcBef>
                        <a:spcAft>
                          <a:spcPts val="1000"/>
                        </a:spcAft>
                        <a:buFont typeface="Wingdings"/>
                        <a:buChar char=""/>
                      </a:pPr>
                      <a:r>
                        <a:rPr lang="en-US" sz="1400" dirty="0" smtClean="0">
                          <a:effectLst/>
                          <a:latin typeface="Times New Roman" panose="02020603050405020304" pitchFamily="18" charset="0"/>
                          <a:ea typeface="Calibri" panose="020F0502020204030204" pitchFamily="34" charset="0"/>
                        </a:rPr>
                        <a:t>This paper studies the contents and functions of the network information security situation awareness platform, and plans a set of functional architecture of network information security situation awareness platform suitable for colleges and universities.</a:t>
                      </a:r>
                    </a:p>
                    <a:p>
                      <a:pPr marL="342900" marR="0" lvl="0" indent="-342900" algn="just">
                        <a:lnSpc>
                          <a:spcPct val="150000"/>
                        </a:lnSpc>
                        <a:spcBef>
                          <a:spcPts val="0"/>
                        </a:spcBef>
                        <a:spcAft>
                          <a:spcPts val="1000"/>
                        </a:spcAft>
                        <a:buFont typeface="Wingdings"/>
                        <a:buChar char=""/>
                      </a:pPr>
                      <a:r>
                        <a:rPr lang="en-US" sz="1400" dirty="0" smtClean="0">
                          <a:effectLst/>
                          <a:latin typeface="Times New Roman" panose="02020603050405020304" pitchFamily="18" charset="0"/>
                          <a:ea typeface="Calibri" panose="020F0502020204030204" pitchFamily="34" charset="0"/>
                        </a:rPr>
                        <a:t>The network information security situation awareness platform includes five processes, including data collection, data transmission, data storage, data mining analysis, and data visualization.</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xmlns="" val="895524964"/>
                  </a:ext>
                </a:extLst>
              </a:tr>
              <a:tr h="1885201">
                <a:tc>
                  <a:txBody>
                    <a:bodyPr/>
                    <a:lstStyle/>
                    <a:p>
                      <a:pPr marL="0" marR="0" algn="just">
                        <a:lnSpc>
                          <a:spcPct val="150000"/>
                        </a:lnSpc>
                        <a:spcBef>
                          <a:spcPts val="0"/>
                        </a:spcBef>
                        <a:spcAft>
                          <a:spcPts val="1000"/>
                        </a:spcAft>
                      </a:pPr>
                      <a:r>
                        <a:rPr lang="en-US" sz="1600" b="1" dirty="0" smtClean="0">
                          <a:latin typeface="Times New Roman" pitchFamily="18" charset="0"/>
                          <a:ea typeface="Calibri"/>
                          <a:cs typeface="Times New Roman" pitchFamily="18" charset="0"/>
                        </a:rPr>
                        <a:t>EXISTING ALGORITHM:-</a:t>
                      </a:r>
                      <a:endParaRPr lang="en-US" sz="1600" dirty="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1400" dirty="0" smtClean="0">
                          <a:effectLst/>
                          <a:latin typeface="Times New Roman" panose="02020603050405020304" pitchFamily="18" charset="0"/>
                          <a:ea typeface="Calibri" panose="020F0502020204030204" pitchFamily="34" charset="0"/>
                        </a:rPr>
                        <a:t>Network Information Technology</a:t>
                      </a:r>
                      <a:endParaRPr lang="en-US" sz="1400" dirty="0">
                        <a:latin typeface="Times New Roman" pitchFamily="18" charset="0"/>
                        <a:ea typeface="Calibri"/>
                        <a:cs typeface="Times New Roman" pitchFamily="18" charset="0"/>
                      </a:endParaRPr>
                    </a:p>
                  </a:txBody>
                  <a:tcPr marL="114300" marR="114300" marT="0" marB="0"/>
                </a:tc>
                <a:tc>
                  <a:txBody>
                    <a:bodyPr/>
                    <a:lstStyle/>
                    <a:p>
                      <a:pPr marL="45720" marR="0" algn="just">
                        <a:lnSpc>
                          <a:spcPct val="150000"/>
                        </a:lnSpc>
                        <a:spcBef>
                          <a:spcPts val="0"/>
                        </a:spcBef>
                        <a:spcAft>
                          <a:spcPts val="1000"/>
                        </a:spcAft>
                      </a:pPr>
                      <a:r>
                        <a:rPr kumimoji="0" lang="en-US" sz="1600" b="1" kern="1200" dirty="0">
                          <a:solidFill>
                            <a:schemeClr val="dk1"/>
                          </a:solidFill>
                          <a:latin typeface="Times New Roman" pitchFamily="18" charset="0"/>
                          <a:ea typeface="Calibri"/>
                          <a:cs typeface="Times New Roman" pitchFamily="18" charset="0"/>
                        </a:rPr>
                        <a:t>PROPOSED ALGORITHM</a:t>
                      </a:r>
                      <a:r>
                        <a:rPr kumimoji="0" lang="en-US" sz="1600" b="1" kern="1200" dirty="0" smtClean="0">
                          <a:solidFill>
                            <a:schemeClr val="dk1"/>
                          </a:solidFill>
                          <a:latin typeface="Times New Roman" pitchFamily="18" charset="0"/>
                          <a:ea typeface="Calibri"/>
                          <a:cs typeface="Times New Roman" pitchFamily="18" charset="0"/>
                        </a:rPr>
                        <a:t>:-</a:t>
                      </a:r>
                    </a:p>
                    <a:p>
                      <a:pPr marL="0" marR="0" indent="0" algn="l" defTabSz="914400" rtl="0" eaLnBrk="1" fontAlgn="auto" latinLnBrk="0" hangingPunct="1">
                        <a:lnSpc>
                          <a:spcPct val="150000"/>
                        </a:lnSpc>
                        <a:spcBef>
                          <a:spcPts val="0"/>
                        </a:spcBef>
                        <a:spcAft>
                          <a:spcPts val="1000"/>
                        </a:spcAft>
                        <a:buClrTx/>
                        <a:buSzTx/>
                        <a:buFont typeface="Wingdings" pitchFamily="2" charset="2"/>
                        <a:buNone/>
                        <a:tabLst/>
                        <a:defRPr/>
                      </a:pPr>
                      <a:r>
                        <a:rPr lang="en-US" sz="1400" dirty="0" smtClean="0">
                          <a:effectLst/>
                          <a:latin typeface="Times New Roman" panose="02020603050405020304" pitchFamily="18" charset="0"/>
                          <a:ea typeface="Calibri" panose="020F0502020204030204" pitchFamily="34" charset="0"/>
                        </a:rPr>
                        <a:t>Situation Awareness Management Platform</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xmlns="" val="2381862123"/>
                  </a:ext>
                </a:extLst>
              </a:tr>
            </a:tbl>
          </a:graphicData>
        </a:graphic>
      </p:graphicFrame>
    </p:spTree>
    <p:extLst>
      <p:ext uri="{BB962C8B-B14F-4D97-AF65-F5344CB8AC3E}">
        <p14:creationId xmlns:p14="http://schemas.microsoft.com/office/powerpoint/2010/main" xmlns=""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4006985115"/>
              </p:ext>
            </p:extLst>
          </p:nvPr>
        </p:nvGraphicFramePr>
        <p:xfrm>
          <a:off x="304800" y="838200"/>
          <a:ext cx="8458200" cy="2499613"/>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xmlns="" val="4204740616"/>
                    </a:ext>
                  </a:extLst>
                </a:gridCol>
                <a:gridCol w="4229100">
                  <a:extLst>
                    <a:ext uri="{9D8B030D-6E8A-4147-A177-3AD203B41FA5}">
                      <a16:colId xmlns:a16="http://schemas.microsoft.com/office/drawing/2014/main" xmlns="" val="2161512350"/>
                    </a:ext>
                  </a:extLst>
                </a:gridCol>
              </a:tblGrid>
              <a:tr h="762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1737613">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Less Security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Takes more time for retrieving data</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SzPts val="1200"/>
                        <a:buFont typeface="Symbol" panose="05050102010706020507" pitchFamily="18" charset="2"/>
                        <a:buBlip>
                          <a:blip r:embed="rId2"/>
                        </a:buBlip>
                      </a:pPr>
                      <a:r>
                        <a:rPr lang="en-US" sz="1100" dirty="0" smtClean="0">
                          <a:effectLst/>
                          <a:latin typeface="Times New Roman" panose="02020603050405020304" pitchFamily="18" charset="0"/>
                          <a:ea typeface="Calibri" panose="020F0502020204030204" pitchFamily="34" charset="0"/>
                        </a:rPr>
                        <a:t>It is difficult to reflect the true value of data logs.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Provides High Security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fast retrieval under the mass storage data</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SzPts val="1200"/>
                        <a:buFont typeface="Symbol" panose="05050102010706020507" pitchFamily="18" charset="2"/>
                        <a:buBlip>
                          <a:blip r:embed="rId2"/>
                        </a:buBlip>
                      </a:pPr>
                      <a:r>
                        <a:rPr lang="en-US" sz="1100" dirty="0" smtClean="0">
                          <a:effectLst/>
                          <a:latin typeface="Times New Roman" panose="02020603050405020304" pitchFamily="18" charset="0"/>
                          <a:ea typeface="Calibri" panose="020F0502020204030204" pitchFamily="34" charset="0"/>
                        </a:rPr>
                        <a:t>It is can keep flexibly the true value of data logs.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xmlns="" val="910404205"/>
                  </a:ext>
                </a:extLst>
              </a:tr>
            </a:tbl>
          </a:graphicData>
        </a:graphic>
      </p:graphicFrame>
    </p:spTree>
    <p:extLst>
      <p:ext uri="{BB962C8B-B14F-4D97-AF65-F5344CB8AC3E}">
        <p14:creationId xmlns:p14="http://schemas.microsoft.com/office/powerpoint/2010/main" xmlns="" val="3925805463"/>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4368934"/>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TotalTime>
  <Words>355</Words>
  <Application>Microsoft Office PowerPoint</Application>
  <PresentationFormat>On-screen Show (4:3)</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Slide 1</vt:lpstr>
      <vt:lpstr>Slide 2</vt:lpstr>
      <vt:lpstr>Slide 3</vt:lpstr>
      <vt:lpstr>Slide 4</vt:lpstr>
      <vt:lpstr>Slide 5</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intel 4</cp:lastModifiedBy>
  <cp:revision>31</cp:revision>
  <dcterms:created xsi:type="dcterms:W3CDTF">2014-01-29T07:45:10Z</dcterms:created>
  <dcterms:modified xsi:type="dcterms:W3CDTF">2023-07-03T11:19:11Z</dcterms:modified>
</cp:coreProperties>
</file>