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9"/>
  </p:notesMasterIdLst>
  <p:sldIdLst>
    <p:sldId id="291" r:id="rId2"/>
    <p:sldId id="292" r:id="rId3"/>
    <p:sldId id="294" r:id="rId4"/>
    <p:sldId id="295" r:id="rId5"/>
    <p:sldId id="296" r:id="rId6"/>
    <p:sldId id="293"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24" autoAdjust="0"/>
  </p:normalViewPr>
  <p:slideViewPr>
    <p:cSldViewPr>
      <p:cViewPr varScale="1">
        <p:scale>
          <a:sx n="75" d="100"/>
          <a:sy n="75" d="100"/>
        </p:scale>
        <p:origin x="66"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2438400"/>
            <a:ext cx="7924800" cy="646331"/>
          </a:xfrm>
          <a:prstGeom prst="rect">
            <a:avLst/>
          </a:prstGeom>
        </p:spPr>
        <p:txBody>
          <a:bodyPr wrap="square">
            <a:spAutoFit/>
          </a:bodyPr>
          <a:lstStyle/>
          <a:p>
            <a:r>
              <a:rPr lang="en-IN" b="1" dirty="0"/>
              <a:t> </a:t>
            </a:r>
            <a:endParaRPr lang="en-IN" dirty="0"/>
          </a:p>
          <a:p>
            <a:r>
              <a:rPr lang="en-IN" b="1"/>
              <a:t>REVALUATED PROVABLE PROPRIETORSHIP DATA MOVEMENT</a:t>
            </a:r>
            <a:endParaRPr lang="en-IN"/>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3048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33E7A9C-8659-4368-A225-F7179358F001}"/>
              </a:ext>
            </a:extLst>
          </p:cNvPr>
          <p:cNvSpPr/>
          <p:nvPr/>
        </p:nvSpPr>
        <p:spPr>
          <a:xfrm>
            <a:off x="304800" y="838200"/>
            <a:ext cx="8534400" cy="3608488"/>
          </a:xfrm>
          <a:prstGeom prst="rect">
            <a:avLst/>
          </a:prstGeom>
        </p:spPr>
        <p:txBody>
          <a:bodyPr wrap="square">
            <a:spAutoFit/>
          </a:bodyPr>
          <a:lstStyle/>
          <a:p>
            <a:pPr indent="457200" algn="just">
              <a:lnSpc>
                <a:spcPct val="150000"/>
              </a:lnSpc>
              <a:spcAft>
                <a:spcPts val="1000"/>
              </a:spcAft>
            </a:pPr>
            <a:r>
              <a:rPr lang="en-US" sz="1400" dirty="0" smtClean="0">
                <a:latin typeface="Times New Roman" panose="02020603050405020304" pitchFamily="18" charset="0"/>
                <a:ea typeface="Calibri" panose="020F0502020204030204" pitchFamily="34" charset="0"/>
                <a:cs typeface="Times New Roman" panose="02020603050405020304" pitchFamily="18" charset="0"/>
              </a:rPr>
              <a:t>With the rapid development of cloud computing, more and more enterprises would like to upload and store their data in the public cloud. When the parts of the business of an enterprise are purchased by another enterprise, the corresponding data will be transferred to the acquiring enterprise. For the usual case, how to outsource the computation cost of data transfer to the cloud? How to ensure the remote purchased data integrity? Thus, it is important to study provable data possession with outsourced data transfer (DT-PDP). In this paper, for the first time, we propose the novel concept: DT-PDP. By taking use of DT-PDP, the following three security requirements can be satisfied: (1) the other un-purchased data security of acquired enterprise can be ensured; (2) the purchased data integrity and privacy can be ensured; (3) the data transferability’s computation can be outsourced to the public cloud servers. For the security concept of DT-PDP, we give its motivation, system model and security model. Then, we design a concrete DT-PDP scheme based on the bilinear pairings. At last, we analyze the security, efficiency and flexibility of the concrete DT-PDP scheme. It shows that our scheme is provably secure and efficient.</a:t>
            </a:r>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977495425"/>
              </p:ext>
            </p:extLst>
          </p:nvPr>
        </p:nvGraphicFramePr>
        <p:xfrm>
          <a:off x="0" y="32738"/>
          <a:ext cx="9144000" cy="6825262"/>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4204740616"/>
                    </a:ext>
                  </a:extLst>
                </a:gridCol>
                <a:gridCol w="5410200">
                  <a:extLst>
                    <a:ext uri="{9D8B030D-6E8A-4147-A177-3AD203B41FA5}">
                      <a16:colId xmlns:a16="http://schemas.microsoft.com/office/drawing/2014/main" val="2161512350"/>
                    </a:ext>
                  </a:extLst>
                </a:gridCol>
              </a:tblGrid>
              <a:tr h="506076">
                <a:tc>
                  <a:txBody>
                    <a:bodyPr/>
                    <a:lstStyle/>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EXSISTING</a:t>
                      </a: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PROPOSED</a:t>
                      </a: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4523124">
                <a:tc>
                  <a:txBody>
                    <a:bodyPr/>
                    <a:lstStyle/>
                    <a:p>
                      <a:pPr marL="342900" lvl="0" indent="-342900" algn="just">
                        <a:lnSpc>
                          <a:spcPct val="150000"/>
                        </a:lnSpc>
                        <a:spcAft>
                          <a:spcPts val="0"/>
                        </a:spcAft>
                        <a:buFont typeface="Wingdings"/>
                        <a:buChar char=""/>
                      </a:pPr>
                      <a:r>
                        <a:rPr lang="en-US" sz="1400" dirty="0">
                          <a:latin typeface="Times New Roman"/>
                          <a:ea typeface="Calibri"/>
                          <a:cs typeface="Times New Roman"/>
                        </a:rPr>
                        <a:t> Verifying the integrity of remote data has become a critical issue in storing data on </a:t>
                      </a:r>
                      <a:r>
                        <a:rPr lang="en-US" sz="1400" dirty="0" err="1">
                          <a:latin typeface="Times New Roman"/>
                          <a:ea typeface="Calibri"/>
                          <a:cs typeface="Times New Roman"/>
                        </a:rPr>
                        <a:t>untrusted</a:t>
                      </a:r>
                      <a:r>
                        <a:rPr lang="en-US" sz="1400" dirty="0">
                          <a:latin typeface="Times New Roman"/>
                          <a:ea typeface="Calibri"/>
                          <a:cs typeface="Times New Roman"/>
                        </a:rPr>
                        <a:t> servers.</a:t>
                      </a:r>
                      <a:endParaRPr lang="en-US" sz="1200" dirty="0">
                        <a:latin typeface="Calibri"/>
                        <a:ea typeface="Calibri"/>
                        <a:cs typeface="Times New Roman"/>
                      </a:endParaRPr>
                    </a:p>
                    <a:p>
                      <a:pPr marL="342900" lvl="0" indent="-342900" algn="just">
                        <a:lnSpc>
                          <a:spcPct val="150000"/>
                        </a:lnSpc>
                        <a:spcAft>
                          <a:spcPts val="1000"/>
                        </a:spcAft>
                        <a:buFont typeface="Wingdings"/>
                        <a:buChar char=""/>
                      </a:pPr>
                      <a:r>
                        <a:rPr lang="en-US" sz="1400" dirty="0">
                          <a:latin typeface="Times New Roman"/>
                          <a:ea typeface="Calibri"/>
                          <a:cs typeface="Times New Roman"/>
                        </a:rPr>
                        <a:t>Remote data integrity can prevent public cloud servers from misrepresenting or modifying data.</a:t>
                      </a:r>
                      <a:endParaRPr lang="en-US" sz="1200" dirty="0">
                        <a:latin typeface="Calibri"/>
                        <a:ea typeface="Calibri"/>
                        <a:cs typeface="Times New Roman"/>
                      </a:endParaRPr>
                    </a:p>
                  </a:txBody>
                  <a:tcPr marL="114300" marR="114300" marT="0" marB="0"/>
                </a:tc>
                <a:tc>
                  <a:txBody>
                    <a:bodyPr/>
                    <a:lstStyle/>
                    <a:p>
                      <a:pPr marL="342900" lvl="0" indent="-342900" algn="just">
                        <a:lnSpc>
                          <a:spcPct val="150000"/>
                        </a:lnSpc>
                        <a:spcAft>
                          <a:spcPts val="0"/>
                        </a:spcAft>
                        <a:buFont typeface="Wingdings"/>
                        <a:buChar char=""/>
                      </a:pPr>
                      <a:r>
                        <a:rPr lang="en-US" sz="1600" dirty="0" smtClean="0">
                          <a:latin typeface="Times New Roman"/>
                          <a:ea typeface="Calibri"/>
                          <a:cs typeface="Times New Roman"/>
                        </a:rPr>
                        <a:t>The novel concept can realize the following three functions: (1) we can ensure the security for the un-purchased data of acquired enterprise can be ensured ; (2) we can ensure the data integrity and privacy for the purchased data; (3) we can outsource most computation to the public cloud server for data transferability.</a:t>
                      </a:r>
                      <a:endParaRPr lang="en-US" sz="1400" dirty="0">
                        <a:latin typeface="Calibri"/>
                        <a:ea typeface="Calibri"/>
                        <a:cs typeface="Times New Roman"/>
                      </a:endParaRPr>
                    </a:p>
                  </a:txBody>
                  <a:tcPr marL="114300" marR="114300" marT="0" marB="0"/>
                </a:tc>
                <a:extLst>
                  <a:ext uri="{0D108BD9-81ED-4DB2-BD59-A6C34878D82A}">
                    <a16:rowId xmlns:a16="http://schemas.microsoft.com/office/drawing/2014/main" val="895524964"/>
                  </a:ext>
                </a:extLst>
              </a:tr>
              <a:tr h="1796062">
                <a:tc>
                  <a:txBody>
                    <a:bodyPr/>
                    <a:lstStyle/>
                    <a:p>
                      <a:pPr algn="just">
                        <a:lnSpc>
                          <a:spcPct val="150000"/>
                        </a:lnSpc>
                        <a:spcAft>
                          <a:spcPts val="0"/>
                        </a:spcAft>
                      </a:pPr>
                      <a:r>
                        <a:rPr lang="en-US" sz="1800" b="1" dirty="0" smtClean="0">
                          <a:effectLst/>
                          <a:latin typeface="Times New Roman" panose="02020603050405020304" pitchFamily="18" charset="0"/>
                          <a:ea typeface="Calibri" panose="020F0502020204030204" pitchFamily="34" charset="0"/>
                          <a:cs typeface="Times New Roman" panose="02020603050405020304" pitchFamily="18" charset="0"/>
                        </a:rPr>
                        <a:t>EXISTING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Provable data possession (PDP)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 algn="just">
                        <a:lnSpc>
                          <a:spcPct val="150000"/>
                        </a:lnSpc>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PROPOSED 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Provable Data Possession With Outsourced Data Transfer (DT-PDP)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1862123"/>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1276605087"/>
              </p:ext>
            </p:extLst>
          </p:nvPr>
        </p:nvGraphicFramePr>
        <p:xfrm>
          <a:off x="228600" y="304800"/>
          <a:ext cx="8610600" cy="283464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204740616"/>
                    </a:ext>
                  </a:extLst>
                </a:gridCol>
                <a:gridCol w="4305300">
                  <a:extLst>
                    <a:ext uri="{9D8B030D-6E8A-4147-A177-3AD203B41FA5}">
                      <a16:colId xmlns:a16="http://schemas.microsoft.com/office/drawing/2014/main" val="2161512350"/>
                    </a:ext>
                  </a:extLst>
                </a:gridCol>
              </a:tblGrid>
              <a:tr h="180975">
                <a:tc>
                  <a:txBody>
                    <a:bodyPr/>
                    <a:lstStyle/>
                    <a:p>
                      <a:pPr algn="ctr">
                        <a:lnSpc>
                          <a:spcPct val="115000"/>
                        </a:lnSpc>
                        <a:spcAft>
                          <a:spcPts val="1000"/>
                        </a:spcAft>
                      </a:pPr>
                      <a:r>
                        <a:rPr kumimoji="0" lang="en-US" sz="1800" b="1" kern="1200" noProof="0" dirty="0" smtClean="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2318925">
                <a:tc>
                  <a:txBody>
                    <a:bodyPr/>
                    <a:lstStyle/>
                    <a:p>
                      <a:pPr marL="285750" indent="-285750" algn="just">
                        <a:lnSpc>
                          <a:spcPct val="150000"/>
                        </a:lnSpc>
                        <a:spcAft>
                          <a:spcPts val="0"/>
                        </a:spcAft>
                        <a:buFont typeface="Wingdings" panose="05000000000000000000" pitchFamily="2" charset="2"/>
                        <a:buChar char="Ø"/>
                      </a:pPr>
                      <a:r>
                        <a:rPr lang="en-US" sz="1800" dirty="0" smtClean="0">
                          <a:latin typeface="Times New Roman"/>
                          <a:ea typeface="Calibri"/>
                        </a:rPr>
                        <a:t>Existing algorithm proposed two PDP schemes which are provably secure based on the difficulty of large integer factoring. It is regretful that the two schemes don’t support dynamic data.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31470" indent="-285750" algn="just">
                        <a:lnSpc>
                          <a:spcPct val="150000"/>
                        </a:lnSpc>
                        <a:spcAft>
                          <a:spcPts val="0"/>
                        </a:spcAft>
                        <a:buFont typeface="Wingdings" panose="05000000000000000000" pitchFamily="2" charset="2"/>
                        <a:buChar char="Ø"/>
                      </a:pPr>
                      <a:r>
                        <a:rPr kumimoji="0" lang="en-US" sz="1800" kern="1200" dirty="0" smtClean="0">
                          <a:solidFill>
                            <a:schemeClr val="dk1"/>
                          </a:solidFill>
                          <a:latin typeface="Times New Roman" pitchFamily="18" charset="0"/>
                          <a:ea typeface="+mn-ea"/>
                          <a:cs typeface="Times New Roman" pitchFamily="18" charset="0"/>
                        </a:rPr>
                        <a:t>In the DT-PDP scheme definition, for every block of the acquired enterprise, in order to check its integrity, the corresponding tag must be created. These blocks and tags are used to check these remote data integrity.</a:t>
                      </a:r>
                      <a:endParaRPr lang="en-IN" sz="14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493777156"/>
              </p:ext>
            </p:extLst>
          </p:nvPr>
        </p:nvGraphicFramePr>
        <p:xfrm>
          <a:off x="228600" y="381000"/>
          <a:ext cx="8610600" cy="146812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204740616"/>
                    </a:ext>
                  </a:extLst>
                </a:gridCol>
                <a:gridCol w="4305300">
                  <a:extLst>
                    <a:ext uri="{9D8B030D-6E8A-4147-A177-3AD203B41FA5}">
                      <a16:colId xmlns:a16="http://schemas.microsoft.com/office/drawing/2014/main" val="2161512350"/>
                    </a:ext>
                  </a:extLst>
                </a:gridCol>
              </a:tblGrid>
              <a:tr h="381000">
                <a:tc>
                  <a:txBody>
                    <a:bodyPr/>
                    <a:lstStyle/>
                    <a:p>
                      <a:pPr algn="ctr">
                        <a:lnSpc>
                          <a:spcPct val="115000"/>
                        </a:lnSpc>
                        <a:spcAft>
                          <a:spcPts val="1000"/>
                        </a:spcAft>
                      </a:pPr>
                      <a:r>
                        <a:rPr kumimoji="0" lang="en-US" sz="18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DRAWBACKS</a:t>
                      </a: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283835">
                <a:tc>
                  <a:txBody>
                    <a:bodyPr/>
                    <a:lstStyle/>
                    <a:p>
                      <a:pPr marL="342900" lvl="0" indent="-342900" algn="just">
                        <a:lnSpc>
                          <a:spcPct val="150000"/>
                        </a:lnSpc>
                        <a:spcAft>
                          <a:spcPts val="1000"/>
                        </a:spcAft>
                        <a:buSzPts val="1200"/>
                        <a:buFont typeface="Symbol"/>
                        <a:buBlip>
                          <a:blip r:embed="rId2"/>
                        </a:buBlip>
                      </a:pPr>
                      <a:r>
                        <a:rPr lang="en-US" sz="1600" dirty="0">
                          <a:latin typeface="Times New Roman" pitchFamily="18" charset="0"/>
                          <a:ea typeface="Calibri"/>
                          <a:cs typeface="Times New Roman" pitchFamily="18" charset="0"/>
                        </a:rPr>
                        <a:t>No support for dynamic </a:t>
                      </a:r>
                      <a:r>
                        <a:rPr lang="en-US" sz="1600" dirty="0" smtClean="0">
                          <a:latin typeface="Times New Roman" pitchFamily="18" charset="0"/>
                          <a:ea typeface="Calibri"/>
                          <a:cs typeface="Times New Roman" pitchFamily="18" charset="0"/>
                        </a:rPr>
                        <a:t>data</a:t>
                      </a:r>
                    </a:p>
                    <a:p>
                      <a:pPr marL="342900" marR="0" lvl="0" indent="-342900" algn="just" defTabSz="914400" rtl="0" eaLnBrk="1" fontAlgn="auto" latinLnBrk="0" hangingPunct="1">
                        <a:lnSpc>
                          <a:spcPct val="150000"/>
                        </a:lnSpc>
                        <a:spcBef>
                          <a:spcPts val="0"/>
                        </a:spcBef>
                        <a:spcAft>
                          <a:spcPts val="1000"/>
                        </a:spcAft>
                        <a:buClrTx/>
                        <a:buSzPts val="1200"/>
                        <a:buFont typeface="Symbol"/>
                        <a:buBlip>
                          <a:blip r:embed="rId2"/>
                        </a:buBlip>
                        <a:tabLst/>
                        <a:defRPr/>
                      </a:pPr>
                      <a:r>
                        <a:rPr lang="en-US" sz="1600" dirty="0" smtClean="0">
                          <a:latin typeface="Times New Roman" pitchFamily="18" charset="0"/>
                          <a:ea typeface="Calibri"/>
                          <a:cs typeface="Times New Roman" pitchFamily="18" charset="0"/>
                        </a:rPr>
                        <a:t>Prone to attacks</a:t>
                      </a:r>
                      <a:endParaRPr lang="en-US" sz="1600" dirty="0">
                        <a:latin typeface="Times New Roman" pitchFamily="18" charset="0"/>
                        <a:ea typeface="Calibri"/>
                        <a:cs typeface="Times New Roman" pitchFamily="18" charset="0"/>
                      </a:endParaRPr>
                    </a:p>
                  </a:txBody>
                  <a:tcPr marL="114300" marR="114300" marT="0" marB="0"/>
                </a:tc>
                <a:tc>
                  <a:txBody>
                    <a:bodyPr/>
                    <a:lstStyle/>
                    <a:p>
                      <a:pPr marL="342900" lvl="0" indent="-342900" algn="just">
                        <a:lnSpc>
                          <a:spcPct val="150000"/>
                        </a:lnSpc>
                        <a:spcAft>
                          <a:spcPts val="0"/>
                        </a:spcAft>
                        <a:buSzPts val="1200"/>
                        <a:buFont typeface="Symbol"/>
                        <a:buBlip>
                          <a:blip r:embed="rId2"/>
                        </a:buBlip>
                      </a:pPr>
                      <a:r>
                        <a:rPr lang="en-US" sz="1400" dirty="0">
                          <a:latin typeface="Times New Roman" pitchFamily="18" charset="0"/>
                          <a:ea typeface="Calibri"/>
                          <a:cs typeface="Times New Roman" pitchFamily="18" charset="0"/>
                        </a:rPr>
                        <a:t>Ensure the security</a:t>
                      </a:r>
                    </a:p>
                    <a:p>
                      <a:pPr marL="342900" lvl="0" indent="-342900" algn="just">
                        <a:lnSpc>
                          <a:spcPct val="150000"/>
                        </a:lnSpc>
                        <a:spcAft>
                          <a:spcPts val="1000"/>
                        </a:spcAft>
                        <a:buSzPts val="1200"/>
                        <a:buFont typeface="Symbol"/>
                        <a:buBlip>
                          <a:blip r:embed="rId2"/>
                        </a:buBlip>
                      </a:pPr>
                      <a:r>
                        <a:rPr lang="en-US" sz="1400" dirty="0">
                          <a:latin typeface="Times New Roman" pitchFamily="18" charset="0"/>
                          <a:ea typeface="Calibri"/>
                          <a:cs typeface="Times New Roman" pitchFamily="18" charset="0"/>
                        </a:rPr>
                        <a:t>Ensure the data integrity and </a:t>
                      </a:r>
                      <a:r>
                        <a:rPr lang="en-US" sz="1400" dirty="0" smtClean="0">
                          <a:latin typeface="Times New Roman" pitchFamily="18" charset="0"/>
                          <a:ea typeface="Calibri"/>
                          <a:cs typeface="Times New Roman" pitchFamily="18" charset="0"/>
                        </a:rPr>
                        <a:t>privacy</a:t>
                      </a:r>
                    </a:p>
                    <a:p>
                      <a:pPr marL="342900" marR="0" lvl="0" indent="-342900" algn="just" defTabSz="914400" rtl="0" eaLnBrk="1" fontAlgn="auto" latinLnBrk="0" hangingPunct="1">
                        <a:lnSpc>
                          <a:spcPct val="150000"/>
                        </a:lnSpc>
                        <a:spcBef>
                          <a:spcPts val="0"/>
                        </a:spcBef>
                        <a:spcAft>
                          <a:spcPts val="1000"/>
                        </a:spcAft>
                        <a:buClrTx/>
                        <a:buSzPts val="1200"/>
                        <a:buFont typeface="Symbol"/>
                        <a:buBlip>
                          <a:blip r:embed="rId2"/>
                        </a:buBlip>
                        <a:tabLst/>
                        <a:defRPr/>
                      </a:pPr>
                      <a:r>
                        <a:rPr lang="en-US" sz="1400" dirty="0" smtClean="0">
                          <a:latin typeface="Times New Roman" pitchFamily="18" charset="0"/>
                          <a:ea typeface="Calibri"/>
                          <a:cs typeface="Times New Roman" pitchFamily="18" charset="0"/>
                        </a:rPr>
                        <a:t>Outsource the data easily</a:t>
                      </a:r>
                      <a:endParaRPr lang="en-US" sz="1400" dirty="0">
                        <a:latin typeface="Times New Roman" pitchFamily="18" charset="0"/>
                        <a:ea typeface="Calibri"/>
                        <a:cs typeface="Times New Roman" pitchFamily="18" charset="0"/>
                      </a:endParaRPr>
                    </a:p>
                  </a:txBody>
                  <a:tcPr marL="114300" marR="114300" marT="0" marB="0"/>
                </a:tc>
                <a:extLst>
                  <a:ext uri="{0D108BD9-81ED-4DB2-BD59-A6C34878D82A}">
                    <a16:rowId xmlns:a16="http://schemas.microsoft.com/office/drawing/2014/main" val="910404205"/>
                  </a:ext>
                </a:extLst>
              </a:tr>
            </a:tbl>
          </a:graphicData>
        </a:graphic>
      </p:graphicFrame>
    </p:spTree>
    <p:extLst>
      <p:ext uri="{BB962C8B-B14F-4D97-AF65-F5344CB8AC3E}">
        <p14:creationId xmlns:p14="http://schemas.microsoft.com/office/powerpoint/2010/main"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381000"/>
            <a:ext cx="7924800" cy="6027533"/>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PROCESSOR		:  	DUAL CORE 2 DUO.</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RAM			:	2GB DD RAM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HARD DISK 		:	250 GB</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FRONT END 		:          	J2EE (JSP, SERVLET)</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BACK END		: 	MY SQL 5.5</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OPERATING SYSTEM  	:  	WINDOWS 7</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6893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186835">
            <a:off x="1899200" y="2432435"/>
            <a:ext cx="5051903" cy="1143000"/>
          </a:xfrm>
        </p:spPr>
        <p:txBody>
          <a:bodyPr>
            <a:noAutofit/>
          </a:bodyPr>
          <a:lstStyle/>
          <a:p>
            <a:r>
              <a:rPr lang="en-US" sz="8000" b="1" dirty="0" smtClean="0">
                <a:latin typeface="Times New Roman" pitchFamily="18" charset="0"/>
                <a:cs typeface="Times New Roman" pitchFamily="18" charset="0"/>
              </a:rPr>
              <a:t>Thank You</a:t>
            </a:r>
            <a:endParaRPr lang="en-US" sz="8000" b="1" dirty="0">
              <a:latin typeface="Times New Roman" pitchFamily="18" charset="0"/>
              <a:cs typeface="Times New Roman" pitchFamily="18" charset="0"/>
            </a:endParaRPr>
          </a:p>
        </p:txBody>
      </p:sp>
    </p:spTree>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824</TotalTime>
  <Words>536</Words>
  <Application>Microsoft Office PowerPoint</Application>
  <PresentationFormat>On-screen Show (4:3)</PresentationFormat>
  <Paragraphs>39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Constantia</vt:lpstr>
      <vt:lpstr>Symbol</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 </dc:title>
  <cp:lastModifiedBy>intel</cp:lastModifiedBy>
  <cp:revision>2</cp:revision>
  <dcterms:created xsi:type="dcterms:W3CDTF">2014-01-29T07:45:10Z</dcterms:created>
  <dcterms:modified xsi:type="dcterms:W3CDTF">2023-07-03T10:49:59Z</dcterms:modified>
</cp:coreProperties>
</file>