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notesMasterIdLst>
    <p:notesMasterId r:id="rId12"/>
  </p:notesMasterIdLst>
  <p:sldIdLst>
    <p:sldId id="256" r:id="rId2"/>
    <p:sldId id="273" r:id="rId3"/>
    <p:sldId id="271" r:id="rId4"/>
    <p:sldId id="274" r:id="rId5"/>
    <p:sldId id="275" r:id="rId6"/>
    <p:sldId id="259" r:id="rId7"/>
    <p:sldId id="267" r:id="rId8"/>
    <p:sldId id="276" r:id="rId9"/>
    <p:sldId id="277" r:id="rId10"/>
    <p:sldId id="268"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51E0BE-03E2-4A07-AE66-9550E1EF6184}" type="datetimeFigureOut">
              <a:rPr lang="en-US" smtClean="0"/>
              <a:pPr/>
              <a:t>7/3/2023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24752-6A57-45A8-AA05-76F44A5F9C72}" type="slidenum">
              <a:rPr lang="en-US" smtClean="0"/>
              <a:pPr/>
              <a:t>‹#›</a:t>
            </a:fld>
            <a:endParaRPr lang="en-US" dirty="0"/>
          </a:p>
        </p:txBody>
      </p:sp>
    </p:spTree>
    <p:extLst>
      <p:ext uri="{BB962C8B-B14F-4D97-AF65-F5344CB8AC3E}">
        <p14:creationId xmlns:p14="http://schemas.microsoft.com/office/powerpoint/2010/main" val="1982908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524752-6A57-45A8-AA05-76F44A5F9C7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524752-6A57-45A8-AA05-76F44A5F9C72}"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7329EB-869D-417E-8835-45DB267BD04B}" type="datetimeFigureOut">
              <a:rPr lang="en-US" smtClean="0"/>
              <a:pPr/>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B0D36D-135A-4827-80E9-9FFE936F07F5}" type="slidenum">
              <a:rPr lang="en-US" smtClean="0"/>
              <a:pPr/>
              <a:t>‹#›</a:t>
            </a:fld>
            <a:endParaRPr lang="en-US" dirty="0"/>
          </a:p>
        </p:txBody>
      </p:sp>
    </p:spTree>
    <p:extLst>
      <p:ext uri="{BB962C8B-B14F-4D97-AF65-F5344CB8AC3E}">
        <p14:creationId xmlns:p14="http://schemas.microsoft.com/office/powerpoint/2010/main" val="787530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7329EB-869D-417E-8835-45DB267BD04B}" type="datetimeFigureOut">
              <a:rPr lang="en-US" smtClean="0"/>
              <a:pPr/>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B0D36D-135A-4827-80E9-9FFE936F07F5}" type="slidenum">
              <a:rPr lang="en-US" smtClean="0"/>
              <a:pPr/>
              <a:t>‹#›</a:t>
            </a:fld>
            <a:endParaRPr lang="en-US" dirty="0"/>
          </a:p>
        </p:txBody>
      </p:sp>
    </p:spTree>
    <p:extLst>
      <p:ext uri="{BB962C8B-B14F-4D97-AF65-F5344CB8AC3E}">
        <p14:creationId xmlns:p14="http://schemas.microsoft.com/office/powerpoint/2010/main" val="1285297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7329EB-869D-417E-8835-45DB267BD04B}" type="datetimeFigureOut">
              <a:rPr lang="en-US" smtClean="0"/>
              <a:pPr/>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B0D36D-135A-4827-80E9-9FFE936F07F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80628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7329EB-869D-417E-8835-45DB267BD04B}" type="datetimeFigureOut">
              <a:rPr lang="en-US" smtClean="0"/>
              <a:pPr/>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B0D36D-135A-4827-80E9-9FFE936F07F5}" type="slidenum">
              <a:rPr lang="en-US" smtClean="0"/>
              <a:pPr/>
              <a:t>‹#›</a:t>
            </a:fld>
            <a:endParaRPr lang="en-US" dirty="0"/>
          </a:p>
        </p:txBody>
      </p:sp>
    </p:spTree>
    <p:extLst>
      <p:ext uri="{BB962C8B-B14F-4D97-AF65-F5344CB8AC3E}">
        <p14:creationId xmlns:p14="http://schemas.microsoft.com/office/powerpoint/2010/main" val="56524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7329EB-869D-417E-8835-45DB267BD04B}" type="datetimeFigureOut">
              <a:rPr lang="en-US" smtClean="0"/>
              <a:pPr/>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B0D36D-135A-4827-80E9-9FFE936F07F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387234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7329EB-869D-417E-8835-45DB267BD04B}" type="datetimeFigureOut">
              <a:rPr lang="en-US" smtClean="0"/>
              <a:pPr/>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B0D36D-135A-4827-80E9-9FFE936F07F5}" type="slidenum">
              <a:rPr lang="en-US" smtClean="0"/>
              <a:pPr/>
              <a:t>‹#›</a:t>
            </a:fld>
            <a:endParaRPr lang="en-US" dirty="0"/>
          </a:p>
        </p:txBody>
      </p:sp>
    </p:spTree>
    <p:extLst>
      <p:ext uri="{BB962C8B-B14F-4D97-AF65-F5344CB8AC3E}">
        <p14:creationId xmlns:p14="http://schemas.microsoft.com/office/powerpoint/2010/main" val="3174189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7329EB-869D-417E-8835-45DB267BD04B}" type="datetimeFigureOut">
              <a:rPr lang="en-US" smtClean="0"/>
              <a:pPr/>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B0D36D-135A-4827-80E9-9FFE936F07F5}" type="slidenum">
              <a:rPr lang="en-US" smtClean="0"/>
              <a:pPr/>
              <a:t>‹#›</a:t>
            </a:fld>
            <a:endParaRPr lang="en-US" dirty="0"/>
          </a:p>
        </p:txBody>
      </p:sp>
    </p:spTree>
    <p:extLst>
      <p:ext uri="{BB962C8B-B14F-4D97-AF65-F5344CB8AC3E}">
        <p14:creationId xmlns:p14="http://schemas.microsoft.com/office/powerpoint/2010/main" val="443514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7329EB-869D-417E-8835-45DB267BD04B}" type="datetimeFigureOut">
              <a:rPr lang="en-US" smtClean="0"/>
              <a:pPr/>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B0D36D-135A-4827-80E9-9FFE936F07F5}" type="slidenum">
              <a:rPr lang="en-US" smtClean="0"/>
              <a:pPr/>
              <a:t>‹#›</a:t>
            </a:fld>
            <a:endParaRPr lang="en-US" dirty="0"/>
          </a:p>
        </p:txBody>
      </p:sp>
    </p:spTree>
    <p:extLst>
      <p:ext uri="{BB962C8B-B14F-4D97-AF65-F5344CB8AC3E}">
        <p14:creationId xmlns:p14="http://schemas.microsoft.com/office/powerpoint/2010/main" val="2245214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7329EB-869D-417E-8835-45DB267BD04B}" type="datetimeFigureOut">
              <a:rPr lang="en-US" smtClean="0"/>
              <a:pPr/>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B0D36D-135A-4827-80E9-9FFE936F07F5}" type="slidenum">
              <a:rPr lang="en-US" smtClean="0"/>
              <a:pPr/>
              <a:t>‹#›</a:t>
            </a:fld>
            <a:endParaRPr lang="en-US" dirty="0"/>
          </a:p>
        </p:txBody>
      </p:sp>
    </p:spTree>
    <p:extLst>
      <p:ext uri="{BB962C8B-B14F-4D97-AF65-F5344CB8AC3E}">
        <p14:creationId xmlns:p14="http://schemas.microsoft.com/office/powerpoint/2010/main" val="660139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7329EB-869D-417E-8835-45DB267BD04B}" type="datetimeFigureOut">
              <a:rPr lang="en-US" smtClean="0"/>
              <a:pPr/>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B0D36D-135A-4827-80E9-9FFE936F07F5}" type="slidenum">
              <a:rPr lang="en-US" smtClean="0"/>
              <a:pPr/>
              <a:t>‹#›</a:t>
            </a:fld>
            <a:endParaRPr lang="en-US" dirty="0"/>
          </a:p>
        </p:txBody>
      </p:sp>
    </p:spTree>
    <p:extLst>
      <p:ext uri="{BB962C8B-B14F-4D97-AF65-F5344CB8AC3E}">
        <p14:creationId xmlns:p14="http://schemas.microsoft.com/office/powerpoint/2010/main" val="86418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7329EB-869D-417E-8835-45DB267BD04B}" type="datetimeFigureOut">
              <a:rPr lang="en-US" smtClean="0"/>
              <a:pPr/>
              <a:t>7/3/2023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B0D36D-135A-4827-80E9-9FFE936F07F5}" type="slidenum">
              <a:rPr lang="en-US" smtClean="0"/>
              <a:pPr/>
              <a:t>‹#›</a:t>
            </a:fld>
            <a:endParaRPr lang="en-US" dirty="0"/>
          </a:p>
        </p:txBody>
      </p:sp>
    </p:spTree>
    <p:extLst>
      <p:ext uri="{BB962C8B-B14F-4D97-AF65-F5344CB8AC3E}">
        <p14:creationId xmlns:p14="http://schemas.microsoft.com/office/powerpoint/2010/main" val="3307951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7329EB-869D-417E-8835-45DB267BD04B}" type="datetimeFigureOut">
              <a:rPr lang="en-US" smtClean="0"/>
              <a:pPr/>
              <a:t>7/3/2023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3B0D36D-135A-4827-80E9-9FFE936F07F5}" type="slidenum">
              <a:rPr lang="en-US" smtClean="0"/>
              <a:pPr/>
              <a:t>‹#›</a:t>
            </a:fld>
            <a:endParaRPr lang="en-US" dirty="0"/>
          </a:p>
        </p:txBody>
      </p:sp>
    </p:spTree>
    <p:extLst>
      <p:ext uri="{BB962C8B-B14F-4D97-AF65-F5344CB8AC3E}">
        <p14:creationId xmlns:p14="http://schemas.microsoft.com/office/powerpoint/2010/main" val="703221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7329EB-869D-417E-8835-45DB267BD04B}" type="datetimeFigureOut">
              <a:rPr lang="en-US" smtClean="0"/>
              <a:pPr/>
              <a:t>7/3/2023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3B0D36D-135A-4827-80E9-9FFE936F07F5}" type="slidenum">
              <a:rPr lang="en-US" smtClean="0"/>
              <a:pPr/>
              <a:t>‹#›</a:t>
            </a:fld>
            <a:endParaRPr lang="en-US" dirty="0"/>
          </a:p>
        </p:txBody>
      </p:sp>
    </p:spTree>
    <p:extLst>
      <p:ext uri="{BB962C8B-B14F-4D97-AF65-F5344CB8AC3E}">
        <p14:creationId xmlns:p14="http://schemas.microsoft.com/office/powerpoint/2010/main" val="4250245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7329EB-869D-417E-8835-45DB267BD04B}" type="datetimeFigureOut">
              <a:rPr lang="en-US" smtClean="0"/>
              <a:pPr/>
              <a:t>7/3/2023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3B0D36D-135A-4827-80E9-9FFE936F07F5}" type="slidenum">
              <a:rPr lang="en-US" smtClean="0"/>
              <a:pPr/>
              <a:t>‹#›</a:t>
            </a:fld>
            <a:endParaRPr lang="en-US" dirty="0"/>
          </a:p>
        </p:txBody>
      </p:sp>
    </p:spTree>
    <p:extLst>
      <p:ext uri="{BB962C8B-B14F-4D97-AF65-F5344CB8AC3E}">
        <p14:creationId xmlns:p14="http://schemas.microsoft.com/office/powerpoint/2010/main" val="3245331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37329EB-869D-417E-8835-45DB267BD04B}" type="datetimeFigureOut">
              <a:rPr lang="en-US" smtClean="0"/>
              <a:pPr/>
              <a:t>7/3/2023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B0D36D-135A-4827-80E9-9FFE936F07F5}" type="slidenum">
              <a:rPr lang="en-US" smtClean="0"/>
              <a:pPr/>
              <a:t>‹#›</a:t>
            </a:fld>
            <a:endParaRPr lang="en-US" dirty="0"/>
          </a:p>
        </p:txBody>
      </p:sp>
    </p:spTree>
    <p:extLst>
      <p:ext uri="{BB962C8B-B14F-4D97-AF65-F5344CB8AC3E}">
        <p14:creationId xmlns:p14="http://schemas.microsoft.com/office/powerpoint/2010/main" val="2900710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7329EB-869D-417E-8835-45DB267BD04B}" type="datetimeFigureOut">
              <a:rPr lang="en-US" smtClean="0"/>
              <a:pPr/>
              <a:t>7/3/2023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B0D36D-135A-4827-80E9-9FFE936F07F5}" type="slidenum">
              <a:rPr lang="en-US" smtClean="0"/>
              <a:pPr/>
              <a:t>‹#›</a:t>
            </a:fld>
            <a:endParaRPr lang="en-US" dirty="0"/>
          </a:p>
        </p:txBody>
      </p:sp>
    </p:spTree>
    <p:extLst>
      <p:ext uri="{BB962C8B-B14F-4D97-AF65-F5344CB8AC3E}">
        <p14:creationId xmlns:p14="http://schemas.microsoft.com/office/powerpoint/2010/main" val="3860597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37329EB-869D-417E-8835-45DB267BD04B}" type="datetimeFigureOut">
              <a:rPr lang="en-US" smtClean="0"/>
              <a:pPr/>
              <a:t>7/3/2023</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53B0D36D-135A-4827-80E9-9FFE936F07F5}" type="slidenum">
              <a:rPr lang="en-US" smtClean="0"/>
              <a:pPr/>
              <a:t>‹#›</a:t>
            </a:fld>
            <a:endParaRPr lang="en-US" dirty="0"/>
          </a:p>
        </p:txBody>
      </p:sp>
    </p:spTree>
    <p:extLst>
      <p:ext uri="{BB962C8B-B14F-4D97-AF65-F5344CB8AC3E}">
        <p14:creationId xmlns:p14="http://schemas.microsoft.com/office/powerpoint/2010/main" val="175877924"/>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81000" y="1905000"/>
            <a:ext cx="8381999" cy="458074"/>
          </a:xfrm>
          <a:prstGeom prst="rect">
            <a:avLst/>
          </a:prstGeom>
          <a:noFill/>
        </p:spPr>
        <p:txBody>
          <a:bodyPr wrap="square" lIns="91440" tIns="45720" rIns="91440" bIns="45720">
            <a:spAutoFit/>
          </a:bodyPr>
          <a:lstStyle/>
          <a:p>
            <a:pPr algn="ctr">
              <a:lnSpc>
                <a:spcPct val="150000"/>
              </a:lnSpc>
            </a:pPr>
            <a:r>
              <a:rPr lang="en-US" sz="1800" b="1" dirty="0">
                <a:effectLst/>
                <a:latin typeface="Times New Roman" panose="02020603050405020304" pitchFamily="18" charset="0"/>
                <a:ea typeface="Calibri" panose="020F0502020204030204" pitchFamily="34" charset="0"/>
              </a:rPr>
              <a:t>Optimal Efficient Traceable Authorization Search System for Secure Data</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2286000"/>
            <a:ext cx="6689330" cy="1569660"/>
          </a:xfrm>
          <a:prstGeom prst="rect">
            <a:avLst/>
          </a:prstGeom>
          <a:noFill/>
          <a:ln>
            <a:noFill/>
          </a:ln>
        </p:spPr>
        <p:txBody>
          <a:bodyPr wrap="square" lIns="91440" tIns="45720" rIns="91440" bIns="45720">
            <a:spAutoFit/>
          </a:bodyPr>
          <a:lstStyle/>
          <a:p>
            <a:pPr algn="ctr"/>
            <a:r>
              <a:rPr lang="en-US" sz="9600" b="1" dirty="0">
                <a:latin typeface="Times New Roman" pitchFamily="18" charset="0"/>
                <a:cs typeface="Times New Roman"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81000" y="609600"/>
            <a:ext cx="7924800" cy="567847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tab pos="2971800" algn="ctr"/>
              </a:tabLst>
            </a:pPr>
            <a:r>
              <a:rPr kumimoji="0" lang="en-US" sz="1600" b="1" i="0" u="none" strike="noStrike" cap="none" normalizeH="0" baseline="0" dirty="0">
                <a:ln>
                  <a:noFill/>
                </a:ln>
                <a:solidFill>
                  <a:schemeClr val="tx1"/>
                </a:solidFill>
                <a:effectLst/>
                <a:latin typeface="Times New Roman" pitchFamily="18" charset="0"/>
                <a:ea typeface="+mj-ea"/>
                <a:cs typeface="Times New Roman" pitchFamily="18" charset="0"/>
              </a:rPr>
              <a:t>ABSTRACT</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algn="just">
              <a:lnSpc>
                <a:spcPct val="150000"/>
              </a:lnSpc>
            </a:pPr>
            <a:r>
              <a:rPr lang="en-US" sz="1600" dirty="0"/>
              <a:t>	</a:t>
            </a:r>
            <a:r>
              <a:rPr lang="en-US" sz="1600" dirty="0">
                <a:latin typeface="Times New Roman" pitchFamily="18" charset="0"/>
                <a:cs typeface="Times New Roman" pitchFamily="18" charset="0"/>
              </a:rPr>
              <a:t>         </a:t>
            </a:r>
            <a:r>
              <a:rPr lang="en-US" sz="1400" dirty="0">
                <a:latin typeface="Times New Roman" pitchFamily="18" charset="0"/>
                <a:cs typeface="Times New Roman" pitchFamily="18" charset="0"/>
              </a:rPr>
              <a:t>Secure search over encrypted remote data is crucial in cloud computing to guarantee the data privacy and usability. To prevent unauthorized data usage, fine-grained access control is necessary in multi-user system. However, authorized user may intentionally leak the secret key for financial benefit. Thus, tracing and revoking the malicious user who abuses secret key needs to be solved imminently. In this paper, we propose an escrow free traceable attribute based multiple keywords subset search system with verifiable outsourced decryption (EF-TAMKS-VOD). The key escrow free mechanism could effectively prevent the key generation </a:t>
            </a:r>
            <a:r>
              <a:rPr lang="en-US" sz="1400" dirty="0" err="1">
                <a:latin typeface="Times New Roman" pitchFamily="18" charset="0"/>
                <a:cs typeface="Times New Roman" pitchFamily="18" charset="0"/>
              </a:rPr>
              <a:t>centre</a:t>
            </a:r>
            <a:r>
              <a:rPr lang="en-US" sz="1400" dirty="0">
                <a:latin typeface="Times New Roman" pitchFamily="18" charset="0"/>
                <a:cs typeface="Times New Roman" pitchFamily="18" charset="0"/>
              </a:rPr>
              <a:t> (KGC) from unscrupulously searching and decrypting all encrypted files of users. Also, the decryption process only requires ultra lightweight computation, which is a desirable feature for energy-limited devices. In addition, efficient user revocation is enabled after the malicious user is figured out. Moreover, the proposed system is able to support flexible number of attributes rather than polynomial bounded. Flexible multiple keyword subset search pattern is realized, and the change of the query keywords order does not affect the search result. Security analysis indicates that EF-TAMKS-VOD is provably secure. Efficiency analysis and experimental results </a:t>
            </a:r>
            <a:r>
              <a:rPr lang="en-US" sz="1400" dirty="0" err="1">
                <a:latin typeface="Times New Roman" pitchFamily="18" charset="0"/>
                <a:cs typeface="Times New Roman" pitchFamily="18" charset="0"/>
              </a:rPr>
              <a:t>showthat</a:t>
            </a:r>
            <a:r>
              <a:rPr lang="en-US" sz="1400" dirty="0">
                <a:latin typeface="Times New Roman" pitchFamily="18" charset="0"/>
                <a:cs typeface="Times New Roman" pitchFamily="18" charset="0"/>
              </a:rPr>
              <a:t> EF-TAMKS-VOD improves the efficiency and greatly reduces the computation overhead of users’ terminals.</a:t>
            </a:r>
          </a:p>
          <a:p>
            <a:pPr algn="just">
              <a:lnSpc>
                <a:spcPct val="150000"/>
              </a:lnSpc>
            </a:pPr>
            <a:r>
              <a:rPr lang="en-US" sz="1400" dirty="0">
                <a:latin typeface="Times New Roman" pitchFamily="18" charset="0"/>
                <a:cs typeface="Times New Roman" pitchFamily="18" charset="0"/>
              </a:rPr>
              <a:t>Index Terms—authorized searchable encryption, traceability, verifiable outsourced decryption, key escrow free, multiple keywords subset search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20775148"/>
              </p:ext>
            </p:extLst>
          </p:nvPr>
        </p:nvGraphicFramePr>
        <p:xfrm>
          <a:off x="381000" y="304800"/>
          <a:ext cx="7924800" cy="6553200"/>
        </p:xfrm>
        <a:graphic>
          <a:graphicData uri="http://schemas.openxmlformats.org/drawingml/2006/table">
            <a:tbl>
              <a:tblPr/>
              <a:tblGrid>
                <a:gridCol w="39624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605683">
                <a:tc>
                  <a:txBody>
                    <a:bodyPr/>
                    <a:lstStyle/>
                    <a:p>
                      <a:pPr marL="0" marR="0" algn="ctr">
                        <a:spcBef>
                          <a:spcPts val="600"/>
                        </a:spcBef>
                        <a:spcAft>
                          <a:spcPts val="600"/>
                        </a:spcAft>
                      </a:pPr>
                      <a:r>
                        <a:rPr lang="en-US" sz="2000" b="1" dirty="0">
                          <a:effectLst/>
                          <a:latin typeface="Times New Roman" pitchFamily="18" charset="0"/>
                          <a:ea typeface="Times New Roman"/>
                          <a:cs typeface="Times New Roman" pitchFamily="18" charset="0"/>
                        </a:rPr>
                        <a:t>EXISTING SYSTEM</a:t>
                      </a:r>
                      <a:endParaRPr lang="en-US" sz="2000" dirty="0">
                        <a:effectLst/>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600"/>
                        </a:spcBef>
                        <a:spcAft>
                          <a:spcPts val="600"/>
                        </a:spcAft>
                        <a:tabLst>
                          <a:tab pos="523875" algn="l"/>
                          <a:tab pos="1337310" algn="ctr"/>
                        </a:tabLst>
                      </a:pPr>
                      <a:r>
                        <a:rPr lang="en-US" sz="2000" b="1" dirty="0">
                          <a:effectLst/>
                          <a:latin typeface="Times New Roman"/>
                          <a:ea typeface="Times New Roman"/>
                        </a:rPr>
                        <a:t>PROPOSED SYSTEM</a:t>
                      </a:r>
                      <a:endParaRPr lang="en-US" sz="20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947517">
                <a:tc>
                  <a:txBody>
                    <a:bodyPr/>
                    <a:lstStyle/>
                    <a:p>
                      <a:pPr marL="342900" marR="0" lvl="0" indent="-342900" algn="just">
                        <a:lnSpc>
                          <a:spcPct val="150000"/>
                        </a:lnSpc>
                        <a:spcBef>
                          <a:spcPts val="0"/>
                        </a:spcBef>
                        <a:spcAft>
                          <a:spcPts val="0"/>
                        </a:spcAft>
                        <a:buFont typeface="Symbol"/>
                        <a:buChar char=""/>
                      </a:pPr>
                      <a:r>
                        <a:rPr lang="en-US" sz="1200" dirty="0">
                          <a:effectLst/>
                          <a:latin typeface="Times New Roman" pitchFamily="18" charset="0"/>
                          <a:ea typeface="Times New Roman"/>
                          <a:cs typeface="Times New Roman" pitchFamily="18" charset="0"/>
                        </a:rPr>
                        <a:t>Existing concept provide the problem of explore. To prevent unauthorized data usage, fine-grained access control is necessary in multi-user system.</a:t>
                      </a:r>
                    </a:p>
                    <a:p>
                      <a:pPr marL="342900" marR="0" lvl="0" indent="-342900" algn="just">
                        <a:lnSpc>
                          <a:spcPct val="150000"/>
                        </a:lnSpc>
                        <a:spcBef>
                          <a:spcPts val="0"/>
                        </a:spcBef>
                        <a:spcAft>
                          <a:spcPts val="0"/>
                        </a:spcAft>
                        <a:buFont typeface="Symbol"/>
                        <a:buChar char=""/>
                      </a:pPr>
                      <a:r>
                        <a:rPr lang="en-US" sz="1200" kern="1200" dirty="0">
                          <a:solidFill>
                            <a:schemeClr val="tx1"/>
                          </a:solidFill>
                          <a:effectLst/>
                          <a:latin typeface="Times New Roman" pitchFamily="18" charset="0"/>
                          <a:ea typeface="+mn-ea"/>
                          <a:cs typeface="Times New Roman" pitchFamily="18" charset="0"/>
                        </a:rPr>
                        <a:t>It tends to cause the attackers to attack the file </a:t>
                      </a:r>
                      <a:r>
                        <a:rPr lang="en-US" sz="1200" kern="1200" dirty="0" err="1">
                          <a:solidFill>
                            <a:schemeClr val="tx1"/>
                          </a:solidFill>
                          <a:effectLst/>
                          <a:latin typeface="Times New Roman" pitchFamily="18" charset="0"/>
                          <a:ea typeface="+mn-ea"/>
                          <a:cs typeface="Times New Roman" pitchFamily="18" charset="0"/>
                        </a:rPr>
                        <a:t>easily.However</a:t>
                      </a:r>
                      <a:r>
                        <a:rPr lang="en-US" sz="1200" kern="1200" dirty="0">
                          <a:solidFill>
                            <a:schemeClr val="tx1"/>
                          </a:solidFill>
                          <a:effectLst/>
                          <a:latin typeface="Times New Roman" pitchFamily="18" charset="0"/>
                          <a:ea typeface="+mn-ea"/>
                          <a:cs typeface="Times New Roman" pitchFamily="18" charset="0"/>
                        </a:rPr>
                        <a:t>, authorized user may intentionally leak the secret key for financial benefit. Thus, tracing and revoking the malicious user who abuses secret key needs to be solved imminently.</a:t>
                      </a:r>
                      <a:endParaRPr lang="en-US" sz="1200" dirty="0">
                        <a:effectLst/>
                        <a:latin typeface="Times New Roman" pitchFamily="18" charset="0"/>
                        <a:ea typeface="Times New Roman"/>
                        <a:cs typeface="Times New Roman"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50000"/>
                        </a:lnSpc>
                        <a:spcBef>
                          <a:spcPts val="0"/>
                        </a:spcBef>
                        <a:spcAft>
                          <a:spcPts val="0"/>
                        </a:spcAft>
                        <a:buSzPts val="1200"/>
                        <a:buFont typeface="Symbol"/>
                        <a:buChar char=""/>
                      </a:pPr>
                      <a:r>
                        <a:rPr lang="en-US" sz="1200" dirty="0">
                          <a:effectLst/>
                          <a:latin typeface="Times New Roman"/>
                          <a:ea typeface="Times New Roman"/>
                        </a:rPr>
                        <a:t>We propose an escrow free traceable attribute based multiple keywords subset search system with verifiable outsourced decryption (EF-TAMKS-VOD). The key escrow free mechanism could effectively prevent the key generation </a:t>
                      </a:r>
                      <a:r>
                        <a:rPr lang="en-US" sz="1200" dirty="0" err="1">
                          <a:effectLst/>
                          <a:latin typeface="Times New Roman"/>
                          <a:ea typeface="Times New Roman"/>
                        </a:rPr>
                        <a:t>centre</a:t>
                      </a:r>
                      <a:r>
                        <a:rPr lang="en-US" sz="1200" dirty="0">
                          <a:effectLst/>
                          <a:latin typeface="Times New Roman"/>
                          <a:ea typeface="Times New Roman"/>
                        </a:rPr>
                        <a:t> (KGC) from unscrupulously searching and decrypting all encrypted files of users.</a:t>
                      </a:r>
                    </a:p>
                    <a:p>
                      <a:pPr marL="342900" marR="0" lvl="0" indent="-342900" algn="just">
                        <a:lnSpc>
                          <a:spcPct val="150000"/>
                        </a:lnSpc>
                        <a:spcBef>
                          <a:spcPts val="0"/>
                        </a:spcBef>
                        <a:spcAft>
                          <a:spcPts val="0"/>
                        </a:spcAft>
                        <a:buSzPts val="1200"/>
                        <a:buFont typeface="Symbol"/>
                        <a:buChar char=""/>
                      </a:pPr>
                      <a:r>
                        <a:rPr lang="en-US" sz="1200" dirty="0">
                          <a:effectLst/>
                          <a:latin typeface="Times New Roman"/>
                          <a:ea typeface="Times New Roman"/>
                        </a:rPr>
                        <a:t>Also, the decryption process only requires ultra lightweight computation, which is a desirable feature for energy-limited devices.</a:t>
                      </a: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26560139"/>
              </p:ext>
            </p:extLst>
          </p:nvPr>
        </p:nvGraphicFramePr>
        <p:xfrm>
          <a:off x="609600" y="457200"/>
          <a:ext cx="7391400" cy="5867400"/>
        </p:xfrm>
        <a:graphic>
          <a:graphicData uri="http://schemas.openxmlformats.org/drawingml/2006/table">
            <a:tbl>
              <a:tblPr/>
              <a:tblGrid>
                <a:gridCol w="39624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tblGrid>
              <a:tr h="579120">
                <a:tc>
                  <a:txBody>
                    <a:bodyPr/>
                    <a:lstStyle/>
                    <a:p>
                      <a:pPr marL="0" marR="0" algn="ctr">
                        <a:spcBef>
                          <a:spcPts val="600"/>
                        </a:spcBef>
                        <a:spcAft>
                          <a:spcPts val="600"/>
                        </a:spcAft>
                      </a:pPr>
                      <a:r>
                        <a:rPr lang="en-US" sz="2000" b="1" dirty="0">
                          <a:latin typeface="Times New Roman"/>
                          <a:ea typeface="Times New Roman"/>
                        </a:rPr>
                        <a:t>EXISTING SYSTEM</a:t>
                      </a:r>
                      <a:endParaRPr lang="en-US" sz="2000" dirty="0">
                        <a:latin typeface="Times New Roman"/>
                        <a:ea typeface="Times New Roman"/>
                      </a:endParaRP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600"/>
                        </a:spcBef>
                        <a:spcAft>
                          <a:spcPts val="600"/>
                        </a:spcAft>
                        <a:tabLst>
                          <a:tab pos="523875" algn="l"/>
                          <a:tab pos="1337310" algn="ctr"/>
                        </a:tabLst>
                      </a:pPr>
                      <a:r>
                        <a:rPr lang="en-US" sz="1800" b="1" dirty="0">
                          <a:latin typeface="Times New Roman"/>
                          <a:ea typeface="Times New Roman"/>
                        </a:rPr>
                        <a:t>	</a:t>
                      </a:r>
                      <a:r>
                        <a:rPr lang="en-US" sz="2000" b="1" dirty="0">
                          <a:latin typeface="Times New Roman"/>
                          <a:ea typeface="Times New Roman"/>
                        </a:rPr>
                        <a:t>	PROPOSED SYSTEM</a:t>
                      </a:r>
                      <a:endParaRPr lang="en-US" sz="2000" dirty="0">
                        <a:latin typeface="Times New Roman"/>
                        <a:ea typeface="Times New Roman"/>
                      </a:endParaRP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158240">
                <a:tc>
                  <a:txBody>
                    <a:bodyPr/>
                    <a:lstStyle/>
                    <a:p>
                      <a:pPr marL="118745" marR="0" indent="-118745" algn="l">
                        <a:lnSpc>
                          <a:spcPct val="150000"/>
                        </a:lnSpc>
                        <a:spcBef>
                          <a:spcPts val="0"/>
                        </a:spcBef>
                        <a:spcAft>
                          <a:spcPts val="0"/>
                        </a:spcAft>
                      </a:pPr>
                      <a:r>
                        <a:rPr lang="en-US" sz="1200">
                          <a:effectLst/>
                          <a:latin typeface="Times New Roman"/>
                          <a:ea typeface="Times New Roman"/>
                          <a:cs typeface="Times New Roman"/>
                        </a:rPr>
                        <a:t> </a:t>
                      </a:r>
                      <a:r>
                        <a:rPr lang="en-US" sz="1400">
                          <a:effectLst/>
                          <a:latin typeface="Times New Roman"/>
                          <a:ea typeface="Times New Roman"/>
                          <a:cs typeface="Times New Roman"/>
                        </a:rPr>
                        <a:t>EXISTING TECHNIQUE:-</a:t>
                      </a:r>
                      <a:endParaRPr lang="en-US" sz="1200">
                        <a:effectLst/>
                        <a:latin typeface="Times New Roman"/>
                        <a:ea typeface="Times New Roman"/>
                        <a:cs typeface="Times New Roman"/>
                      </a:endParaRPr>
                    </a:p>
                    <a:p>
                      <a:pPr marL="342900" marR="0" lvl="0" indent="-342900" algn="l">
                        <a:lnSpc>
                          <a:spcPct val="150000"/>
                        </a:lnSpc>
                        <a:spcBef>
                          <a:spcPts val="0"/>
                        </a:spcBef>
                        <a:spcAft>
                          <a:spcPts val="0"/>
                        </a:spcAft>
                        <a:buSzPts val="1200"/>
                        <a:buFont typeface="Symbol"/>
                        <a:buChar char=""/>
                      </a:pPr>
                      <a:r>
                        <a:rPr lang="en-US" sz="1200">
                          <a:effectLst/>
                          <a:latin typeface="Times New Roman"/>
                          <a:ea typeface="Calibri"/>
                          <a:cs typeface="Times New Roman"/>
                        </a:rPr>
                        <a:t>Data Encryption Standard (DES) algorithm</a:t>
                      </a:r>
                      <a:endParaRPr lang="en-US" sz="1200">
                        <a:effectLst/>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8745" marR="0" indent="-118745">
                        <a:lnSpc>
                          <a:spcPct val="150000"/>
                        </a:lnSpc>
                        <a:spcBef>
                          <a:spcPts val="0"/>
                        </a:spcBef>
                        <a:spcAft>
                          <a:spcPts val="0"/>
                        </a:spcAft>
                      </a:pPr>
                      <a:r>
                        <a:rPr lang="en-US" sz="1800" b="1" dirty="0">
                          <a:effectLst/>
                          <a:latin typeface="Times New Roman"/>
                          <a:ea typeface="Times New Roman"/>
                        </a:rPr>
                        <a:t>PROPOSED TECHNIQUE:</a:t>
                      </a:r>
                      <a:r>
                        <a:rPr lang="en-US" sz="1800" dirty="0">
                          <a:effectLst/>
                          <a:latin typeface="Times New Roman"/>
                          <a:ea typeface="Times New Roman"/>
                        </a:rPr>
                        <a:t>-</a:t>
                      </a:r>
                    </a:p>
                    <a:p>
                      <a:pPr marL="342900" marR="0" lvl="0" indent="-342900">
                        <a:lnSpc>
                          <a:spcPct val="150000"/>
                        </a:lnSpc>
                        <a:spcBef>
                          <a:spcPts val="0"/>
                        </a:spcBef>
                        <a:spcAft>
                          <a:spcPts val="0"/>
                        </a:spcAft>
                        <a:buSzPts val="1200"/>
                        <a:buFont typeface="Symbol"/>
                        <a:buNone/>
                      </a:pPr>
                      <a:endParaRPr lang="en-US" sz="1800" dirty="0">
                        <a:effectLst/>
                        <a:latin typeface="Times New Roman"/>
                        <a:ea typeface="Calibri"/>
                      </a:endParaRPr>
                    </a:p>
                    <a:p>
                      <a:pPr marL="342900" marR="0" lvl="0" indent="-342900">
                        <a:lnSpc>
                          <a:spcPct val="150000"/>
                        </a:lnSpc>
                        <a:spcBef>
                          <a:spcPts val="0"/>
                        </a:spcBef>
                        <a:spcAft>
                          <a:spcPts val="0"/>
                        </a:spcAft>
                        <a:buSzPts val="1200"/>
                        <a:buFont typeface="Symbol"/>
                        <a:buNone/>
                      </a:pPr>
                      <a:r>
                        <a:rPr lang="en-US" sz="1800" dirty="0">
                          <a:effectLst/>
                          <a:latin typeface="Times New Roman"/>
                          <a:ea typeface="Calibri"/>
                        </a:rPr>
                        <a:t> • </a:t>
                      </a:r>
                      <a:r>
                        <a:rPr lang="en-US" sz="1800" kern="1200" dirty="0">
                          <a:solidFill>
                            <a:schemeClr val="tx1"/>
                          </a:solidFill>
                          <a:effectLst/>
                          <a:latin typeface="+mn-lt"/>
                          <a:ea typeface="+mn-ea"/>
                          <a:cs typeface="+mn-cs"/>
                        </a:rPr>
                        <a:t>Public Key Encryption</a:t>
                      </a:r>
                      <a:endParaRPr lang="en-US" sz="18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53840">
                <a:tc>
                  <a:txBody>
                    <a:bodyPr/>
                    <a:lstStyle/>
                    <a:p>
                      <a:pPr marL="118745" marR="0" indent="-118745" algn="l">
                        <a:lnSpc>
                          <a:spcPct val="150000"/>
                        </a:lnSpc>
                        <a:spcBef>
                          <a:spcPts val="0"/>
                        </a:spcBef>
                        <a:spcAft>
                          <a:spcPts val="0"/>
                        </a:spcAft>
                      </a:pPr>
                      <a:r>
                        <a:rPr lang="en-US" sz="1200" dirty="0">
                          <a:effectLst/>
                          <a:latin typeface="Times New Roman"/>
                          <a:ea typeface="Times New Roman"/>
                          <a:cs typeface="Times New Roman"/>
                        </a:rPr>
                        <a:t> </a:t>
                      </a:r>
                      <a:r>
                        <a:rPr lang="en-US" sz="1400" dirty="0">
                          <a:effectLst/>
                          <a:latin typeface="Times New Roman"/>
                          <a:ea typeface="Times New Roman"/>
                          <a:cs typeface="Times New Roman"/>
                        </a:rPr>
                        <a:t>TECHNIQUE DEFINITION:-</a:t>
                      </a:r>
                      <a:endParaRPr lang="en-US" sz="1200" dirty="0">
                        <a:effectLst/>
                        <a:latin typeface="Times New Roman"/>
                        <a:ea typeface="Times New Roman"/>
                        <a:cs typeface="Times New Roman"/>
                      </a:endParaRPr>
                    </a:p>
                    <a:p>
                      <a:pPr marL="342900" marR="0" lvl="0" indent="-342900" algn="just">
                        <a:lnSpc>
                          <a:spcPct val="150000"/>
                        </a:lnSpc>
                        <a:spcBef>
                          <a:spcPts val="0"/>
                        </a:spcBef>
                        <a:spcAft>
                          <a:spcPts val="0"/>
                        </a:spcAft>
                        <a:buSzPts val="1200"/>
                        <a:buFont typeface="Symbol"/>
                        <a:buChar char=""/>
                      </a:pPr>
                      <a:r>
                        <a:rPr lang="en-US" sz="1200" dirty="0">
                          <a:effectLst/>
                          <a:latin typeface="Times New Roman"/>
                          <a:ea typeface="Times New Roman"/>
                          <a:cs typeface="Times New Roman"/>
                        </a:rPr>
                        <a:t> Hackers eventually learned to defeat with relative ease. At one time, Triple DES was the recommended standard and the most widely used symmetric algorithm in the industry.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8745" marR="0" indent="-118745">
                        <a:lnSpc>
                          <a:spcPct val="150000"/>
                        </a:lnSpc>
                        <a:spcBef>
                          <a:spcPts val="0"/>
                        </a:spcBef>
                        <a:spcAft>
                          <a:spcPts val="0"/>
                        </a:spcAft>
                      </a:pPr>
                      <a:r>
                        <a:rPr lang="en-US" sz="1800" b="1" dirty="0">
                          <a:effectLst/>
                          <a:latin typeface="Times New Roman"/>
                          <a:ea typeface="Times New Roman"/>
                        </a:rPr>
                        <a:t>TECHNIQUE DEFINITION:-</a:t>
                      </a:r>
                      <a:endParaRPr lang="en-US" sz="1800" dirty="0">
                        <a:effectLst/>
                        <a:latin typeface="Times New Roman"/>
                        <a:ea typeface="Times New Roman"/>
                      </a:endParaRPr>
                    </a:p>
                    <a:p>
                      <a:pPr marL="342900" marR="0" lvl="0" indent="-342900" algn="just">
                        <a:lnSpc>
                          <a:spcPct val="150000"/>
                        </a:lnSpc>
                        <a:spcBef>
                          <a:spcPts val="0"/>
                        </a:spcBef>
                        <a:spcAft>
                          <a:spcPts val="0"/>
                        </a:spcAft>
                        <a:buSzPts val="1200"/>
                        <a:buFont typeface="Symbol"/>
                        <a:buNone/>
                      </a:pPr>
                      <a:r>
                        <a:rPr lang="en-US" sz="1800" dirty="0">
                          <a:effectLst/>
                          <a:latin typeface="Times New Roman"/>
                          <a:ea typeface="Times New Roman"/>
                        </a:rPr>
                        <a:t>• • </a:t>
                      </a:r>
                      <a:r>
                        <a:rPr lang="en-US" sz="1800" kern="1200" dirty="0">
                          <a:solidFill>
                            <a:schemeClr val="tx1"/>
                          </a:solidFill>
                          <a:effectLst/>
                          <a:latin typeface="+mn-lt"/>
                          <a:ea typeface="+mn-ea"/>
                          <a:cs typeface="+mn-cs"/>
                        </a:rPr>
                        <a:t>public-key encryption algorithm and the standard for encrypting data sent over the internet. It also happens to be one of the methods used in our PGP and GPG programs.</a:t>
                      </a:r>
                      <a:endParaRPr lang="en-US" sz="18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7018308"/>
              </p:ext>
            </p:extLst>
          </p:nvPr>
        </p:nvGraphicFramePr>
        <p:xfrm>
          <a:off x="457200" y="304800"/>
          <a:ext cx="7696200" cy="4191000"/>
        </p:xfrm>
        <a:graphic>
          <a:graphicData uri="http://schemas.openxmlformats.org/drawingml/2006/table">
            <a:tbl>
              <a:tblPr/>
              <a:tblGrid>
                <a:gridCol w="41910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tblGrid>
              <a:tr h="774944">
                <a:tc>
                  <a:txBody>
                    <a:bodyPr/>
                    <a:lstStyle/>
                    <a:p>
                      <a:pPr marL="0" marR="0" algn="ctr">
                        <a:spcBef>
                          <a:spcPts val="600"/>
                        </a:spcBef>
                        <a:spcAft>
                          <a:spcPts val="600"/>
                        </a:spcAft>
                      </a:pPr>
                      <a:r>
                        <a:rPr lang="en-US" sz="1600" b="1" dirty="0">
                          <a:latin typeface="Times New Roman"/>
                          <a:ea typeface="Times New Roman"/>
                        </a:rPr>
                        <a:t>EXISTING SYSTEM</a:t>
                      </a:r>
                      <a:endParaRPr lang="en-US" sz="1600" dirty="0">
                        <a:latin typeface="Times New Roman"/>
                        <a:ea typeface="Times New Roman"/>
                      </a:endParaRP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600"/>
                        </a:spcBef>
                        <a:spcAft>
                          <a:spcPts val="600"/>
                        </a:spcAft>
                        <a:tabLst>
                          <a:tab pos="523875" algn="l"/>
                          <a:tab pos="1337310" algn="ctr"/>
                        </a:tabLst>
                      </a:pPr>
                      <a:r>
                        <a:rPr lang="en-US" sz="2000" b="1" dirty="0">
                          <a:latin typeface="Times New Roman"/>
                          <a:ea typeface="Times New Roman"/>
                        </a:rPr>
                        <a:t>	</a:t>
                      </a:r>
                      <a:r>
                        <a:rPr lang="en-US" sz="1600" b="1" dirty="0">
                          <a:latin typeface="Times New Roman"/>
                          <a:ea typeface="Times New Roman"/>
                        </a:rPr>
                        <a:t>	PROPOSED SYSTEM</a:t>
                      </a:r>
                      <a:endParaRPr lang="en-US" sz="1600" dirty="0">
                        <a:latin typeface="Times New Roman"/>
                        <a:ea typeface="Times New Roman"/>
                      </a:endParaRP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416056">
                <a:tc>
                  <a:txBody>
                    <a:bodyPr/>
                    <a:lstStyle/>
                    <a:p>
                      <a:pPr>
                        <a:lnSpc>
                          <a:spcPct val="150000"/>
                        </a:lnSpc>
                      </a:pPr>
                      <a:r>
                        <a:rPr lang="en-US" sz="1400" b="1" kern="1200" dirty="0">
                          <a:solidFill>
                            <a:schemeClr val="tx1"/>
                          </a:solidFill>
                          <a:effectLst/>
                          <a:latin typeface="Times New Roman" pitchFamily="18" charset="0"/>
                          <a:ea typeface="+mn-ea"/>
                          <a:cs typeface="Times New Roman" pitchFamily="18" charset="0"/>
                        </a:rPr>
                        <a:t>DRAWBACKS:-</a:t>
                      </a:r>
                      <a:endParaRPr lang="en-US" sz="1400" kern="1200" dirty="0">
                        <a:solidFill>
                          <a:schemeClr val="tx1"/>
                        </a:solidFill>
                        <a:effectLst/>
                        <a:latin typeface="Times New Roman" pitchFamily="18" charset="0"/>
                        <a:ea typeface="+mn-ea"/>
                        <a:cs typeface="Times New Roman" pitchFamily="18" charset="0"/>
                      </a:endParaRPr>
                    </a:p>
                    <a:p>
                      <a:pPr marL="285750" lvl="0" indent="-285750">
                        <a:lnSpc>
                          <a:spcPct val="150000"/>
                        </a:lnSpc>
                        <a:buFont typeface="Arial" pitchFamily="34" charset="0"/>
                        <a:buNone/>
                      </a:pPr>
                      <a:r>
                        <a:rPr lang="en-US" sz="1800" kern="1200" dirty="0">
                          <a:solidFill>
                            <a:schemeClr val="tx1"/>
                          </a:solidFill>
                          <a:effectLst/>
                          <a:latin typeface="Times New Roman" pitchFamily="18" charset="0"/>
                          <a:ea typeface="+mn-ea"/>
                          <a:cs typeface="Times New Roman" pitchFamily="18" charset="0"/>
                        </a:rPr>
                        <a:t> • </a:t>
                      </a:r>
                      <a:r>
                        <a:rPr lang="en-US" sz="1200" kern="1200" dirty="0">
                          <a:solidFill>
                            <a:schemeClr val="tx1"/>
                          </a:solidFill>
                          <a:effectLst/>
                          <a:latin typeface="Times New Roman" pitchFamily="18" charset="0"/>
                          <a:ea typeface="+mn-ea"/>
                          <a:cs typeface="Times New Roman" pitchFamily="18" charset="0"/>
                        </a:rPr>
                        <a:t>No Security for the files.</a:t>
                      </a:r>
                    </a:p>
                    <a:p>
                      <a:pPr marL="285750" lvl="0" indent="-285750">
                        <a:lnSpc>
                          <a:spcPct val="150000"/>
                        </a:lnSpc>
                        <a:buFont typeface="Arial" pitchFamily="34" charset="0"/>
                        <a:buNone/>
                      </a:pPr>
                      <a:r>
                        <a:rPr lang="en-US" sz="1200" kern="1200" dirty="0">
                          <a:solidFill>
                            <a:schemeClr val="tx1"/>
                          </a:solidFill>
                          <a:effectLst/>
                          <a:latin typeface="Times New Roman" pitchFamily="18" charset="0"/>
                          <a:ea typeface="+mn-ea"/>
                          <a:cs typeface="Times New Roman" pitchFamily="18" charset="0"/>
                        </a:rPr>
                        <a:t> • Wastage of Time</a:t>
                      </a:r>
                    </a:p>
                    <a:p>
                      <a:pPr marL="285750" lvl="0" indent="-285750">
                        <a:lnSpc>
                          <a:spcPct val="150000"/>
                        </a:lnSpc>
                        <a:buFont typeface="Arial" pitchFamily="34" charset="0"/>
                        <a:buChar char="•"/>
                      </a:pPr>
                      <a:r>
                        <a:rPr lang="en-US" sz="1200" kern="1200" dirty="0">
                          <a:solidFill>
                            <a:schemeClr val="tx1"/>
                          </a:solidFill>
                          <a:effectLst/>
                          <a:latin typeface="Times New Roman" pitchFamily="18" charset="0"/>
                          <a:ea typeface="+mn-ea"/>
                          <a:cs typeface="Times New Roman" pitchFamily="18" charset="0"/>
                        </a:rPr>
                        <a:t>Urgency of the message intimated in poor manner.</a:t>
                      </a:r>
                      <a:endParaRPr lang="en-US" sz="1200" dirty="0">
                        <a:latin typeface="Times New Roman" pitchFamily="18" charset="0"/>
                        <a:ea typeface="Times New Roman"/>
                        <a:cs typeface="Times New Roman" pitchFamily="18" charset="0"/>
                      </a:endParaRP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a:lnSpc>
                          <a:spcPct val="150000"/>
                        </a:lnSpc>
                        <a:spcBef>
                          <a:spcPts val="0"/>
                        </a:spcBef>
                        <a:spcAft>
                          <a:spcPts val="0"/>
                        </a:spcAft>
                        <a:buSzPts val="1200"/>
                        <a:buFont typeface="Symbol"/>
                        <a:buNone/>
                      </a:pPr>
                      <a:r>
                        <a:rPr lang="en-US" sz="1600" b="1" dirty="0">
                          <a:effectLst/>
                          <a:latin typeface="Times New Roman"/>
                          <a:ea typeface="Times New Roman"/>
                        </a:rPr>
                        <a:t>ADVANTAGES:</a:t>
                      </a:r>
                    </a:p>
                    <a:p>
                      <a:pPr marL="342900" marR="0" lvl="0" indent="-342900" algn="just">
                        <a:lnSpc>
                          <a:spcPct val="150000"/>
                        </a:lnSpc>
                        <a:spcBef>
                          <a:spcPts val="0"/>
                        </a:spcBef>
                        <a:spcAft>
                          <a:spcPts val="0"/>
                        </a:spcAft>
                        <a:buSzPts val="1200"/>
                        <a:buFont typeface="Symbol"/>
                        <a:buChar char=""/>
                      </a:pPr>
                      <a:r>
                        <a:rPr lang="en-US" sz="1200" dirty="0">
                          <a:effectLst/>
                          <a:latin typeface="Times New Roman"/>
                          <a:ea typeface="Times New Roman"/>
                        </a:rPr>
                        <a:t>High Security.</a:t>
                      </a:r>
                    </a:p>
                    <a:p>
                      <a:pPr marL="342900" marR="0" lvl="0" indent="-342900" algn="just">
                        <a:lnSpc>
                          <a:spcPct val="150000"/>
                        </a:lnSpc>
                        <a:spcBef>
                          <a:spcPts val="0"/>
                        </a:spcBef>
                        <a:spcAft>
                          <a:spcPts val="0"/>
                        </a:spcAft>
                        <a:buSzPts val="1200"/>
                        <a:buFont typeface="Symbol"/>
                        <a:buChar char=""/>
                      </a:pPr>
                      <a:r>
                        <a:rPr lang="en-US" sz="1200" dirty="0">
                          <a:effectLst/>
                          <a:latin typeface="Times New Roman"/>
                          <a:ea typeface="Times New Roman"/>
                        </a:rPr>
                        <a:t>Less Time Consumption.</a:t>
                      </a:r>
                    </a:p>
                    <a:p>
                      <a:pPr marL="342900" marR="0" lvl="0" indent="-342900" algn="just">
                        <a:lnSpc>
                          <a:spcPct val="150000"/>
                        </a:lnSpc>
                        <a:spcBef>
                          <a:spcPts val="0"/>
                        </a:spcBef>
                        <a:spcAft>
                          <a:spcPts val="0"/>
                        </a:spcAft>
                        <a:buSzPts val="1200"/>
                        <a:buFont typeface="Symbol"/>
                        <a:buChar char=""/>
                      </a:pPr>
                      <a:r>
                        <a:rPr lang="en-US" sz="1200" dirty="0">
                          <a:effectLst/>
                          <a:latin typeface="Times New Roman"/>
                          <a:ea typeface="Times New Roman"/>
                        </a:rPr>
                        <a:t>Urgency of the message is intimated in efficient manner.</a:t>
                      </a: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609600" y="914400"/>
            <a:ext cx="7620000" cy="295465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nSpc>
                <a:spcPct val="150000"/>
              </a:lnSpc>
            </a:pPr>
            <a:r>
              <a:rPr lang="en-US" sz="1600" b="1" dirty="0">
                <a:latin typeface="Times New Roman" pitchFamily="18" charset="0"/>
                <a:cs typeface="Times New Roman" pitchFamily="18" charset="0"/>
              </a:rPr>
              <a:t>HARDWARE</a:t>
            </a:r>
            <a:endParaRPr lang="en-US" sz="1600" dirty="0">
              <a:latin typeface="Times New Roman" pitchFamily="18" charset="0"/>
              <a:cs typeface="Times New Roman" pitchFamily="18" charset="0"/>
            </a:endParaRPr>
          </a:p>
          <a:p>
            <a:pPr>
              <a:lnSpc>
                <a:spcPct val="150000"/>
              </a:lnSpc>
            </a:pPr>
            <a:r>
              <a:rPr lang="en-US" sz="1200" dirty="0">
                <a:latin typeface="Times New Roman" pitchFamily="18" charset="0"/>
                <a:cs typeface="Times New Roman" pitchFamily="18" charset="0"/>
              </a:rPr>
              <a:t>PROCESSOR		:  	DUAL CORE.</a:t>
            </a:r>
          </a:p>
          <a:p>
            <a:pPr>
              <a:lnSpc>
                <a:spcPct val="150000"/>
              </a:lnSpc>
            </a:pPr>
            <a:r>
              <a:rPr lang="en-US" sz="1200" dirty="0">
                <a:latin typeface="Times New Roman" pitchFamily="18" charset="0"/>
                <a:cs typeface="Times New Roman" pitchFamily="18" charset="0"/>
              </a:rPr>
              <a:t>RAM		:	4 GB DD RAM</a:t>
            </a:r>
          </a:p>
          <a:p>
            <a:pPr>
              <a:lnSpc>
                <a:spcPct val="150000"/>
              </a:lnSpc>
            </a:pPr>
            <a:r>
              <a:rPr lang="en-US" sz="1200" dirty="0">
                <a:latin typeface="Times New Roman" pitchFamily="18" charset="0"/>
                <a:cs typeface="Times New Roman" pitchFamily="18" charset="0"/>
              </a:rPr>
              <a:t>HARD DISK 		:	250 GB</a:t>
            </a:r>
          </a:p>
          <a:p>
            <a:pPr>
              <a:lnSpc>
                <a:spcPct val="150000"/>
              </a:lnSpc>
            </a:pPr>
            <a:r>
              <a:rPr lang="en-US" sz="1200" dirty="0">
                <a:latin typeface="Times New Roman" pitchFamily="18" charset="0"/>
                <a:cs typeface="Times New Roman" pitchFamily="18" charset="0"/>
              </a:rPr>
              <a:t> </a:t>
            </a:r>
          </a:p>
          <a:p>
            <a:pPr>
              <a:lnSpc>
                <a:spcPct val="150000"/>
              </a:lnSpc>
            </a:pPr>
            <a:r>
              <a:rPr lang="en-US" sz="1200" b="1" dirty="0">
                <a:latin typeface="Times New Roman" pitchFamily="18" charset="0"/>
                <a:cs typeface="Times New Roman" pitchFamily="18" charset="0"/>
              </a:rPr>
              <a:t>SOFTWARE</a:t>
            </a:r>
            <a:endParaRPr lang="en-US" sz="1200" dirty="0">
              <a:latin typeface="Times New Roman" pitchFamily="18" charset="0"/>
              <a:cs typeface="Times New Roman" pitchFamily="18" charset="0"/>
            </a:endParaRPr>
          </a:p>
          <a:p>
            <a:pPr>
              <a:lnSpc>
                <a:spcPct val="150000"/>
              </a:lnSpc>
            </a:pPr>
            <a:r>
              <a:rPr lang="en-US" sz="1200" dirty="0">
                <a:latin typeface="Times New Roman" pitchFamily="18" charset="0"/>
                <a:cs typeface="Times New Roman" pitchFamily="18" charset="0"/>
              </a:rPr>
              <a:t>FRONT END 		:  	JAVA (J2EE, SERVLETS, JSP)</a:t>
            </a:r>
          </a:p>
          <a:p>
            <a:pPr>
              <a:lnSpc>
                <a:spcPct val="150000"/>
              </a:lnSpc>
            </a:pPr>
            <a:r>
              <a:rPr lang="en-US" sz="1200" dirty="0">
                <a:latin typeface="Times New Roman" pitchFamily="18" charset="0"/>
                <a:cs typeface="Times New Roman" pitchFamily="18" charset="0"/>
              </a:rPr>
              <a:t>BACK END		: 	MY SQL</a:t>
            </a:r>
          </a:p>
          <a:p>
            <a:pPr>
              <a:lnSpc>
                <a:spcPct val="150000"/>
              </a:lnSpc>
            </a:pPr>
            <a:r>
              <a:rPr lang="en-US" sz="1200" dirty="0">
                <a:latin typeface="Times New Roman" pitchFamily="18" charset="0"/>
                <a:cs typeface="Times New Roman" pitchFamily="18" charset="0"/>
              </a:rPr>
              <a:t>OPERATING SYSTEM  	:  	WINDOWS, MAC, LINUX</a:t>
            </a:r>
          </a:p>
          <a:p>
            <a:pPr>
              <a:lnSpc>
                <a:spcPct val="150000"/>
              </a:lnSpc>
            </a:pPr>
            <a:r>
              <a:rPr lang="en-US" sz="1200" dirty="0">
                <a:latin typeface="Times New Roman" pitchFamily="18" charset="0"/>
                <a:cs typeface="Times New Roman" pitchFamily="18" charset="0"/>
              </a:rPr>
              <a:t>IDE		:	ECLIPSE</a:t>
            </a:r>
          </a:p>
        </p:txBody>
      </p:sp>
      <p:sp>
        <p:nvSpPr>
          <p:cNvPr id="2" name="Rectangle 1"/>
          <p:cNvSpPr>
            <a:spLocks noChangeArrowheads="1"/>
          </p:cNvSpPr>
          <p:nvPr/>
        </p:nvSpPr>
        <p:spPr bwMode="auto">
          <a:xfrm>
            <a:off x="457200" y="228600"/>
            <a:ext cx="3404265"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SYSTEM REQUIREMENTS:</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685800"/>
            <a:ext cx="7772400" cy="944562"/>
          </a:xfrm>
        </p:spPr>
        <p:txBody>
          <a:bodyPr>
            <a:noAutofit/>
          </a:bodyPr>
          <a:lstStyle/>
          <a:p>
            <a:br>
              <a:rPr lang="en-US" sz="2400" b="1" dirty="0">
                <a:latin typeface="Times New Roman" pitchFamily="18" charset="0"/>
                <a:cs typeface="Times New Roman" pitchFamily="18" charset="0"/>
              </a:rPr>
            </a:br>
            <a:endParaRPr lang="en-US" sz="2000" b="1" dirty="0">
              <a:latin typeface="Times New Roman" pitchFamily="18" charset="0"/>
              <a:cs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449632706"/>
              </p:ext>
            </p:extLst>
          </p:nvPr>
        </p:nvGraphicFramePr>
        <p:xfrm>
          <a:off x="609600" y="122099"/>
          <a:ext cx="7696199" cy="5592901"/>
        </p:xfrm>
        <a:graphic>
          <a:graphicData uri="http://schemas.openxmlformats.org/drawingml/2006/table">
            <a:tbl>
              <a:tblPr/>
              <a:tblGrid>
                <a:gridCol w="3762588">
                  <a:extLst>
                    <a:ext uri="{9D8B030D-6E8A-4147-A177-3AD203B41FA5}">
                      <a16:colId xmlns:a16="http://schemas.microsoft.com/office/drawing/2014/main" val="20000"/>
                    </a:ext>
                  </a:extLst>
                </a:gridCol>
                <a:gridCol w="3933611">
                  <a:extLst>
                    <a:ext uri="{9D8B030D-6E8A-4147-A177-3AD203B41FA5}">
                      <a16:colId xmlns:a16="http://schemas.microsoft.com/office/drawing/2014/main" val="20001"/>
                    </a:ext>
                  </a:extLst>
                </a:gridCol>
              </a:tblGrid>
              <a:tr h="747268">
                <a:tc>
                  <a:txBody>
                    <a:bodyPr/>
                    <a:lstStyle/>
                    <a:p>
                      <a:pPr marL="0" marR="0" algn="ctr">
                        <a:lnSpc>
                          <a:spcPct val="100000"/>
                        </a:lnSpc>
                        <a:spcBef>
                          <a:spcPts val="600"/>
                        </a:spcBef>
                        <a:spcAft>
                          <a:spcPts val="600"/>
                        </a:spcAft>
                        <a:tabLst>
                          <a:tab pos="523875" algn="l"/>
                          <a:tab pos="1337310" algn="ctr"/>
                        </a:tabLst>
                      </a:pPr>
                      <a:r>
                        <a:rPr lang="en-US" sz="1600" b="1" dirty="0">
                          <a:effectLst/>
                          <a:latin typeface="Times New Roman"/>
                          <a:ea typeface="Times New Roman"/>
                        </a:rPr>
                        <a:t>PROPOSED SYSTEM</a:t>
                      </a:r>
                      <a:endParaRPr lang="en-US" sz="16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600"/>
                        </a:spcBef>
                        <a:spcAft>
                          <a:spcPts val="600"/>
                        </a:spcAft>
                        <a:tabLst>
                          <a:tab pos="523875" algn="l"/>
                          <a:tab pos="1337310" algn="ctr"/>
                        </a:tabLst>
                      </a:pPr>
                      <a:r>
                        <a:rPr lang="en-US" sz="1600" b="1" dirty="0">
                          <a:effectLst/>
                          <a:latin typeface="Times New Roman"/>
                          <a:ea typeface="Times New Roman"/>
                        </a:rPr>
                        <a:t>FUTURE ENHANCEMENT</a:t>
                      </a:r>
                      <a:endParaRPr lang="en-US" sz="16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845633">
                <a:tc>
                  <a:txBody>
                    <a:bodyPr/>
                    <a:lstStyle/>
                    <a:p>
                      <a:pPr marL="118745" marR="0" indent="-118745">
                        <a:lnSpc>
                          <a:spcPct val="150000"/>
                        </a:lnSpc>
                        <a:spcBef>
                          <a:spcPts val="0"/>
                        </a:spcBef>
                        <a:spcAft>
                          <a:spcPts val="0"/>
                        </a:spcAft>
                      </a:pPr>
                      <a:r>
                        <a:rPr lang="en-US" sz="1600" dirty="0">
                          <a:effectLst/>
                          <a:latin typeface="Times New Roman"/>
                          <a:ea typeface="Times New Roman"/>
                        </a:rPr>
                        <a:t> </a:t>
                      </a:r>
                      <a:r>
                        <a:rPr lang="en-US" sz="1600" b="1" dirty="0">
                          <a:effectLst/>
                          <a:latin typeface="Times New Roman"/>
                          <a:ea typeface="Times New Roman"/>
                        </a:rPr>
                        <a:t>PROPOSED CONCEPT:</a:t>
                      </a:r>
                      <a:r>
                        <a:rPr lang="en-US" sz="1600" dirty="0">
                          <a:effectLst/>
                          <a:latin typeface="Times New Roman"/>
                          <a:ea typeface="Times New Roman"/>
                        </a:rPr>
                        <a:t> -</a:t>
                      </a:r>
                    </a:p>
                    <a:p>
                      <a:pPr lvl="0" algn="just"/>
                      <a:r>
                        <a:rPr lang="en-US" sz="1800" dirty="0">
                          <a:effectLst/>
                          <a:latin typeface="Times New Roman"/>
                          <a:ea typeface="Times New Roman"/>
                        </a:rPr>
                        <a:t>• </a:t>
                      </a:r>
                      <a:r>
                        <a:rPr lang="en-US" sz="1200" kern="1200" dirty="0">
                          <a:solidFill>
                            <a:schemeClr val="tx1"/>
                          </a:solidFill>
                          <a:effectLst/>
                          <a:latin typeface="Times New Roman" pitchFamily="18" charset="0"/>
                          <a:ea typeface="+mn-ea"/>
                          <a:cs typeface="Times New Roman" pitchFamily="18" charset="0"/>
                        </a:rPr>
                        <a:t>we propose an escrow free traceable attribute based multiple keywords subset search system with verifiable outsourced decryption (EF-TAMKS-VOD). The key escrow free mechanism could effectively prevent the key generation </a:t>
                      </a:r>
                      <a:r>
                        <a:rPr lang="en-US" sz="1200" kern="1200" dirty="0" err="1">
                          <a:solidFill>
                            <a:schemeClr val="tx1"/>
                          </a:solidFill>
                          <a:effectLst/>
                          <a:latin typeface="Times New Roman" pitchFamily="18" charset="0"/>
                          <a:ea typeface="+mn-ea"/>
                          <a:cs typeface="Times New Roman" pitchFamily="18" charset="0"/>
                        </a:rPr>
                        <a:t>centre</a:t>
                      </a:r>
                      <a:r>
                        <a:rPr lang="en-US" sz="1200" kern="1200" dirty="0">
                          <a:solidFill>
                            <a:schemeClr val="tx1"/>
                          </a:solidFill>
                          <a:effectLst/>
                          <a:latin typeface="Times New Roman" pitchFamily="18" charset="0"/>
                          <a:ea typeface="+mn-ea"/>
                          <a:cs typeface="Times New Roman" pitchFamily="18" charset="0"/>
                        </a:rPr>
                        <a:t> (KGC) from unscrupulously searching and decrypting all encrypted files of users.</a:t>
                      </a:r>
                    </a:p>
                    <a:p>
                      <a:pPr lvl="0" algn="just"/>
                      <a:endParaRPr lang="en-US" sz="1200" kern="1200" dirty="0">
                        <a:solidFill>
                          <a:schemeClr val="tx1"/>
                        </a:solidFill>
                        <a:effectLst/>
                        <a:latin typeface="Times New Roman" pitchFamily="18" charset="0"/>
                        <a:ea typeface="+mn-ea"/>
                        <a:cs typeface="Times New Roman" pitchFamily="18" charset="0"/>
                      </a:endParaRPr>
                    </a:p>
                    <a:p>
                      <a:pPr lvl="0" algn="just"/>
                      <a:endParaRPr lang="en-US" sz="1200" kern="1200" dirty="0">
                        <a:solidFill>
                          <a:schemeClr val="tx1"/>
                        </a:solidFill>
                        <a:effectLst/>
                        <a:latin typeface="Times New Roman" pitchFamily="18" charset="0"/>
                        <a:ea typeface="+mn-ea"/>
                        <a:cs typeface="Times New Roman" pitchFamily="18" charset="0"/>
                      </a:endParaRPr>
                    </a:p>
                    <a:p>
                      <a:pPr marL="171450" lvl="0" indent="-171450" algn="just">
                        <a:buFont typeface="Arial" pitchFamily="34" charset="0"/>
                        <a:buChar char="•"/>
                      </a:pPr>
                      <a:r>
                        <a:rPr lang="en-US" sz="1200" kern="1200" dirty="0">
                          <a:solidFill>
                            <a:schemeClr val="tx1"/>
                          </a:solidFill>
                          <a:effectLst/>
                          <a:latin typeface="Times New Roman" pitchFamily="18" charset="0"/>
                          <a:ea typeface="+mn-ea"/>
                          <a:cs typeface="Times New Roman" pitchFamily="18" charset="0"/>
                        </a:rPr>
                        <a:t>Also, the decryption process only requires ultra lightweight computation, which is a desirable feature for energy-limited devices.</a:t>
                      </a:r>
                    </a:p>
                    <a:p>
                      <a:pPr marL="342900" marR="0" lvl="0" indent="-342900" algn="just">
                        <a:lnSpc>
                          <a:spcPct val="150000"/>
                        </a:lnSpc>
                        <a:spcBef>
                          <a:spcPts val="0"/>
                        </a:spcBef>
                        <a:spcAft>
                          <a:spcPts val="0"/>
                        </a:spcAft>
                        <a:buSzPts val="1200"/>
                        <a:buFont typeface="Symbol"/>
                        <a:buNone/>
                      </a:pPr>
                      <a:r>
                        <a:rPr lang="en-US" sz="1800" dirty="0">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4615" marR="0" indent="-94615" algn="just">
                        <a:lnSpc>
                          <a:spcPct val="150000"/>
                        </a:lnSpc>
                        <a:spcBef>
                          <a:spcPts val="0"/>
                        </a:spcBef>
                        <a:spcAft>
                          <a:spcPts val="0"/>
                        </a:spcAft>
                      </a:pPr>
                      <a:r>
                        <a:rPr lang="en-US" sz="1600" b="1" dirty="0">
                          <a:effectLst/>
                          <a:latin typeface="Times New Roman"/>
                          <a:ea typeface="Times New Roman"/>
                        </a:rPr>
                        <a:t>FUTURE CONCEPT:</a:t>
                      </a:r>
                      <a:r>
                        <a:rPr lang="en-US" sz="1600" dirty="0">
                          <a:effectLst/>
                          <a:latin typeface="Times New Roman"/>
                          <a:ea typeface="Times New Roman"/>
                        </a:rPr>
                        <a:t> -</a:t>
                      </a:r>
                    </a:p>
                    <a:p>
                      <a:pPr marL="285750" lvl="0" indent="-285750">
                        <a:buFont typeface="Arial" pitchFamily="34" charset="0"/>
                        <a:buChar char="•"/>
                      </a:pPr>
                      <a:r>
                        <a:rPr lang="en-US" sz="1200" kern="1200" dirty="0">
                          <a:solidFill>
                            <a:schemeClr val="tx1"/>
                          </a:solidFill>
                          <a:effectLst/>
                          <a:latin typeface="Times New Roman" pitchFamily="18" charset="0"/>
                          <a:ea typeface="+mn-ea"/>
                          <a:cs typeface="Times New Roman" pitchFamily="18" charset="0"/>
                        </a:rPr>
                        <a:t>Future concept is more advanced than the proposed concept as the data owner and third party auditor need not be change the data at each time the file have been corrupted.</a:t>
                      </a:r>
                    </a:p>
                    <a:p>
                      <a:pPr marL="285750" lvl="0" indent="-285750">
                        <a:buFont typeface="Arial" pitchFamily="34" charset="0"/>
                        <a:buChar char="•"/>
                      </a:pPr>
                      <a:r>
                        <a:rPr lang="en-US" sz="1200" kern="1200" dirty="0">
                          <a:solidFill>
                            <a:schemeClr val="tx1"/>
                          </a:solidFill>
                          <a:effectLst/>
                          <a:latin typeface="Times New Roman" pitchFamily="18" charset="0"/>
                          <a:ea typeface="+mn-ea"/>
                          <a:cs typeface="Times New Roman" pitchFamily="18" charset="0"/>
                        </a:rPr>
                        <a:t>Future concept provide proxy based data auditing thus when the file in the cloud have been corrupted the proxy itself enhance protocol to change the corrupted file with original file present in the cloud.</a:t>
                      </a:r>
                    </a:p>
                    <a:p>
                      <a:pPr marL="285750" indent="-285750">
                        <a:buFont typeface="Arial" pitchFamily="34" charset="0"/>
                        <a:buChar char="•"/>
                      </a:pPr>
                      <a:r>
                        <a:rPr lang="en-US" sz="1200" kern="1200" dirty="0">
                          <a:solidFill>
                            <a:schemeClr val="tx1"/>
                          </a:solidFill>
                          <a:effectLst/>
                          <a:latin typeface="Times New Roman" pitchFamily="18" charset="0"/>
                          <a:ea typeface="+mn-ea"/>
                          <a:cs typeface="Times New Roman" pitchFamily="18" charset="0"/>
                        </a:rPr>
                        <a:t>Similarly it provide multiple keyword to check the file stored in cloud.</a:t>
                      </a:r>
                      <a:endParaRPr lang="en-US" sz="1200" dirty="0">
                        <a:effectLst/>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57669344"/>
              </p:ext>
            </p:extLst>
          </p:nvPr>
        </p:nvGraphicFramePr>
        <p:xfrm>
          <a:off x="457200" y="-304800"/>
          <a:ext cx="7696200" cy="6840948"/>
        </p:xfrm>
        <a:graphic>
          <a:graphicData uri="http://schemas.openxmlformats.org/drawingml/2006/table">
            <a:tbl>
              <a:tblPr/>
              <a:tblGrid>
                <a:gridCol w="4411432">
                  <a:extLst>
                    <a:ext uri="{9D8B030D-6E8A-4147-A177-3AD203B41FA5}">
                      <a16:colId xmlns:a16="http://schemas.microsoft.com/office/drawing/2014/main" val="20000"/>
                    </a:ext>
                  </a:extLst>
                </a:gridCol>
                <a:gridCol w="3284768">
                  <a:extLst>
                    <a:ext uri="{9D8B030D-6E8A-4147-A177-3AD203B41FA5}">
                      <a16:colId xmlns:a16="http://schemas.microsoft.com/office/drawing/2014/main" val="20001"/>
                    </a:ext>
                  </a:extLst>
                </a:gridCol>
              </a:tblGrid>
              <a:tr h="931452">
                <a:tc>
                  <a:txBody>
                    <a:bodyPr/>
                    <a:lstStyle/>
                    <a:p>
                      <a:pPr marL="0" marR="0" algn="l">
                        <a:lnSpc>
                          <a:spcPct val="150000"/>
                        </a:lnSpc>
                        <a:spcBef>
                          <a:spcPts val="600"/>
                        </a:spcBef>
                        <a:spcAft>
                          <a:spcPts val="600"/>
                        </a:spcAft>
                        <a:tabLst>
                          <a:tab pos="523875" algn="l"/>
                          <a:tab pos="1337310" algn="ctr"/>
                        </a:tabLst>
                      </a:pPr>
                      <a:r>
                        <a:rPr lang="en-US" sz="1800" b="1" dirty="0">
                          <a:latin typeface="Times New Roman"/>
                          <a:ea typeface="Times New Roman"/>
                        </a:rPr>
                        <a:t>	</a:t>
                      </a:r>
                      <a:r>
                        <a:rPr lang="en-US" sz="1600" b="1" dirty="0">
                          <a:latin typeface="Times New Roman"/>
                          <a:ea typeface="Times New Roman"/>
                        </a:rPr>
                        <a:t>	PROPOSED SYSTEM</a:t>
                      </a:r>
                      <a:endParaRPr lang="en-US" sz="1600" dirty="0">
                        <a:latin typeface="Times New Roman"/>
                        <a:ea typeface="Times New Roman"/>
                      </a:endParaRPr>
                    </a:p>
                  </a:txBody>
                  <a:tcPr marL="36101" marR="361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l">
                        <a:lnSpc>
                          <a:spcPct val="115000"/>
                        </a:lnSpc>
                        <a:spcBef>
                          <a:spcPts val="0"/>
                        </a:spcBef>
                        <a:spcAft>
                          <a:spcPts val="0"/>
                        </a:spcAft>
                      </a:pPr>
                      <a:endParaRPr lang="en-US" sz="1600" dirty="0">
                        <a:latin typeface="Calibri"/>
                        <a:ea typeface="Calibri"/>
                        <a:cs typeface="Times New Roman"/>
                      </a:endParaRPr>
                    </a:p>
                    <a:p>
                      <a:pPr marL="0" marR="0" indent="457200" algn="l">
                        <a:lnSpc>
                          <a:spcPct val="115000"/>
                        </a:lnSpc>
                        <a:spcBef>
                          <a:spcPts val="0"/>
                        </a:spcBef>
                        <a:spcAft>
                          <a:spcPts val="0"/>
                        </a:spcAft>
                      </a:pPr>
                      <a:r>
                        <a:rPr lang="en-US" sz="1600" b="1" dirty="0">
                          <a:latin typeface="Times New Roman"/>
                          <a:ea typeface="Calibri"/>
                          <a:cs typeface="Times New Roman"/>
                        </a:rPr>
                        <a:t> </a:t>
                      </a:r>
                      <a:r>
                        <a:rPr lang="en-US" sz="1600" b="1" dirty="0">
                          <a:latin typeface="Times New Roman" pitchFamily="18" charset="0"/>
                          <a:ea typeface="Calibri"/>
                          <a:cs typeface="Times New Roman" pitchFamily="18" charset="0"/>
                        </a:rPr>
                        <a:t>FUTURE ENCHANCEMENT</a:t>
                      </a:r>
                      <a:endParaRPr lang="en-US" sz="1600" dirty="0">
                        <a:latin typeface="Times New Roman" pitchFamily="18" charset="0"/>
                        <a:ea typeface="Calibri"/>
                        <a:cs typeface="Times New Roman" pitchFamily="18" charset="0"/>
                      </a:endParaRPr>
                    </a:p>
                    <a:p>
                      <a:pPr marL="0" marR="0" algn="l">
                        <a:lnSpc>
                          <a:spcPct val="115000"/>
                        </a:lnSpc>
                        <a:spcBef>
                          <a:spcPts val="0"/>
                        </a:spcBef>
                        <a:spcAft>
                          <a:spcPts val="0"/>
                        </a:spcAft>
                        <a:tabLst>
                          <a:tab pos="215900" algn="l"/>
                          <a:tab pos="523875" algn="l"/>
                          <a:tab pos="1337310" algn="ctr"/>
                        </a:tabLst>
                      </a:pPr>
                      <a:r>
                        <a:rPr lang="en-US" sz="1600" b="1" dirty="0">
                          <a:latin typeface="Times New Roman" pitchFamily="18" charset="0"/>
                          <a:ea typeface="Calibri"/>
                          <a:cs typeface="Times New Roman" pitchFamily="18" charset="0"/>
                        </a:rPr>
                        <a:t>	</a:t>
                      </a:r>
                      <a:endParaRPr lang="en-US" sz="1600" dirty="0">
                        <a:latin typeface="Times New Roman" pitchFamily="18" charset="0"/>
                        <a:ea typeface="Calibri"/>
                        <a:cs typeface="Times New Roman" pitchFamily="18" charset="0"/>
                      </a:endParaRPr>
                    </a:p>
                  </a:txBody>
                  <a:tcPr marL="27861" marR="27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49748">
                <a:tc>
                  <a:txBody>
                    <a:bodyPr/>
                    <a:lstStyle/>
                    <a:p>
                      <a:pPr marL="118745" marR="0" indent="-118745">
                        <a:lnSpc>
                          <a:spcPct val="150000"/>
                        </a:lnSpc>
                        <a:spcBef>
                          <a:spcPts val="0"/>
                        </a:spcBef>
                        <a:spcAft>
                          <a:spcPts val="0"/>
                        </a:spcAft>
                      </a:pPr>
                      <a:r>
                        <a:rPr lang="en-US" sz="1600" b="1" dirty="0">
                          <a:effectLst/>
                          <a:latin typeface="Times New Roman"/>
                          <a:ea typeface="Times New Roman"/>
                        </a:rPr>
                        <a:t>PROPOSED TECHNIQUE:</a:t>
                      </a:r>
                      <a:r>
                        <a:rPr lang="en-US" sz="1600" dirty="0">
                          <a:effectLst/>
                          <a:latin typeface="Times New Roman"/>
                          <a:ea typeface="Times New Roman"/>
                        </a:rPr>
                        <a:t>-</a:t>
                      </a:r>
                    </a:p>
                    <a:p>
                      <a:pPr marL="342900" marR="0" lvl="0" indent="-342900">
                        <a:lnSpc>
                          <a:spcPct val="150000"/>
                        </a:lnSpc>
                        <a:spcBef>
                          <a:spcPts val="0"/>
                        </a:spcBef>
                        <a:spcAft>
                          <a:spcPts val="0"/>
                        </a:spcAft>
                        <a:buSzPts val="1200"/>
                        <a:buFont typeface="Symbol"/>
                        <a:buChar char=""/>
                      </a:pPr>
                      <a:r>
                        <a:rPr lang="en-US" sz="1200" dirty="0">
                          <a:effectLst/>
                          <a:latin typeface="Times New Roman" pitchFamily="18" charset="0"/>
                          <a:ea typeface="Calibri"/>
                          <a:cs typeface="Times New Roman" pitchFamily="18" charset="0"/>
                        </a:rPr>
                        <a:t> </a:t>
                      </a:r>
                      <a:r>
                        <a:rPr lang="en-US" sz="1200" kern="1200" dirty="0">
                          <a:solidFill>
                            <a:schemeClr val="tx1"/>
                          </a:solidFill>
                          <a:effectLst/>
                          <a:latin typeface="Times New Roman" pitchFamily="18" charset="0"/>
                          <a:ea typeface="+mn-ea"/>
                          <a:cs typeface="Times New Roman" pitchFamily="18" charset="0"/>
                        </a:rPr>
                        <a:t>Public Key Encryption</a:t>
                      </a:r>
                      <a:endParaRPr lang="en-US" sz="1200" dirty="0">
                        <a:effectLst/>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4615" marR="0" indent="-94615" algn="just">
                        <a:lnSpc>
                          <a:spcPct val="150000"/>
                        </a:lnSpc>
                        <a:spcBef>
                          <a:spcPts val="0"/>
                        </a:spcBef>
                        <a:spcAft>
                          <a:spcPts val="0"/>
                        </a:spcAft>
                      </a:pPr>
                      <a:r>
                        <a:rPr lang="en-US" sz="1600" b="1" dirty="0">
                          <a:effectLst/>
                          <a:latin typeface="Times New Roman"/>
                          <a:ea typeface="Times New Roman"/>
                        </a:rPr>
                        <a:t>FUTURE TECHNIQUE:</a:t>
                      </a:r>
                      <a:r>
                        <a:rPr lang="en-US" sz="1600" dirty="0">
                          <a:effectLst/>
                          <a:latin typeface="Times New Roman"/>
                          <a:ea typeface="Times New Roman"/>
                        </a:rPr>
                        <a:t>-</a:t>
                      </a:r>
                    </a:p>
                    <a:p>
                      <a:pPr marL="342900" marR="0" lvl="0" indent="-342900" algn="just">
                        <a:lnSpc>
                          <a:spcPct val="150000"/>
                        </a:lnSpc>
                        <a:spcBef>
                          <a:spcPts val="0"/>
                        </a:spcBef>
                        <a:spcAft>
                          <a:spcPts val="0"/>
                        </a:spcAft>
                        <a:buFont typeface="Symbol"/>
                        <a:buChar char=""/>
                      </a:pPr>
                      <a:r>
                        <a:rPr lang="en-US" sz="1200" dirty="0">
                          <a:effectLst/>
                          <a:latin typeface="Times New Roman" pitchFamily="18" charset="0"/>
                          <a:ea typeface="Times New Roman"/>
                          <a:cs typeface="Times New Roman" pitchFamily="18" charset="0"/>
                        </a:rPr>
                        <a:t> </a:t>
                      </a:r>
                      <a:r>
                        <a:rPr lang="en-US" sz="1200" kern="1200" dirty="0">
                          <a:solidFill>
                            <a:schemeClr val="tx1"/>
                          </a:solidFill>
                          <a:effectLst/>
                          <a:latin typeface="Times New Roman" pitchFamily="18" charset="0"/>
                          <a:ea typeface="+mn-ea"/>
                          <a:cs typeface="Times New Roman" pitchFamily="18" charset="0"/>
                        </a:rPr>
                        <a:t>Advanced Encryption Standard (AES)</a:t>
                      </a:r>
                      <a:endParaRPr lang="en-US" sz="1200" dirty="0">
                        <a:effectLst/>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859748">
                <a:tc>
                  <a:txBody>
                    <a:bodyPr/>
                    <a:lstStyle/>
                    <a:p>
                      <a:pPr marL="118745" marR="0" indent="-118745">
                        <a:lnSpc>
                          <a:spcPct val="150000"/>
                        </a:lnSpc>
                        <a:spcBef>
                          <a:spcPts val="0"/>
                        </a:spcBef>
                        <a:spcAft>
                          <a:spcPts val="0"/>
                        </a:spcAft>
                      </a:pPr>
                      <a:r>
                        <a:rPr lang="en-US" sz="1600" b="1" dirty="0">
                          <a:effectLst/>
                          <a:latin typeface="Times New Roman"/>
                          <a:ea typeface="Times New Roman"/>
                        </a:rPr>
                        <a:t>TECHNIQUE DEFINITION:-</a:t>
                      </a:r>
                      <a:endParaRPr lang="en-US" sz="1600" dirty="0">
                        <a:effectLst/>
                        <a:latin typeface="Times New Roman"/>
                        <a:ea typeface="Times New Roman"/>
                      </a:endParaRPr>
                    </a:p>
                    <a:p>
                      <a:pPr marL="342900" marR="0" lvl="0" indent="-342900" algn="just">
                        <a:lnSpc>
                          <a:spcPct val="150000"/>
                        </a:lnSpc>
                        <a:spcBef>
                          <a:spcPts val="0"/>
                        </a:spcBef>
                        <a:spcAft>
                          <a:spcPts val="0"/>
                        </a:spcAft>
                        <a:buSzPts val="1200"/>
                        <a:buFont typeface="Symbol"/>
                        <a:buNone/>
                      </a:pPr>
                      <a:r>
                        <a:rPr lang="en-US" sz="1800" dirty="0">
                          <a:effectLst/>
                          <a:latin typeface="Times New Roman"/>
                          <a:ea typeface="Times New Roman"/>
                        </a:rPr>
                        <a:t> • </a:t>
                      </a:r>
                      <a:r>
                        <a:rPr lang="en-US" sz="1200" kern="1200" dirty="0">
                          <a:solidFill>
                            <a:schemeClr val="tx1"/>
                          </a:solidFill>
                          <a:effectLst/>
                          <a:latin typeface="Times New Roman" pitchFamily="18" charset="0"/>
                          <a:ea typeface="+mn-ea"/>
                          <a:cs typeface="Times New Roman" pitchFamily="18" charset="0"/>
                        </a:rPr>
                        <a:t>public-key encryption algorithm and the standard for encrypting data sent over the internet. It also happens to be one of the methods used in our PGP and GPG programs.</a:t>
                      </a:r>
                      <a:endParaRPr lang="en-US" sz="1200" dirty="0">
                        <a:effectLst/>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4615" marR="0" indent="-94615" algn="just">
                        <a:lnSpc>
                          <a:spcPct val="150000"/>
                        </a:lnSpc>
                        <a:spcBef>
                          <a:spcPts val="0"/>
                        </a:spcBef>
                        <a:spcAft>
                          <a:spcPts val="0"/>
                        </a:spcAft>
                      </a:pPr>
                      <a:r>
                        <a:rPr lang="en-US" sz="1600" b="1" dirty="0">
                          <a:effectLst/>
                          <a:latin typeface="Times New Roman"/>
                          <a:ea typeface="Times New Roman"/>
                        </a:rPr>
                        <a:t>TECHNIQUE DEFINITION</a:t>
                      </a:r>
                      <a:endParaRPr lang="en-US" sz="1600" dirty="0">
                        <a:effectLst/>
                        <a:latin typeface="Times New Roman"/>
                        <a:ea typeface="Times New Roman"/>
                      </a:endParaRPr>
                    </a:p>
                    <a:p>
                      <a:pPr marL="342900" marR="0" lvl="0" indent="-342900" algn="just">
                        <a:lnSpc>
                          <a:spcPct val="150000"/>
                        </a:lnSpc>
                        <a:spcBef>
                          <a:spcPts val="0"/>
                        </a:spcBef>
                        <a:spcAft>
                          <a:spcPts val="0"/>
                        </a:spcAft>
                        <a:buFont typeface="Symbol"/>
                        <a:buChar char=""/>
                      </a:pPr>
                      <a:r>
                        <a:rPr lang="en-US" sz="1200" kern="1200" dirty="0">
                          <a:solidFill>
                            <a:schemeClr val="tx1"/>
                          </a:solidFill>
                          <a:effectLst/>
                          <a:latin typeface="Times New Roman" pitchFamily="18" charset="0"/>
                          <a:ea typeface="+mn-ea"/>
                          <a:cs typeface="Times New Roman" pitchFamily="18" charset="0"/>
                        </a:rPr>
                        <a:t>AES is largely considered impervious to all attacks, with the exception of brute force, which attempts to decipher messages using all possible combinations in the 128, 192, or 256-bit cipher. Still, security experts believe that AES will eventually be hailed the de facto standard for encrypting data in the private </a:t>
                      </a:r>
                      <a:r>
                        <a:rPr lang="en-US" sz="1200" kern="1200" dirty="0" err="1">
                          <a:solidFill>
                            <a:schemeClr val="tx1"/>
                          </a:solidFill>
                          <a:effectLst/>
                          <a:latin typeface="Times New Roman" pitchFamily="18" charset="0"/>
                          <a:ea typeface="+mn-ea"/>
                          <a:cs typeface="Times New Roman" pitchFamily="18" charset="0"/>
                        </a:rPr>
                        <a:t>sector.</a:t>
                      </a:r>
                      <a:r>
                        <a:rPr lang="en-US" sz="1200" dirty="0" err="1">
                          <a:effectLst/>
                          <a:latin typeface="Times New Roman" pitchFamily="18" charset="0"/>
                          <a:ea typeface="Times New Roman"/>
                          <a:cs typeface="Times New Roman" pitchFamily="18" charset="0"/>
                        </a:rPr>
                        <a:t>regenerating</a:t>
                      </a:r>
                      <a:r>
                        <a:rPr lang="en-US" sz="1200" dirty="0">
                          <a:effectLst/>
                          <a:latin typeface="Times New Roman" pitchFamily="18" charset="0"/>
                          <a:ea typeface="Times New Roman"/>
                          <a:cs typeface="Times New Roman" pitchFamily="18" charset="0"/>
                        </a:rPr>
                        <a:t> codes.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42627553"/>
              </p:ext>
            </p:extLst>
          </p:nvPr>
        </p:nvGraphicFramePr>
        <p:xfrm>
          <a:off x="609600" y="545592"/>
          <a:ext cx="7239000" cy="5410200"/>
        </p:xfrm>
        <a:graphic>
          <a:graphicData uri="http://schemas.openxmlformats.org/drawingml/2006/table">
            <a:tbl>
              <a:tblPr/>
              <a:tblGrid>
                <a:gridCol w="3539066">
                  <a:extLst>
                    <a:ext uri="{9D8B030D-6E8A-4147-A177-3AD203B41FA5}">
                      <a16:colId xmlns:a16="http://schemas.microsoft.com/office/drawing/2014/main" val="20000"/>
                    </a:ext>
                  </a:extLst>
                </a:gridCol>
                <a:gridCol w="3699934">
                  <a:extLst>
                    <a:ext uri="{9D8B030D-6E8A-4147-A177-3AD203B41FA5}">
                      <a16:colId xmlns:a16="http://schemas.microsoft.com/office/drawing/2014/main" val="20001"/>
                    </a:ext>
                  </a:extLst>
                </a:gridCol>
              </a:tblGrid>
              <a:tr h="946110">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	</a:t>
                      </a:r>
                      <a:endParaRPr lang="en-US" sz="1600" dirty="0">
                        <a:latin typeface="Times New Roman" pitchFamily="18" charset="0"/>
                        <a:ea typeface="Calibri"/>
                        <a:cs typeface="Times New Roman" pitchFamily="18" charset="0"/>
                      </a:endParaRPr>
                    </a:p>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PROPOSED SYSTEM</a:t>
                      </a:r>
                      <a:endParaRPr lang="en-US" sz="1600" dirty="0">
                        <a:latin typeface="Times New Roman" pitchFamily="18" charset="0"/>
                        <a:ea typeface="Calibri"/>
                        <a:cs typeface="Times New Roman" pitchFamily="18" charset="0"/>
                      </a:endParaRPr>
                    </a:p>
                  </a:txBody>
                  <a:tcPr marL="27861" marR="27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l">
                        <a:lnSpc>
                          <a:spcPct val="115000"/>
                        </a:lnSpc>
                        <a:spcBef>
                          <a:spcPts val="0"/>
                        </a:spcBef>
                        <a:spcAft>
                          <a:spcPts val="0"/>
                        </a:spcAft>
                      </a:pPr>
                      <a:endParaRPr lang="en-US" sz="1600" dirty="0">
                        <a:latin typeface="Times New Roman" pitchFamily="18" charset="0"/>
                        <a:ea typeface="Calibri"/>
                        <a:cs typeface="Times New Roman" pitchFamily="18" charset="0"/>
                      </a:endParaRPr>
                    </a:p>
                    <a:p>
                      <a:pPr marL="0" marR="0" indent="457200" algn="l">
                        <a:lnSpc>
                          <a:spcPct val="115000"/>
                        </a:lnSpc>
                        <a:spcBef>
                          <a:spcPts val="0"/>
                        </a:spcBef>
                        <a:spcAft>
                          <a:spcPts val="0"/>
                        </a:spcAft>
                      </a:pPr>
                      <a:r>
                        <a:rPr lang="en-US" sz="1600" b="1" dirty="0">
                          <a:latin typeface="Times New Roman" pitchFamily="18" charset="0"/>
                          <a:ea typeface="Calibri"/>
                          <a:cs typeface="Times New Roman" pitchFamily="18" charset="0"/>
                        </a:rPr>
                        <a:t> FUTURE ENCHANCEMENT</a:t>
                      </a:r>
                      <a:endParaRPr lang="en-US" sz="1600" dirty="0">
                        <a:latin typeface="Times New Roman" pitchFamily="18" charset="0"/>
                        <a:ea typeface="Calibri"/>
                        <a:cs typeface="Times New Roman" pitchFamily="18" charset="0"/>
                      </a:endParaRPr>
                    </a:p>
                    <a:p>
                      <a:pPr marL="0" marR="0" algn="l">
                        <a:lnSpc>
                          <a:spcPct val="115000"/>
                        </a:lnSpc>
                        <a:spcBef>
                          <a:spcPts val="0"/>
                        </a:spcBef>
                        <a:spcAft>
                          <a:spcPts val="0"/>
                        </a:spcAft>
                        <a:tabLst>
                          <a:tab pos="215900" algn="l"/>
                          <a:tab pos="523875" algn="l"/>
                          <a:tab pos="1337310" algn="ctr"/>
                        </a:tabLst>
                      </a:pPr>
                      <a:r>
                        <a:rPr lang="en-US" sz="1600" b="1" dirty="0">
                          <a:latin typeface="Times New Roman" pitchFamily="18" charset="0"/>
                          <a:ea typeface="Calibri"/>
                          <a:cs typeface="Times New Roman" pitchFamily="18" charset="0"/>
                        </a:rPr>
                        <a:t>	</a:t>
                      </a:r>
                      <a:endParaRPr lang="en-US" sz="1600" dirty="0">
                        <a:latin typeface="Times New Roman" pitchFamily="18" charset="0"/>
                        <a:ea typeface="Calibri"/>
                        <a:cs typeface="Times New Roman" pitchFamily="18" charset="0"/>
                      </a:endParaRPr>
                    </a:p>
                  </a:txBody>
                  <a:tcPr marL="27861" marR="27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64090">
                <a:tc>
                  <a:txBody>
                    <a:bodyPr/>
                    <a:lstStyle/>
                    <a:p>
                      <a:pPr>
                        <a:lnSpc>
                          <a:spcPct val="150000"/>
                        </a:lnSpc>
                      </a:pPr>
                      <a:r>
                        <a:rPr lang="en-US" sz="1600" b="1" kern="1200" dirty="0">
                          <a:solidFill>
                            <a:schemeClr val="tx1"/>
                          </a:solidFill>
                          <a:effectLst/>
                          <a:latin typeface="Times New Roman" pitchFamily="18" charset="0"/>
                          <a:ea typeface="+mn-ea"/>
                          <a:cs typeface="Times New Roman" pitchFamily="18" charset="0"/>
                        </a:rPr>
                        <a:t>ADVANTAGES:-</a:t>
                      </a:r>
                      <a:endParaRPr lang="en-US" sz="1800" b="1" kern="1200" dirty="0">
                        <a:solidFill>
                          <a:schemeClr val="tx1"/>
                        </a:solidFill>
                        <a:effectLst/>
                        <a:latin typeface="Times New Roman" pitchFamily="18" charset="0"/>
                        <a:ea typeface="+mn-ea"/>
                        <a:cs typeface="Times New Roman" pitchFamily="18" charset="0"/>
                      </a:endParaRPr>
                    </a:p>
                    <a:p>
                      <a:pPr lvl="0"/>
                      <a:r>
                        <a:rPr lang="en-US" sz="1800" kern="1200" dirty="0">
                          <a:solidFill>
                            <a:schemeClr val="tx1"/>
                          </a:solidFill>
                          <a:effectLst/>
                          <a:latin typeface="Times New Roman" pitchFamily="18" charset="0"/>
                          <a:ea typeface="+mn-ea"/>
                          <a:cs typeface="Times New Roman" pitchFamily="18" charset="0"/>
                        </a:rPr>
                        <a:t>•   </a:t>
                      </a:r>
                      <a:r>
                        <a:rPr lang="en-US" sz="1200" kern="1200" dirty="0">
                          <a:solidFill>
                            <a:schemeClr val="tx1"/>
                          </a:solidFill>
                          <a:effectLst/>
                          <a:latin typeface="Times New Roman" pitchFamily="18" charset="0"/>
                          <a:ea typeface="+mn-ea"/>
                          <a:cs typeface="Times New Roman" pitchFamily="18" charset="0"/>
                        </a:rPr>
                        <a:t>Provides Double Security for the     data</a:t>
                      </a:r>
                    </a:p>
                    <a:p>
                      <a:pPr marL="285750" lvl="0" indent="-285750">
                        <a:buFont typeface="Arial" pitchFamily="34" charset="0"/>
                        <a:buChar char="•"/>
                      </a:pPr>
                      <a:r>
                        <a:rPr lang="en-US" sz="1200" kern="1200" dirty="0">
                          <a:solidFill>
                            <a:schemeClr val="tx1"/>
                          </a:solidFill>
                          <a:effectLst/>
                          <a:latin typeface="Times New Roman" pitchFamily="18" charset="0"/>
                          <a:ea typeface="+mn-ea"/>
                          <a:cs typeface="Times New Roman" pitchFamily="18" charset="0"/>
                        </a:rPr>
                        <a:t> Retrieval time and the consumption time is less.</a:t>
                      </a:r>
                    </a:p>
                  </a:txBody>
                  <a:tcPr marL="27861" marR="27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pPr>
                      <a:r>
                        <a:rPr lang="en-US" sz="1600" b="1" kern="1200" dirty="0">
                          <a:solidFill>
                            <a:schemeClr val="tx1"/>
                          </a:solidFill>
                          <a:effectLst/>
                          <a:latin typeface="Times New Roman" pitchFamily="18" charset="0"/>
                          <a:ea typeface="+mn-ea"/>
                          <a:cs typeface="Times New Roman" pitchFamily="18" charset="0"/>
                        </a:rPr>
                        <a:t>EXTRAVAGENCE</a:t>
                      </a:r>
                      <a:endParaRPr lang="en-US" sz="1600" kern="1200" dirty="0">
                        <a:solidFill>
                          <a:schemeClr val="tx1"/>
                        </a:solidFill>
                        <a:effectLst/>
                        <a:latin typeface="Times New Roman" pitchFamily="18" charset="0"/>
                        <a:ea typeface="+mn-ea"/>
                        <a:cs typeface="Times New Roman" pitchFamily="18" charset="0"/>
                      </a:endParaRPr>
                    </a:p>
                    <a:p>
                      <a:pPr marL="285750" lvl="0" indent="-285750">
                        <a:buFont typeface="Arial" pitchFamily="34" charset="0"/>
                        <a:buChar char="•"/>
                      </a:pPr>
                      <a:r>
                        <a:rPr lang="en-US" sz="1200" kern="1200" dirty="0">
                          <a:solidFill>
                            <a:schemeClr val="tx1"/>
                          </a:solidFill>
                          <a:effectLst/>
                          <a:latin typeface="Times New Roman" pitchFamily="18" charset="0"/>
                          <a:ea typeface="+mn-ea"/>
                          <a:cs typeface="Times New Roman" pitchFamily="18" charset="0"/>
                        </a:rPr>
                        <a:t>Proxy need not third party.</a:t>
                      </a:r>
                    </a:p>
                    <a:p>
                      <a:pPr marL="285750" lvl="0" indent="-285750">
                        <a:buFont typeface="Arial" pitchFamily="34" charset="0"/>
                        <a:buChar char="•"/>
                      </a:pPr>
                      <a:r>
                        <a:rPr lang="en-US" sz="1200" kern="1200" dirty="0">
                          <a:solidFill>
                            <a:schemeClr val="tx1"/>
                          </a:solidFill>
                          <a:effectLst/>
                          <a:latin typeface="Times New Roman" pitchFamily="18" charset="0"/>
                          <a:ea typeface="+mn-ea"/>
                          <a:cs typeface="Times New Roman" pitchFamily="18" charset="0"/>
                        </a:rPr>
                        <a:t>Proxy itself work as data owner and third party auditor.</a:t>
                      </a:r>
                    </a:p>
                    <a:p>
                      <a:pPr marL="342900" marR="0" lvl="0" indent="-342900" algn="just">
                        <a:lnSpc>
                          <a:spcPct val="150000"/>
                        </a:lnSpc>
                        <a:spcBef>
                          <a:spcPts val="0"/>
                        </a:spcBef>
                        <a:spcAft>
                          <a:spcPts val="0"/>
                        </a:spcAft>
                        <a:buFont typeface="Symbol"/>
                        <a:buChar char=""/>
                      </a:pPr>
                      <a:endParaRPr lang="en-US" sz="1800" dirty="0">
                        <a:latin typeface="Times New Roman" pitchFamily="18" charset="0"/>
                        <a:ea typeface="Times New Roman"/>
                        <a:cs typeface="Times New Roman" pitchFamily="18" charset="0"/>
                      </a:endParaRPr>
                    </a:p>
                  </a:txBody>
                  <a:tcPr marL="27861" marR="27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319</TotalTime>
  <Words>942</Words>
  <Application>Microsoft Office PowerPoint</Application>
  <PresentationFormat>On-screen Show (4:3)</PresentationFormat>
  <Paragraphs>81</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Symbol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vector>
  </TitlesOfParts>
  <Company>Vertilink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Vertilink Technologies</dc:creator>
  <cp:lastModifiedBy>teamv</cp:lastModifiedBy>
  <cp:revision>4</cp:revision>
  <dcterms:created xsi:type="dcterms:W3CDTF">2012-06-26T10:33:16Z</dcterms:created>
  <dcterms:modified xsi:type="dcterms:W3CDTF">2023-07-03T13:02:49Z</dcterms:modified>
</cp:coreProperties>
</file>