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73"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9" d="100"/>
          <a:sy n="89" d="100"/>
        </p:scale>
        <p:origin x="3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2071F7-2B7C-4BB3-BFEB-A86B71E6195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97601E6-8C5A-4407-B364-256759AFE9F8}">
      <dgm:prSet/>
      <dgm:spPr/>
      <dgm:t>
        <a:bodyPr/>
        <a:lstStyle/>
        <a:p>
          <a:pPr rtl="0"/>
          <a:r>
            <a:rPr lang="en-US" dirty="0" smtClean="0"/>
            <a:t>What Is Data Science?</a:t>
          </a:r>
          <a:endParaRPr lang="en-US" dirty="0"/>
        </a:p>
      </dgm:t>
    </dgm:pt>
    <dgm:pt modelId="{C8106FA5-18A3-4C26-AC10-DDF1535573C6}" type="parTrans" cxnId="{B93F6399-3275-4669-B4DC-F614A2616B5A}">
      <dgm:prSet/>
      <dgm:spPr/>
      <dgm:t>
        <a:bodyPr/>
        <a:lstStyle/>
        <a:p>
          <a:endParaRPr lang="en-US"/>
        </a:p>
      </dgm:t>
    </dgm:pt>
    <dgm:pt modelId="{D7ABD070-D6AB-4D79-87FF-FFC5001A1499}" type="sibTrans" cxnId="{B93F6399-3275-4669-B4DC-F614A2616B5A}">
      <dgm:prSet/>
      <dgm:spPr/>
      <dgm:t>
        <a:bodyPr/>
        <a:lstStyle/>
        <a:p>
          <a:endParaRPr lang="en-US"/>
        </a:p>
      </dgm:t>
    </dgm:pt>
    <dgm:pt modelId="{24D9BBDE-C84F-4786-B286-0E97C17C86C7}">
      <dgm:prSet/>
      <dgm:spPr/>
      <dgm:t>
        <a:bodyPr/>
        <a:lstStyle/>
        <a:p>
          <a:pPr rtl="0"/>
          <a:r>
            <a:rPr lang="en-US" dirty="0" smtClean="0"/>
            <a:t>Data Science Methodology </a:t>
          </a:r>
          <a:endParaRPr lang="en-US" dirty="0"/>
        </a:p>
      </dgm:t>
    </dgm:pt>
    <dgm:pt modelId="{341528C8-3E81-4B53-B6F0-C2CB51782385}" type="parTrans" cxnId="{942431E9-7534-4061-8936-DA39D6656614}">
      <dgm:prSet/>
      <dgm:spPr/>
      <dgm:t>
        <a:bodyPr/>
        <a:lstStyle/>
        <a:p>
          <a:endParaRPr lang="en-US"/>
        </a:p>
      </dgm:t>
    </dgm:pt>
    <dgm:pt modelId="{1E94C68D-A701-469B-9A27-774EB71923D6}" type="sibTrans" cxnId="{942431E9-7534-4061-8936-DA39D6656614}">
      <dgm:prSet/>
      <dgm:spPr/>
      <dgm:t>
        <a:bodyPr/>
        <a:lstStyle/>
        <a:p>
          <a:endParaRPr lang="en-US"/>
        </a:p>
      </dgm:t>
    </dgm:pt>
    <dgm:pt modelId="{05134224-A7D4-49B2-9411-117CA640FD80}">
      <dgm:prSet/>
      <dgm:spPr/>
      <dgm:t>
        <a:bodyPr/>
        <a:lstStyle/>
        <a:p>
          <a:pPr rtl="0"/>
          <a:r>
            <a:rPr lang="en-US" dirty="0" smtClean="0"/>
            <a:t>Project</a:t>
          </a:r>
          <a:endParaRPr lang="en-US" dirty="0"/>
        </a:p>
      </dgm:t>
    </dgm:pt>
    <dgm:pt modelId="{75A1F451-CD9B-4253-A408-475B4C4688E8}" type="parTrans" cxnId="{E8F4DAF9-2EB8-4CBF-B0F4-B49C4D8BA19D}">
      <dgm:prSet/>
      <dgm:spPr/>
      <dgm:t>
        <a:bodyPr/>
        <a:lstStyle/>
        <a:p>
          <a:endParaRPr lang="en-US"/>
        </a:p>
      </dgm:t>
    </dgm:pt>
    <dgm:pt modelId="{87A06FD1-B8F8-4EFD-AFD4-1AD65AFAD3F5}" type="sibTrans" cxnId="{E8F4DAF9-2EB8-4CBF-B0F4-B49C4D8BA19D}">
      <dgm:prSet/>
      <dgm:spPr/>
      <dgm:t>
        <a:bodyPr/>
        <a:lstStyle/>
        <a:p>
          <a:endParaRPr lang="en-US"/>
        </a:p>
      </dgm:t>
    </dgm:pt>
    <dgm:pt modelId="{AECC297E-9290-4B05-A78A-121BDCF2CE04}">
      <dgm:prSet/>
      <dgm:spPr/>
      <dgm:t>
        <a:bodyPr/>
        <a:lstStyle/>
        <a:p>
          <a:pPr rtl="0"/>
          <a:r>
            <a:rPr lang="en-US" dirty="0" smtClean="0"/>
            <a:t>Juypter Notebook</a:t>
          </a:r>
          <a:endParaRPr lang="en-US" dirty="0"/>
        </a:p>
      </dgm:t>
    </dgm:pt>
    <dgm:pt modelId="{3481108C-F5CD-48CB-AB15-6992476250DC}" type="parTrans" cxnId="{0B342172-1414-4163-A834-224D3DCE8595}">
      <dgm:prSet/>
      <dgm:spPr/>
      <dgm:t>
        <a:bodyPr/>
        <a:lstStyle/>
        <a:p>
          <a:endParaRPr lang="en-US"/>
        </a:p>
      </dgm:t>
    </dgm:pt>
    <dgm:pt modelId="{D6570F19-50E0-4FBB-9E2C-9B1AC67958BD}" type="sibTrans" cxnId="{0B342172-1414-4163-A834-224D3DCE8595}">
      <dgm:prSet/>
      <dgm:spPr/>
      <dgm:t>
        <a:bodyPr/>
        <a:lstStyle/>
        <a:p>
          <a:endParaRPr lang="en-US"/>
        </a:p>
      </dgm:t>
    </dgm:pt>
    <dgm:pt modelId="{84480CC8-D3AC-454D-B047-1BC3959B6F19}">
      <dgm:prSet/>
      <dgm:spPr/>
      <dgm:t>
        <a:bodyPr/>
        <a:lstStyle/>
        <a:p>
          <a:r>
            <a:rPr lang="en-US" smtClean="0"/>
            <a:t>Data Science Applications</a:t>
          </a:r>
          <a:endParaRPr lang="en-US"/>
        </a:p>
      </dgm:t>
    </dgm:pt>
    <dgm:pt modelId="{0AE125E2-CE70-4FB7-925E-A187B1689B64}" type="parTrans" cxnId="{61470180-BEEC-4D1D-9C84-83E98BDE3649}">
      <dgm:prSet/>
      <dgm:spPr/>
      <dgm:t>
        <a:bodyPr/>
        <a:lstStyle/>
        <a:p>
          <a:endParaRPr lang="en-US"/>
        </a:p>
      </dgm:t>
    </dgm:pt>
    <dgm:pt modelId="{12DA8221-3C1A-407F-B515-650BBBC538F1}" type="sibTrans" cxnId="{61470180-BEEC-4D1D-9C84-83E98BDE3649}">
      <dgm:prSet/>
      <dgm:spPr/>
      <dgm:t>
        <a:bodyPr/>
        <a:lstStyle/>
        <a:p>
          <a:endParaRPr lang="en-US"/>
        </a:p>
      </dgm:t>
    </dgm:pt>
    <dgm:pt modelId="{3346A0C6-9A49-454D-AA96-428635A2816E}" type="pres">
      <dgm:prSet presAssocID="{C02071F7-2B7C-4BB3-BFEB-A86B71E61951}" presName="linear" presStyleCnt="0">
        <dgm:presLayoutVars>
          <dgm:animLvl val="lvl"/>
          <dgm:resizeHandles val="exact"/>
        </dgm:presLayoutVars>
      </dgm:prSet>
      <dgm:spPr/>
      <dgm:t>
        <a:bodyPr/>
        <a:lstStyle/>
        <a:p>
          <a:endParaRPr lang="en-US"/>
        </a:p>
      </dgm:t>
    </dgm:pt>
    <dgm:pt modelId="{86D82AB9-99D7-4385-9993-70FF4E019F33}" type="pres">
      <dgm:prSet presAssocID="{297601E6-8C5A-4407-B364-256759AFE9F8}" presName="parentText" presStyleLbl="node1" presStyleIdx="0" presStyleCnt="5">
        <dgm:presLayoutVars>
          <dgm:chMax val="0"/>
          <dgm:bulletEnabled val="1"/>
        </dgm:presLayoutVars>
      </dgm:prSet>
      <dgm:spPr/>
      <dgm:t>
        <a:bodyPr/>
        <a:lstStyle/>
        <a:p>
          <a:endParaRPr lang="en-US"/>
        </a:p>
      </dgm:t>
    </dgm:pt>
    <dgm:pt modelId="{A7F5FC70-D082-490B-AD07-964571789F77}" type="pres">
      <dgm:prSet presAssocID="{D7ABD070-D6AB-4D79-87FF-FFC5001A1499}" presName="spacer" presStyleCnt="0"/>
      <dgm:spPr/>
    </dgm:pt>
    <dgm:pt modelId="{F4CEE3F8-A4F3-461C-B5BB-C84D0FDC30C4}" type="pres">
      <dgm:prSet presAssocID="{24D9BBDE-C84F-4786-B286-0E97C17C86C7}" presName="parentText" presStyleLbl="node1" presStyleIdx="1" presStyleCnt="5">
        <dgm:presLayoutVars>
          <dgm:chMax val="0"/>
          <dgm:bulletEnabled val="1"/>
        </dgm:presLayoutVars>
      </dgm:prSet>
      <dgm:spPr/>
      <dgm:t>
        <a:bodyPr/>
        <a:lstStyle/>
        <a:p>
          <a:endParaRPr lang="en-US"/>
        </a:p>
      </dgm:t>
    </dgm:pt>
    <dgm:pt modelId="{604A951C-D772-44DF-8CAF-98B579A50510}" type="pres">
      <dgm:prSet presAssocID="{1E94C68D-A701-469B-9A27-774EB71923D6}" presName="spacer" presStyleCnt="0"/>
      <dgm:spPr/>
    </dgm:pt>
    <dgm:pt modelId="{CD348B8C-8CF0-4C87-B9C7-5412C8DA706B}" type="pres">
      <dgm:prSet presAssocID="{84480CC8-D3AC-454D-B047-1BC3959B6F19}" presName="parentText" presStyleLbl="node1" presStyleIdx="2" presStyleCnt="5">
        <dgm:presLayoutVars>
          <dgm:chMax val="0"/>
          <dgm:bulletEnabled val="1"/>
        </dgm:presLayoutVars>
      </dgm:prSet>
      <dgm:spPr/>
      <dgm:t>
        <a:bodyPr/>
        <a:lstStyle/>
        <a:p>
          <a:endParaRPr lang="en-US"/>
        </a:p>
      </dgm:t>
    </dgm:pt>
    <dgm:pt modelId="{1B3019BA-EFC1-4584-97F3-D75AF7470B40}" type="pres">
      <dgm:prSet presAssocID="{12DA8221-3C1A-407F-B515-650BBBC538F1}" presName="spacer" presStyleCnt="0"/>
      <dgm:spPr/>
    </dgm:pt>
    <dgm:pt modelId="{C0782433-248F-4A66-92FB-1EBD4A426B67}" type="pres">
      <dgm:prSet presAssocID="{AECC297E-9290-4B05-A78A-121BDCF2CE04}" presName="parentText" presStyleLbl="node1" presStyleIdx="3" presStyleCnt="5">
        <dgm:presLayoutVars>
          <dgm:chMax val="0"/>
          <dgm:bulletEnabled val="1"/>
        </dgm:presLayoutVars>
      </dgm:prSet>
      <dgm:spPr/>
      <dgm:t>
        <a:bodyPr/>
        <a:lstStyle/>
        <a:p>
          <a:endParaRPr lang="en-US"/>
        </a:p>
      </dgm:t>
    </dgm:pt>
    <dgm:pt modelId="{57EABFAB-86F4-4A20-9845-35B146191D54}" type="pres">
      <dgm:prSet presAssocID="{D6570F19-50E0-4FBB-9E2C-9B1AC67958BD}" presName="spacer" presStyleCnt="0"/>
      <dgm:spPr/>
    </dgm:pt>
    <dgm:pt modelId="{043E6BCD-3C86-478B-8CA9-94048BDEBD30}" type="pres">
      <dgm:prSet presAssocID="{05134224-A7D4-49B2-9411-117CA640FD80}" presName="parentText" presStyleLbl="node1" presStyleIdx="4" presStyleCnt="5">
        <dgm:presLayoutVars>
          <dgm:chMax val="0"/>
          <dgm:bulletEnabled val="1"/>
        </dgm:presLayoutVars>
      </dgm:prSet>
      <dgm:spPr/>
      <dgm:t>
        <a:bodyPr/>
        <a:lstStyle/>
        <a:p>
          <a:endParaRPr lang="en-US"/>
        </a:p>
      </dgm:t>
    </dgm:pt>
  </dgm:ptLst>
  <dgm:cxnLst>
    <dgm:cxn modelId="{6A467094-E215-40FE-A4E3-8B90F3C05784}" type="presOf" srcId="{AECC297E-9290-4B05-A78A-121BDCF2CE04}" destId="{C0782433-248F-4A66-92FB-1EBD4A426B67}" srcOrd="0" destOrd="0" presId="urn:microsoft.com/office/officeart/2005/8/layout/vList2"/>
    <dgm:cxn modelId="{5E6767A3-081D-41DC-8856-EB9B3F56E812}" type="presOf" srcId="{24D9BBDE-C84F-4786-B286-0E97C17C86C7}" destId="{F4CEE3F8-A4F3-461C-B5BB-C84D0FDC30C4}" srcOrd="0" destOrd="0" presId="urn:microsoft.com/office/officeart/2005/8/layout/vList2"/>
    <dgm:cxn modelId="{7648EF41-4082-464F-8CE9-964C9DB7A141}" type="presOf" srcId="{297601E6-8C5A-4407-B364-256759AFE9F8}" destId="{86D82AB9-99D7-4385-9993-70FF4E019F33}" srcOrd="0" destOrd="0" presId="urn:microsoft.com/office/officeart/2005/8/layout/vList2"/>
    <dgm:cxn modelId="{E8F4DAF9-2EB8-4CBF-B0F4-B49C4D8BA19D}" srcId="{C02071F7-2B7C-4BB3-BFEB-A86B71E61951}" destId="{05134224-A7D4-49B2-9411-117CA640FD80}" srcOrd="4" destOrd="0" parTransId="{75A1F451-CD9B-4253-A408-475B4C4688E8}" sibTransId="{87A06FD1-B8F8-4EFD-AFD4-1AD65AFAD3F5}"/>
    <dgm:cxn modelId="{753829F8-D785-4A7C-ABA2-EA13667CE90E}" type="presOf" srcId="{C02071F7-2B7C-4BB3-BFEB-A86B71E61951}" destId="{3346A0C6-9A49-454D-AA96-428635A2816E}" srcOrd="0" destOrd="0" presId="urn:microsoft.com/office/officeart/2005/8/layout/vList2"/>
    <dgm:cxn modelId="{CED7F0F9-997C-441F-83EF-B825D7BDE639}" type="presOf" srcId="{84480CC8-D3AC-454D-B047-1BC3959B6F19}" destId="{CD348B8C-8CF0-4C87-B9C7-5412C8DA706B}" srcOrd="0" destOrd="0" presId="urn:microsoft.com/office/officeart/2005/8/layout/vList2"/>
    <dgm:cxn modelId="{B93F6399-3275-4669-B4DC-F614A2616B5A}" srcId="{C02071F7-2B7C-4BB3-BFEB-A86B71E61951}" destId="{297601E6-8C5A-4407-B364-256759AFE9F8}" srcOrd="0" destOrd="0" parTransId="{C8106FA5-18A3-4C26-AC10-DDF1535573C6}" sibTransId="{D7ABD070-D6AB-4D79-87FF-FFC5001A1499}"/>
    <dgm:cxn modelId="{61470180-BEEC-4D1D-9C84-83E98BDE3649}" srcId="{C02071F7-2B7C-4BB3-BFEB-A86B71E61951}" destId="{84480CC8-D3AC-454D-B047-1BC3959B6F19}" srcOrd="2" destOrd="0" parTransId="{0AE125E2-CE70-4FB7-925E-A187B1689B64}" sibTransId="{12DA8221-3C1A-407F-B515-650BBBC538F1}"/>
    <dgm:cxn modelId="{92F272D0-4831-46B7-A9B2-B57F7736D42A}" type="presOf" srcId="{05134224-A7D4-49B2-9411-117CA640FD80}" destId="{043E6BCD-3C86-478B-8CA9-94048BDEBD30}" srcOrd="0" destOrd="0" presId="urn:microsoft.com/office/officeart/2005/8/layout/vList2"/>
    <dgm:cxn modelId="{0B342172-1414-4163-A834-224D3DCE8595}" srcId="{C02071F7-2B7C-4BB3-BFEB-A86B71E61951}" destId="{AECC297E-9290-4B05-A78A-121BDCF2CE04}" srcOrd="3" destOrd="0" parTransId="{3481108C-F5CD-48CB-AB15-6992476250DC}" sibTransId="{D6570F19-50E0-4FBB-9E2C-9B1AC67958BD}"/>
    <dgm:cxn modelId="{942431E9-7534-4061-8936-DA39D6656614}" srcId="{C02071F7-2B7C-4BB3-BFEB-A86B71E61951}" destId="{24D9BBDE-C84F-4786-B286-0E97C17C86C7}" srcOrd="1" destOrd="0" parTransId="{341528C8-3E81-4B53-B6F0-C2CB51782385}" sibTransId="{1E94C68D-A701-469B-9A27-774EB71923D6}"/>
    <dgm:cxn modelId="{C10E1666-A3E8-4BDE-ACBC-E4CF62466B70}" type="presParOf" srcId="{3346A0C6-9A49-454D-AA96-428635A2816E}" destId="{86D82AB9-99D7-4385-9993-70FF4E019F33}" srcOrd="0" destOrd="0" presId="urn:microsoft.com/office/officeart/2005/8/layout/vList2"/>
    <dgm:cxn modelId="{6E5A7E2E-B1D4-4131-9E4C-526090FE6B70}" type="presParOf" srcId="{3346A0C6-9A49-454D-AA96-428635A2816E}" destId="{A7F5FC70-D082-490B-AD07-964571789F77}" srcOrd="1" destOrd="0" presId="urn:microsoft.com/office/officeart/2005/8/layout/vList2"/>
    <dgm:cxn modelId="{9074424B-73DB-4C58-B626-1ADA3A3E2DF7}" type="presParOf" srcId="{3346A0C6-9A49-454D-AA96-428635A2816E}" destId="{F4CEE3F8-A4F3-461C-B5BB-C84D0FDC30C4}" srcOrd="2" destOrd="0" presId="urn:microsoft.com/office/officeart/2005/8/layout/vList2"/>
    <dgm:cxn modelId="{C879F4D1-13E0-4F1E-96FD-17437887A85C}" type="presParOf" srcId="{3346A0C6-9A49-454D-AA96-428635A2816E}" destId="{604A951C-D772-44DF-8CAF-98B579A50510}" srcOrd="3" destOrd="0" presId="urn:microsoft.com/office/officeart/2005/8/layout/vList2"/>
    <dgm:cxn modelId="{B0B788D7-6678-4B20-8CB5-AA3F14B6D1A0}" type="presParOf" srcId="{3346A0C6-9A49-454D-AA96-428635A2816E}" destId="{CD348B8C-8CF0-4C87-B9C7-5412C8DA706B}" srcOrd="4" destOrd="0" presId="urn:microsoft.com/office/officeart/2005/8/layout/vList2"/>
    <dgm:cxn modelId="{EB3252B4-D55F-4C10-BF26-12C6BB9A44D1}" type="presParOf" srcId="{3346A0C6-9A49-454D-AA96-428635A2816E}" destId="{1B3019BA-EFC1-4584-97F3-D75AF7470B40}" srcOrd="5" destOrd="0" presId="urn:microsoft.com/office/officeart/2005/8/layout/vList2"/>
    <dgm:cxn modelId="{C04CE914-4BC8-49EE-B2E6-9250ED4DB549}" type="presParOf" srcId="{3346A0C6-9A49-454D-AA96-428635A2816E}" destId="{C0782433-248F-4A66-92FB-1EBD4A426B67}" srcOrd="6" destOrd="0" presId="urn:microsoft.com/office/officeart/2005/8/layout/vList2"/>
    <dgm:cxn modelId="{D745E36B-32D7-4E2C-B0E7-C70FFD444AA4}" type="presParOf" srcId="{3346A0C6-9A49-454D-AA96-428635A2816E}" destId="{57EABFAB-86F4-4A20-9845-35B146191D54}" srcOrd="7" destOrd="0" presId="urn:microsoft.com/office/officeart/2005/8/layout/vList2"/>
    <dgm:cxn modelId="{5E689F10-F203-49A3-AFE1-2E6E045F3B97}" type="presParOf" srcId="{3346A0C6-9A49-454D-AA96-428635A2816E}" destId="{043E6BCD-3C86-478B-8CA9-94048BDEBD3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3C29F-6A05-4EA5-AFAF-523392E516E9}" type="doc">
      <dgm:prSet loTypeId="urn:microsoft.com/office/officeart/2005/8/layout/venn1" loCatId="relationship" qsTypeId="urn:microsoft.com/office/officeart/2005/8/quickstyle/simple1" qsCatId="simple" csTypeId="urn:microsoft.com/office/officeart/2005/8/colors/colorful4" csCatId="colorful" phldr="1"/>
      <dgm:spPr/>
    </dgm:pt>
    <dgm:pt modelId="{FC03F9A7-2014-4188-8A1E-367861F06590}">
      <dgm:prSet phldrT="[Text]"/>
      <dgm:spPr/>
      <dgm:t>
        <a:bodyPr/>
        <a:lstStyle/>
        <a:p>
          <a:r>
            <a:rPr lang="en-US" b="0" i="0" dirty="0" smtClean="0"/>
            <a:t>Data preprocessing</a:t>
          </a:r>
          <a:endParaRPr lang="en-US" dirty="0"/>
        </a:p>
      </dgm:t>
    </dgm:pt>
    <dgm:pt modelId="{BE714300-7D63-4B87-ACFB-A34AD891AB06}" type="parTrans" cxnId="{C79D48ED-A4A4-4363-B26E-A28433B49989}">
      <dgm:prSet/>
      <dgm:spPr/>
      <dgm:t>
        <a:bodyPr/>
        <a:lstStyle/>
        <a:p>
          <a:endParaRPr lang="en-US"/>
        </a:p>
      </dgm:t>
    </dgm:pt>
    <dgm:pt modelId="{61260929-D31C-4254-A721-DEEE1B49D3E1}" type="sibTrans" cxnId="{C79D48ED-A4A4-4363-B26E-A28433B49989}">
      <dgm:prSet/>
      <dgm:spPr/>
      <dgm:t>
        <a:bodyPr/>
        <a:lstStyle/>
        <a:p>
          <a:endParaRPr lang="en-US"/>
        </a:p>
      </dgm:t>
    </dgm:pt>
    <dgm:pt modelId="{F250DA86-323B-48F0-8EC8-D8B72E95FF17}">
      <dgm:prSet phldrT="[Text]"/>
      <dgm:spPr/>
      <dgm:t>
        <a:bodyPr/>
        <a:lstStyle/>
        <a:p>
          <a:r>
            <a:rPr lang="en-US" b="0" i="0" dirty="0" smtClean="0"/>
            <a:t>Exploratory Data Analysis</a:t>
          </a:r>
          <a:endParaRPr lang="en-US" dirty="0"/>
        </a:p>
      </dgm:t>
    </dgm:pt>
    <dgm:pt modelId="{400FC825-4170-4D3C-9994-00FFCA4A2F3E}" type="parTrans" cxnId="{DF7FF729-CF3B-4229-9138-4A1D03A141E1}">
      <dgm:prSet/>
      <dgm:spPr/>
      <dgm:t>
        <a:bodyPr/>
        <a:lstStyle/>
        <a:p>
          <a:endParaRPr lang="en-US"/>
        </a:p>
      </dgm:t>
    </dgm:pt>
    <dgm:pt modelId="{87EAD9D2-EEC3-4D38-AD6D-7F3D30CB2087}" type="sibTrans" cxnId="{DF7FF729-CF3B-4229-9138-4A1D03A141E1}">
      <dgm:prSet/>
      <dgm:spPr/>
      <dgm:t>
        <a:bodyPr/>
        <a:lstStyle/>
        <a:p>
          <a:endParaRPr lang="en-US"/>
        </a:p>
      </dgm:t>
    </dgm:pt>
    <dgm:pt modelId="{1CCD290A-EAA6-48CD-8FEE-22FC9BA4B452}" type="pres">
      <dgm:prSet presAssocID="{2853C29F-6A05-4EA5-AFAF-523392E516E9}" presName="compositeShape" presStyleCnt="0">
        <dgm:presLayoutVars>
          <dgm:chMax val="7"/>
          <dgm:dir/>
          <dgm:resizeHandles val="exact"/>
        </dgm:presLayoutVars>
      </dgm:prSet>
      <dgm:spPr/>
    </dgm:pt>
    <dgm:pt modelId="{D113B229-140E-4DDA-B902-2390F7A6E32B}" type="pres">
      <dgm:prSet presAssocID="{FC03F9A7-2014-4188-8A1E-367861F06590}" presName="circ1" presStyleLbl="vennNode1" presStyleIdx="0" presStyleCnt="2"/>
      <dgm:spPr/>
      <dgm:t>
        <a:bodyPr/>
        <a:lstStyle/>
        <a:p>
          <a:endParaRPr lang="en-US"/>
        </a:p>
      </dgm:t>
    </dgm:pt>
    <dgm:pt modelId="{3529D61B-6895-493E-A703-4E9FE5ABEC3D}" type="pres">
      <dgm:prSet presAssocID="{FC03F9A7-2014-4188-8A1E-367861F06590}" presName="circ1Tx" presStyleLbl="revTx" presStyleIdx="0" presStyleCnt="0">
        <dgm:presLayoutVars>
          <dgm:chMax val="0"/>
          <dgm:chPref val="0"/>
          <dgm:bulletEnabled val="1"/>
        </dgm:presLayoutVars>
      </dgm:prSet>
      <dgm:spPr/>
      <dgm:t>
        <a:bodyPr/>
        <a:lstStyle/>
        <a:p>
          <a:endParaRPr lang="en-US"/>
        </a:p>
      </dgm:t>
    </dgm:pt>
    <dgm:pt modelId="{CB76FF75-5AB3-4F66-B3B9-7352EF69A8FB}" type="pres">
      <dgm:prSet presAssocID="{F250DA86-323B-48F0-8EC8-D8B72E95FF17}" presName="circ2" presStyleLbl="vennNode1" presStyleIdx="1" presStyleCnt="2"/>
      <dgm:spPr/>
      <dgm:t>
        <a:bodyPr/>
        <a:lstStyle/>
        <a:p>
          <a:endParaRPr lang="en-US"/>
        </a:p>
      </dgm:t>
    </dgm:pt>
    <dgm:pt modelId="{AAFCE494-9E63-4422-BBFD-268A95C4C880}" type="pres">
      <dgm:prSet presAssocID="{F250DA86-323B-48F0-8EC8-D8B72E95FF17}" presName="circ2Tx" presStyleLbl="revTx" presStyleIdx="0" presStyleCnt="0">
        <dgm:presLayoutVars>
          <dgm:chMax val="0"/>
          <dgm:chPref val="0"/>
          <dgm:bulletEnabled val="1"/>
        </dgm:presLayoutVars>
      </dgm:prSet>
      <dgm:spPr/>
      <dgm:t>
        <a:bodyPr/>
        <a:lstStyle/>
        <a:p>
          <a:endParaRPr lang="en-US"/>
        </a:p>
      </dgm:t>
    </dgm:pt>
  </dgm:ptLst>
  <dgm:cxnLst>
    <dgm:cxn modelId="{B7F1839B-E607-4E10-A7ED-E52EC52F6B8F}" type="presOf" srcId="{F250DA86-323B-48F0-8EC8-D8B72E95FF17}" destId="{CB76FF75-5AB3-4F66-B3B9-7352EF69A8FB}" srcOrd="0" destOrd="0" presId="urn:microsoft.com/office/officeart/2005/8/layout/venn1"/>
    <dgm:cxn modelId="{DF7FF729-CF3B-4229-9138-4A1D03A141E1}" srcId="{2853C29F-6A05-4EA5-AFAF-523392E516E9}" destId="{F250DA86-323B-48F0-8EC8-D8B72E95FF17}" srcOrd="1" destOrd="0" parTransId="{400FC825-4170-4D3C-9994-00FFCA4A2F3E}" sibTransId="{87EAD9D2-EEC3-4D38-AD6D-7F3D30CB2087}"/>
    <dgm:cxn modelId="{C79D48ED-A4A4-4363-B26E-A28433B49989}" srcId="{2853C29F-6A05-4EA5-AFAF-523392E516E9}" destId="{FC03F9A7-2014-4188-8A1E-367861F06590}" srcOrd="0" destOrd="0" parTransId="{BE714300-7D63-4B87-ACFB-A34AD891AB06}" sibTransId="{61260929-D31C-4254-A721-DEEE1B49D3E1}"/>
    <dgm:cxn modelId="{CFE4ADB4-18D3-47F8-8E1B-3A76B46D1D83}" type="presOf" srcId="{FC03F9A7-2014-4188-8A1E-367861F06590}" destId="{D113B229-140E-4DDA-B902-2390F7A6E32B}" srcOrd="0" destOrd="0" presId="urn:microsoft.com/office/officeart/2005/8/layout/venn1"/>
    <dgm:cxn modelId="{6631B048-0A63-4EEF-A9AF-AD7835671C71}" type="presOf" srcId="{2853C29F-6A05-4EA5-AFAF-523392E516E9}" destId="{1CCD290A-EAA6-48CD-8FEE-22FC9BA4B452}" srcOrd="0" destOrd="0" presId="urn:microsoft.com/office/officeart/2005/8/layout/venn1"/>
    <dgm:cxn modelId="{D7EFB46D-8130-41EE-8193-773DF56302E0}" type="presOf" srcId="{FC03F9A7-2014-4188-8A1E-367861F06590}" destId="{3529D61B-6895-493E-A703-4E9FE5ABEC3D}" srcOrd="1" destOrd="0" presId="urn:microsoft.com/office/officeart/2005/8/layout/venn1"/>
    <dgm:cxn modelId="{F9D41EE2-DB67-4439-A9C6-C9C64D969B8C}" type="presOf" srcId="{F250DA86-323B-48F0-8EC8-D8B72E95FF17}" destId="{AAFCE494-9E63-4422-BBFD-268A95C4C880}" srcOrd="1" destOrd="0" presId="urn:microsoft.com/office/officeart/2005/8/layout/venn1"/>
    <dgm:cxn modelId="{5CFDB031-A774-4188-9ABC-D2DD45C87862}" type="presParOf" srcId="{1CCD290A-EAA6-48CD-8FEE-22FC9BA4B452}" destId="{D113B229-140E-4DDA-B902-2390F7A6E32B}" srcOrd="0" destOrd="0" presId="urn:microsoft.com/office/officeart/2005/8/layout/venn1"/>
    <dgm:cxn modelId="{4A923FB4-E36E-40F2-869E-C1BCAAF2548F}" type="presParOf" srcId="{1CCD290A-EAA6-48CD-8FEE-22FC9BA4B452}" destId="{3529D61B-6895-493E-A703-4E9FE5ABEC3D}" srcOrd="1" destOrd="0" presId="urn:microsoft.com/office/officeart/2005/8/layout/venn1"/>
    <dgm:cxn modelId="{0BADF91F-86DE-4627-BB7E-58B8A23EEBEC}" type="presParOf" srcId="{1CCD290A-EAA6-48CD-8FEE-22FC9BA4B452}" destId="{CB76FF75-5AB3-4F66-B3B9-7352EF69A8FB}" srcOrd="2" destOrd="0" presId="urn:microsoft.com/office/officeart/2005/8/layout/venn1"/>
    <dgm:cxn modelId="{4B73AF8E-DE02-4218-8B79-3E13CFCBE95B}" type="presParOf" srcId="{1CCD290A-EAA6-48CD-8FEE-22FC9BA4B452}" destId="{AAFCE494-9E63-4422-BBFD-268A95C4C880}"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82AB9-99D7-4385-9993-70FF4E019F33}">
      <dsp:nvSpPr>
        <dsp:cNvPr id="0" name=""/>
        <dsp:cNvSpPr/>
      </dsp:nvSpPr>
      <dsp:spPr>
        <a:xfrm>
          <a:off x="0" y="33125"/>
          <a:ext cx="8534400"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What Is Data Science?</a:t>
          </a:r>
          <a:endParaRPr lang="en-US" sz="2700" kern="1200" dirty="0"/>
        </a:p>
      </dsp:txBody>
      <dsp:txXfrm>
        <a:off x="31613" y="64738"/>
        <a:ext cx="8471174" cy="584369"/>
      </dsp:txXfrm>
    </dsp:sp>
    <dsp:sp modelId="{F4CEE3F8-A4F3-461C-B5BB-C84D0FDC30C4}">
      <dsp:nvSpPr>
        <dsp:cNvPr id="0" name=""/>
        <dsp:cNvSpPr/>
      </dsp:nvSpPr>
      <dsp:spPr>
        <a:xfrm>
          <a:off x="0" y="758480"/>
          <a:ext cx="8534400"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Data Science Methodology </a:t>
          </a:r>
          <a:endParaRPr lang="en-US" sz="2700" kern="1200" dirty="0"/>
        </a:p>
      </dsp:txBody>
      <dsp:txXfrm>
        <a:off x="31613" y="790093"/>
        <a:ext cx="8471174" cy="584369"/>
      </dsp:txXfrm>
    </dsp:sp>
    <dsp:sp modelId="{CD348B8C-8CF0-4C87-B9C7-5412C8DA706B}">
      <dsp:nvSpPr>
        <dsp:cNvPr id="0" name=""/>
        <dsp:cNvSpPr/>
      </dsp:nvSpPr>
      <dsp:spPr>
        <a:xfrm>
          <a:off x="0" y="1483836"/>
          <a:ext cx="8534400"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smtClean="0"/>
            <a:t>Data Science Applications</a:t>
          </a:r>
          <a:endParaRPr lang="en-US" sz="2700" kern="1200"/>
        </a:p>
      </dsp:txBody>
      <dsp:txXfrm>
        <a:off x="31613" y="1515449"/>
        <a:ext cx="8471174" cy="584369"/>
      </dsp:txXfrm>
    </dsp:sp>
    <dsp:sp modelId="{C0782433-248F-4A66-92FB-1EBD4A426B67}">
      <dsp:nvSpPr>
        <dsp:cNvPr id="0" name=""/>
        <dsp:cNvSpPr/>
      </dsp:nvSpPr>
      <dsp:spPr>
        <a:xfrm>
          <a:off x="0" y="2209191"/>
          <a:ext cx="8534400"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Juypter Notebook</a:t>
          </a:r>
          <a:endParaRPr lang="en-US" sz="2700" kern="1200" dirty="0"/>
        </a:p>
      </dsp:txBody>
      <dsp:txXfrm>
        <a:off x="31613" y="2240804"/>
        <a:ext cx="8471174" cy="584369"/>
      </dsp:txXfrm>
    </dsp:sp>
    <dsp:sp modelId="{043E6BCD-3C86-478B-8CA9-94048BDEBD30}">
      <dsp:nvSpPr>
        <dsp:cNvPr id="0" name=""/>
        <dsp:cNvSpPr/>
      </dsp:nvSpPr>
      <dsp:spPr>
        <a:xfrm>
          <a:off x="0" y="2934546"/>
          <a:ext cx="8534400"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en-US" sz="2700" kern="1200" dirty="0" smtClean="0"/>
            <a:t>Project</a:t>
          </a:r>
          <a:endParaRPr lang="en-US" sz="2700" kern="1200" dirty="0"/>
        </a:p>
      </dsp:txBody>
      <dsp:txXfrm>
        <a:off x="31613" y="2966159"/>
        <a:ext cx="8471174"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3B229-140E-4DDA-B902-2390F7A6E32B}">
      <dsp:nvSpPr>
        <dsp:cNvPr id="0" name=""/>
        <dsp:cNvSpPr/>
      </dsp:nvSpPr>
      <dsp:spPr>
        <a:xfrm>
          <a:off x="133731" y="129580"/>
          <a:ext cx="3298698" cy="3298698"/>
        </a:xfrm>
        <a:prstGeom prst="ellipse">
          <a:avLst/>
        </a:prstGeom>
        <a:solidFill>
          <a:schemeClr val="accent4">
            <a:alpha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b="0" i="0" kern="1200" dirty="0" smtClean="0"/>
            <a:t>Data preprocessing</a:t>
          </a:r>
          <a:endParaRPr lang="en-US" sz="2100" kern="1200" dirty="0"/>
        </a:p>
      </dsp:txBody>
      <dsp:txXfrm>
        <a:off x="594360" y="518567"/>
        <a:ext cx="1901952" cy="2520723"/>
      </dsp:txXfrm>
    </dsp:sp>
    <dsp:sp modelId="{CB76FF75-5AB3-4F66-B3B9-7352EF69A8FB}">
      <dsp:nvSpPr>
        <dsp:cNvPr id="0" name=""/>
        <dsp:cNvSpPr/>
      </dsp:nvSpPr>
      <dsp:spPr>
        <a:xfrm>
          <a:off x="2511171" y="129580"/>
          <a:ext cx="3298698" cy="3298698"/>
        </a:xfrm>
        <a:prstGeom prst="ellipse">
          <a:avLst/>
        </a:prstGeom>
        <a:solidFill>
          <a:schemeClr val="accent4">
            <a:alpha val="50000"/>
            <a:hueOff val="-3650173"/>
            <a:satOff val="12174"/>
            <a:lumOff val="1921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r>
            <a:rPr lang="en-US" sz="2100" b="0" i="0" kern="1200" dirty="0" smtClean="0"/>
            <a:t>Exploratory Data Analysis</a:t>
          </a:r>
          <a:endParaRPr lang="en-US" sz="2100" kern="1200" dirty="0"/>
        </a:p>
      </dsp:txBody>
      <dsp:txXfrm>
        <a:off x="3447288" y="518567"/>
        <a:ext cx="1901952" cy="25207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7/26/2019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smtClean="0"/>
              <a:t>DATA SCIENCE</a:t>
            </a:r>
            <a:endParaRPr lang="en-US" sz="8000" dirty="0"/>
          </a:p>
        </p:txBody>
      </p:sp>
      <p:sp>
        <p:nvSpPr>
          <p:cNvPr id="3" name="Subtitle 2"/>
          <p:cNvSpPr>
            <a:spLocks noGrp="1"/>
          </p:cNvSpPr>
          <p:nvPr>
            <p:ph type="subTitle" idx="1"/>
          </p:nvPr>
        </p:nvSpPr>
        <p:spPr>
          <a:xfrm>
            <a:off x="684211" y="3843867"/>
            <a:ext cx="7562641" cy="1142201"/>
          </a:xfrm>
        </p:spPr>
        <p:txBody>
          <a:bodyPr>
            <a:normAutofit/>
          </a:bodyPr>
          <a:lstStyle/>
          <a:p>
            <a:r>
              <a:rPr lang="en-US" sz="3200" b="1" dirty="0" smtClean="0">
                <a:solidFill>
                  <a:schemeClr val="bg1"/>
                </a:solidFill>
              </a:rPr>
              <a:t>PYTHON FOR DATA SCIENCE </a:t>
            </a:r>
            <a:r>
              <a:rPr lang="en-US" sz="3200" b="1" dirty="0" smtClean="0">
                <a:solidFill>
                  <a:schemeClr val="bg1"/>
                </a:solidFill>
              </a:rPr>
              <a:t>AND AI</a:t>
            </a:r>
            <a:endParaRPr lang="en-US" sz="3200" b="1" dirty="0">
              <a:solidFill>
                <a:schemeClr val="bg1"/>
              </a:solidFill>
            </a:endParaRPr>
          </a:p>
        </p:txBody>
      </p:sp>
      <p:sp>
        <p:nvSpPr>
          <p:cNvPr id="4" name="Rectangle 3"/>
          <p:cNvSpPr/>
          <p:nvPr/>
        </p:nvSpPr>
        <p:spPr>
          <a:xfrm>
            <a:off x="7315200" y="5469147"/>
            <a:ext cx="3985404" cy="104379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smtClean="0"/>
              <a:t>By: </a:t>
            </a:r>
          </a:p>
          <a:p>
            <a:pPr algn="ctr"/>
            <a:r>
              <a:rPr lang="en-IN" dirty="0" smtClean="0"/>
              <a:t>Anil Kushwaha</a:t>
            </a:r>
          </a:p>
          <a:p>
            <a:pPr algn="ctr"/>
            <a:r>
              <a:rPr lang="en-IN" dirty="0" smtClean="0"/>
              <a:t>11503173</a:t>
            </a:r>
            <a:endParaRPr lang="en-IN" dirty="0"/>
          </a:p>
        </p:txBody>
      </p:sp>
    </p:spTree>
    <p:extLst>
      <p:ext uri="{BB962C8B-B14F-4D97-AF65-F5344CB8AC3E}">
        <p14:creationId xmlns:p14="http://schemas.microsoft.com/office/powerpoint/2010/main" val="2772608859"/>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757" y="869795"/>
            <a:ext cx="7839306" cy="1319514"/>
          </a:xfrm>
        </p:spPr>
        <p:txBody>
          <a:bodyPr>
            <a:noAutofit/>
          </a:bodyPr>
          <a:lstStyle/>
          <a:p>
            <a:pPr algn="ctr"/>
            <a:r>
              <a:rPr lang="en-US" sz="2800" dirty="0">
                <a:solidFill>
                  <a:schemeClr val="bg1"/>
                </a:solidFill>
              </a:rPr>
              <a:t>users travelled in their home </a:t>
            </a:r>
            <a:r>
              <a:rPr lang="en-US" sz="2800" dirty="0" smtClean="0">
                <a:solidFill>
                  <a:schemeClr val="bg1"/>
                </a:solidFill>
              </a:rPr>
              <a:t>country,</a:t>
            </a:r>
            <a:br>
              <a:rPr lang="en-US" sz="2800" dirty="0" smtClean="0">
                <a:solidFill>
                  <a:schemeClr val="bg1"/>
                </a:solidFill>
              </a:rPr>
            </a:br>
            <a:r>
              <a:rPr lang="en-US" sz="2800" dirty="0" smtClean="0">
                <a:solidFill>
                  <a:schemeClr val="bg1"/>
                </a:solidFill>
              </a:rPr>
              <a:t>Users did not travel anywhere….</a:t>
            </a:r>
            <a:r>
              <a:rPr lang="en-US" sz="2800" dirty="0">
                <a:solidFill>
                  <a:schemeClr val="bg1"/>
                </a:solidFill>
              </a:rPr>
              <a:t/>
            </a:r>
            <a:br>
              <a:rPr lang="en-US" sz="2800" dirty="0">
                <a:solidFill>
                  <a:schemeClr val="bg1"/>
                </a:solidFill>
              </a:rPr>
            </a:br>
            <a:endParaRPr lang="en-US" sz="2800" dirty="0">
              <a:solidFill>
                <a:schemeClr val="bg1"/>
              </a:solidFill>
            </a:endParaRPr>
          </a:p>
        </p:txBody>
      </p:sp>
      <p:pic>
        <p:nvPicPr>
          <p:cNvPr id="5" name="Content Placeholder 4"/>
          <p:cNvPicPr>
            <a:picLocks noGrp="1" noChangeAspect="1"/>
          </p:cNvPicPr>
          <p:nvPr>
            <p:ph idx="1"/>
          </p:nvPr>
        </p:nvPicPr>
        <p:blipFill>
          <a:blip r:embed="rId2"/>
          <a:stretch>
            <a:fillRect/>
          </a:stretch>
        </p:blipFill>
        <p:spPr>
          <a:xfrm>
            <a:off x="2341756" y="2568451"/>
            <a:ext cx="7839307" cy="368738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2"/>
          <p:cNvSpPr/>
          <p:nvPr/>
        </p:nvSpPr>
        <p:spPr>
          <a:xfrm>
            <a:off x="4572000" y="3222964"/>
            <a:ext cx="5006898" cy="1477328"/>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0000"/>
                </a:solidFill>
                <a:latin typeface="+mj-lt"/>
              </a:rPr>
              <a:t> </a:t>
            </a:r>
            <a:r>
              <a:rPr lang="en-US" b="1" dirty="0" smtClean="0">
                <a:solidFill>
                  <a:srgbClr val="000000"/>
                </a:solidFill>
                <a:latin typeface="+mj-lt"/>
              </a:rPr>
              <a:t>57</a:t>
            </a:r>
            <a:r>
              <a:rPr lang="en-US" b="1" dirty="0">
                <a:solidFill>
                  <a:srgbClr val="000000"/>
                </a:solidFill>
                <a:latin typeface="+mj-lt"/>
              </a:rPr>
              <a:t>% of users in Train data set did not travel anywhere </a:t>
            </a:r>
            <a:r>
              <a:rPr lang="en-US" b="1" dirty="0" smtClean="0">
                <a:solidFill>
                  <a:srgbClr val="000000"/>
                </a:solidFill>
                <a:latin typeface="+mj-lt"/>
              </a:rPr>
              <a:t>.</a:t>
            </a:r>
          </a:p>
          <a:p>
            <a:endParaRPr lang="en-US" b="1" dirty="0">
              <a:solidFill>
                <a:srgbClr val="000000"/>
              </a:solidFill>
              <a:latin typeface="+mj-lt"/>
            </a:endParaRPr>
          </a:p>
          <a:p>
            <a:pPr marL="285750" indent="-285750">
              <a:buFont typeface="Arial" panose="020B0604020202020204" pitchFamily="34" charset="0"/>
              <a:buChar char="•"/>
            </a:pPr>
            <a:r>
              <a:rPr lang="en-US" b="1" dirty="0" smtClean="0">
                <a:solidFill>
                  <a:srgbClr val="000000"/>
                </a:solidFill>
                <a:latin typeface="+mj-lt"/>
              </a:rPr>
              <a:t>28 </a:t>
            </a:r>
            <a:r>
              <a:rPr lang="en-US" b="1" dirty="0">
                <a:solidFill>
                  <a:srgbClr val="000000"/>
                </a:solidFill>
                <a:latin typeface="+mj-lt"/>
              </a:rPr>
              <a:t>% of users travelled in their home country </a:t>
            </a:r>
            <a:r>
              <a:rPr lang="en-US" b="1" dirty="0" err="1">
                <a:solidFill>
                  <a:srgbClr val="000000"/>
                </a:solidFill>
                <a:latin typeface="+mj-lt"/>
              </a:rPr>
              <a:t>i.e</a:t>
            </a:r>
            <a:r>
              <a:rPr lang="en-US" b="1" dirty="0">
                <a:solidFill>
                  <a:srgbClr val="000000"/>
                </a:solidFill>
                <a:latin typeface="+mj-lt"/>
              </a:rPr>
              <a:t> ..,U.S </a:t>
            </a:r>
            <a:endParaRPr lang="en-US" b="1" i="0" dirty="0">
              <a:solidFill>
                <a:srgbClr val="000000"/>
              </a:solidFill>
              <a:effectLst/>
              <a:latin typeface="+mj-lt"/>
            </a:endParaRPr>
          </a:p>
        </p:txBody>
      </p:sp>
    </p:spTree>
    <p:extLst>
      <p:ext uri="{BB962C8B-B14F-4D97-AF65-F5344CB8AC3E}">
        <p14:creationId xmlns:p14="http://schemas.microsoft.com/office/powerpoint/2010/main" val="286292470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2977" y="635619"/>
            <a:ext cx="8385716" cy="908824"/>
          </a:xfrm>
        </p:spPr>
        <p:txBody>
          <a:bodyPr>
            <a:normAutofit/>
          </a:bodyPr>
          <a:lstStyle/>
          <a:p>
            <a:pPr algn="ctr"/>
            <a:r>
              <a:rPr lang="en-US" sz="3600" dirty="0">
                <a:solidFill>
                  <a:schemeClr val="bg1"/>
                </a:solidFill>
              </a:rPr>
              <a:t>Gender of users</a:t>
            </a:r>
          </a:p>
        </p:txBody>
      </p:sp>
      <p:pic>
        <p:nvPicPr>
          <p:cNvPr id="5" name="Content Placeholder 4"/>
          <p:cNvPicPr>
            <a:picLocks noGrp="1" noChangeAspect="1"/>
          </p:cNvPicPr>
          <p:nvPr>
            <p:ph idx="1"/>
          </p:nvPr>
        </p:nvPicPr>
        <p:blipFill>
          <a:blip r:embed="rId2"/>
          <a:stretch>
            <a:fillRect/>
          </a:stretch>
        </p:blipFill>
        <p:spPr>
          <a:xfrm>
            <a:off x="2062977" y="2287933"/>
            <a:ext cx="8385716" cy="366550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2"/>
          <p:cNvSpPr/>
          <p:nvPr/>
        </p:nvSpPr>
        <p:spPr>
          <a:xfrm>
            <a:off x="7058722" y="2967335"/>
            <a:ext cx="3389971" cy="1754326"/>
          </a:xfrm>
          <a:prstGeom prst="rect">
            <a:avLst/>
          </a:prstGeom>
        </p:spPr>
        <p:txBody>
          <a:bodyPr wrap="square">
            <a:spAutoFit/>
          </a:bodyPr>
          <a:lstStyle/>
          <a:p>
            <a:pPr marL="285750" indent="-285750">
              <a:buFont typeface="Arial" panose="020B0604020202020204" pitchFamily="34" charset="0"/>
              <a:buChar char="•"/>
            </a:pPr>
            <a:r>
              <a:rPr lang="en-US" b="1" dirty="0">
                <a:solidFill>
                  <a:srgbClr val="000000"/>
                </a:solidFill>
                <a:latin typeface="+mj-lt"/>
              </a:rPr>
              <a:t>45 % of user's gender information is not present </a:t>
            </a:r>
            <a:endParaRPr lang="en-US" b="1" dirty="0" smtClean="0">
              <a:solidFill>
                <a:srgbClr val="000000"/>
              </a:solidFill>
              <a:latin typeface="+mj-lt"/>
            </a:endParaRPr>
          </a:p>
          <a:p>
            <a:pPr marL="285750" indent="-285750">
              <a:buFont typeface="Arial" panose="020B0604020202020204" pitchFamily="34" charset="0"/>
              <a:buChar char="•"/>
            </a:pPr>
            <a:endParaRPr lang="en-US" b="1" dirty="0">
              <a:solidFill>
                <a:srgbClr val="000000"/>
              </a:solidFill>
              <a:latin typeface="+mj-lt"/>
            </a:endParaRPr>
          </a:p>
          <a:p>
            <a:pPr marL="285750" indent="-285750">
              <a:buFont typeface="Arial" panose="020B0604020202020204" pitchFamily="34" charset="0"/>
              <a:buChar char="•"/>
            </a:pPr>
            <a:r>
              <a:rPr lang="en-US" b="1" dirty="0" smtClean="0">
                <a:solidFill>
                  <a:srgbClr val="000000"/>
                </a:solidFill>
                <a:latin typeface="+mj-lt"/>
              </a:rPr>
              <a:t>There </a:t>
            </a:r>
            <a:r>
              <a:rPr lang="en-US" b="1" dirty="0">
                <a:solidFill>
                  <a:srgbClr val="000000"/>
                </a:solidFill>
                <a:latin typeface="+mj-lt"/>
              </a:rPr>
              <a:t>is less difference between Female and Male users.</a:t>
            </a:r>
            <a:endParaRPr lang="en-US" b="1" i="0" dirty="0">
              <a:solidFill>
                <a:srgbClr val="000000"/>
              </a:solidFill>
              <a:effectLst/>
              <a:latin typeface="+mj-lt"/>
            </a:endParaRPr>
          </a:p>
        </p:txBody>
      </p:sp>
    </p:spTree>
    <p:extLst>
      <p:ext uri="{BB962C8B-B14F-4D97-AF65-F5344CB8AC3E}">
        <p14:creationId xmlns:p14="http://schemas.microsoft.com/office/powerpoint/2010/main" val="2241265286"/>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9815" y="836341"/>
            <a:ext cx="7839307" cy="949711"/>
          </a:xfrm>
        </p:spPr>
        <p:txBody>
          <a:bodyPr>
            <a:normAutofit/>
          </a:bodyPr>
          <a:lstStyle/>
          <a:p>
            <a:pPr algn="ctr"/>
            <a:r>
              <a:rPr lang="en-US" sz="3600" dirty="0">
                <a:solidFill>
                  <a:schemeClr val="bg1"/>
                </a:solidFill>
              </a:rPr>
              <a:t>Device used by user</a:t>
            </a:r>
          </a:p>
        </p:txBody>
      </p:sp>
      <p:pic>
        <p:nvPicPr>
          <p:cNvPr id="5" name="Content Placeholder 4"/>
          <p:cNvPicPr>
            <a:picLocks noGrp="1" noChangeAspect="1"/>
          </p:cNvPicPr>
          <p:nvPr>
            <p:ph idx="1"/>
          </p:nvPr>
        </p:nvPicPr>
        <p:blipFill>
          <a:blip r:embed="rId2"/>
          <a:stretch>
            <a:fillRect/>
          </a:stretch>
        </p:blipFill>
        <p:spPr>
          <a:xfrm>
            <a:off x="2419815" y="2415087"/>
            <a:ext cx="7839307" cy="37496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2"/>
          <p:cNvSpPr/>
          <p:nvPr/>
        </p:nvSpPr>
        <p:spPr>
          <a:xfrm>
            <a:off x="6339468" y="2672719"/>
            <a:ext cx="3635298" cy="2308324"/>
          </a:xfrm>
          <a:prstGeom prst="rect">
            <a:avLst/>
          </a:prstGeom>
        </p:spPr>
        <p:txBody>
          <a:bodyPr wrap="square">
            <a:spAutoFit/>
          </a:bodyPr>
          <a:lstStyle/>
          <a:p>
            <a:pPr marL="285750" indent="-285750">
              <a:buFont typeface="Arial" panose="020B0604020202020204" pitchFamily="34" charset="0"/>
              <a:buChar char="•"/>
            </a:pPr>
            <a:r>
              <a:rPr lang="en-US" b="1" dirty="0" smtClean="0">
                <a:solidFill>
                  <a:srgbClr val="000000"/>
                </a:solidFill>
                <a:latin typeface="+mj-lt"/>
              </a:rPr>
              <a:t>58</a:t>
            </a:r>
            <a:r>
              <a:rPr lang="en-US" b="1" dirty="0">
                <a:solidFill>
                  <a:srgbClr val="000000"/>
                </a:solidFill>
                <a:latin typeface="+mj-lt"/>
              </a:rPr>
              <a:t>% users are using Apple products .</a:t>
            </a:r>
          </a:p>
          <a:p>
            <a:pPr marL="285750" indent="-285750">
              <a:buFont typeface="Arial" panose="020B0604020202020204" pitchFamily="34" charset="0"/>
              <a:buChar char="•"/>
            </a:pPr>
            <a:r>
              <a:rPr lang="en-US" b="1" dirty="0" smtClean="0">
                <a:solidFill>
                  <a:srgbClr val="000000"/>
                </a:solidFill>
                <a:latin typeface="+mj-lt"/>
              </a:rPr>
              <a:t>Out </a:t>
            </a:r>
            <a:r>
              <a:rPr lang="en-US" b="1" dirty="0">
                <a:solidFill>
                  <a:srgbClr val="000000"/>
                </a:solidFill>
                <a:latin typeface="+mj-lt"/>
              </a:rPr>
              <a:t>of 71,719 users who travelled </a:t>
            </a:r>
            <a:r>
              <a:rPr lang="en-US" b="1" dirty="0" err="1">
                <a:solidFill>
                  <a:srgbClr val="000000"/>
                </a:solidFill>
                <a:latin typeface="+mj-lt"/>
              </a:rPr>
              <a:t>atleast</a:t>
            </a:r>
            <a:r>
              <a:rPr lang="en-US" b="1" dirty="0">
                <a:solidFill>
                  <a:srgbClr val="000000"/>
                </a:solidFill>
                <a:latin typeface="+mj-lt"/>
              </a:rPr>
              <a:t> once,31660 users are apple users [44.15%] which implies Mac users are booking more frequently </a:t>
            </a:r>
            <a:endParaRPr lang="en-US" b="1" i="0" dirty="0">
              <a:solidFill>
                <a:srgbClr val="000000"/>
              </a:solidFill>
              <a:effectLst/>
              <a:latin typeface="+mj-lt"/>
            </a:endParaRPr>
          </a:p>
        </p:txBody>
      </p:sp>
    </p:spTree>
    <p:extLst>
      <p:ext uri="{BB962C8B-B14F-4D97-AF65-F5344CB8AC3E}">
        <p14:creationId xmlns:p14="http://schemas.microsoft.com/office/powerpoint/2010/main" val="12718547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9882" y="646771"/>
            <a:ext cx="7928517" cy="964580"/>
          </a:xfrm>
        </p:spPr>
        <p:txBody>
          <a:bodyPr>
            <a:normAutofit/>
          </a:bodyPr>
          <a:lstStyle/>
          <a:p>
            <a:pPr algn="ctr"/>
            <a:r>
              <a:rPr lang="en-US" sz="3600" dirty="0" smtClean="0">
                <a:solidFill>
                  <a:schemeClr val="bg1"/>
                </a:solidFill>
              </a:rPr>
              <a:t>Users age’s</a:t>
            </a:r>
            <a:endParaRPr lang="en-US" sz="3600" dirty="0">
              <a:solidFill>
                <a:schemeClr val="bg1"/>
              </a:solidFill>
            </a:endParaRPr>
          </a:p>
        </p:txBody>
      </p:sp>
      <p:pic>
        <p:nvPicPr>
          <p:cNvPr id="8" name="Content Placeholder 7"/>
          <p:cNvPicPr>
            <a:picLocks noGrp="1" noChangeAspect="1"/>
          </p:cNvPicPr>
          <p:nvPr>
            <p:ph idx="1"/>
          </p:nvPr>
        </p:nvPicPr>
        <p:blipFill>
          <a:blip r:embed="rId2"/>
          <a:stretch>
            <a:fillRect/>
          </a:stretch>
        </p:blipFill>
        <p:spPr>
          <a:xfrm>
            <a:off x="2129883" y="1873406"/>
            <a:ext cx="7928517" cy="423177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2"/>
          <p:cNvSpPr/>
          <p:nvPr/>
        </p:nvSpPr>
        <p:spPr>
          <a:xfrm>
            <a:off x="6094140" y="2327031"/>
            <a:ext cx="3769111" cy="2031325"/>
          </a:xfrm>
          <a:prstGeom prst="rect">
            <a:avLst/>
          </a:prstGeom>
        </p:spPr>
        <p:txBody>
          <a:bodyPr wrap="square">
            <a:spAutoFit/>
          </a:bodyPr>
          <a:lstStyle/>
          <a:p>
            <a:pPr marL="285750" indent="-285750">
              <a:buFont typeface="Arial" panose="020B0604020202020204" pitchFamily="34" charset="0"/>
              <a:buChar char="•"/>
            </a:pPr>
            <a:r>
              <a:rPr lang="en-US" b="1" dirty="0" smtClean="0">
                <a:solidFill>
                  <a:srgbClr val="000000"/>
                </a:solidFill>
                <a:latin typeface="+mj-lt"/>
              </a:rPr>
              <a:t>Majority </a:t>
            </a:r>
            <a:r>
              <a:rPr lang="en-US" b="1" dirty="0">
                <a:solidFill>
                  <a:srgbClr val="000000"/>
                </a:solidFill>
                <a:latin typeface="+mj-lt"/>
              </a:rPr>
              <a:t>of the users are between age 25 and 40 years . [ 72% </a:t>
            </a:r>
            <a:r>
              <a:rPr lang="en-US" b="1" dirty="0" smtClean="0">
                <a:solidFill>
                  <a:srgbClr val="000000"/>
                </a:solidFill>
                <a:latin typeface="+mj-lt"/>
              </a:rPr>
              <a:t>]</a:t>
            </a:r>
          </a:p>
          <a:p>
            <a:endParaRPr lang="en-US" b="1" dirty="0">
              <a:solidFill>
                <a:srgbClr val="000000"/>
              </a:solidFill>
              <a:latin typeface="+mj-lt"/>
            </a:endParaRPr>
          </a:p>
          <a:p>
            <a:pPr marL="285750" indent="-285750">
              <a:buFont typeface="Arial" panose="020B0604020202020204" pitchFamily="34" charset="0"/>
              <a:buChar char="•"/>
            </a:pPr>
            <a:r>
              <a:rPr lang="en-US" b="1" dirty="0" smtClean="0">
                <a:solidFill>
                  <a:srgbClr val="000000"/>
                </a:solidFill>
                <a:latin typeface="+mj-lt"/>
              </a:rPr>
              <a:t>There </a:t>
            </a:r>
            <a:r>
              <a:rPr lang="en-US" b="1" dirty="0">
                <a:solidFill>
                  <a:srgbClr val="000000"/>
                </a:solidFill>
                <a:latin typeface="+mj-lt"/>
              </a:rPr>
              <a:t>are some age values which are less than 18 years [ 0.006% ](not allowed)</a:t>
            </a:r>
            <a:endParaRPr lang="en-US" b="1" i="0" dirty="0">
              <a:solidFill>
                <a:srgbClr val="000000"/>
              </a:solidFill>
              <a:effectLst/>
              <a:latin typeface="+mj-lt"/>
            </a:endParaRPr>
          </a:p>
        </p:txBody>
      </p:sp>
    </p:spTree>
    <p:extLst>
      <p:ext uri="{BB962C8B-B14F-4D97-AF65-F5344CB8AC3E}">
        <p14:creationId xmlns:p14="http://schemas.microsoft.com/office/powerpoint/2010/main" val="152662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5021" y="780585"/>
            <a:ext cx="7879926" cy="919975"/>
          </a:xfrm>
        </p:spPr>
        <p:txBody>
          <a:bodyPr>
            <a:normAutofit/>
          </a:bodyPr>
          <a:lstStyle/>
          <a:p>
            <a:pPr algn="ctr"/>
            <a:r>
              <a:rPr lang="en-US" sz="3200" dirty="0" smtClean="0">
                <a:solidFill>
                  <a:schemeClr val="bg1"/>
                </a:solidFill>
              </a:rPr>
              <a:t>User’s day wise activity</a:t>
            </a:r>
            <a:endParaRPr lang="en-US" sz="3200" dirty="0">
              <a:solidFill>
                <a:schemeClr val="bg1"/>
              </a:solidFill>
            </a:endParaRPr>
          </a:p>
        </p:txBody>
      </p:sp>
      <p:pic>
        <p:nvPicPr>
          <p:cNvPr id="5" name="Content Placeholder 4"/>
          <p:cNvPicPr>
            <a:picLocks noGrp="1" noChangeAspect="1"/>
          </p:cNvPicPr>
          <p:nvPr>
            <p:ph idx="1"/>
          </p:nvPr>
        </p:nvPicPr>
        <p:blipFill>
          <a:blip r:embed="rId2"/>
          <a:stretch>
            <a:fillRect/>
          </a:stretch>
        </p:blipFill>
        <p:spPr>
          <a:xfrm>
            <a:off x="2145021" y="2074128"/>
            <a:ext cx="7879926" cy="33119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2"/>
          <p:cNvSpPr/>
          <p:nvPr/>
        </p:nvSpPr>
        <p:spPr>
          <a:xfrm>
            <a:off x="2145021" y="5610174"/>
            <a:ext cx="7879925" cy="646331"/>
          </a:xfrm>
          <a:prstGeom prst="rect">
            <a:avLst/>
          </a:prstGeom>
        </p:spPr>
        <p:txBody>
          <a:bodyPr wrap="square">
            <a:spAutoFit/>
          </a:bodyPr>
          <a:lstStyle/>
          <a:p>
            <a:pPr algn="ctr"/>
            <a:r>
              <a:rPr lang="en-US" b="1" dirty="0">
                <a:solidFill>
                  <a:srgbClr val="000000"/>
                </a:solidFill>
                <a:latin typeface="+mj-lt"/>
              </a:rPr>
              <a:t>User activity is low on </a:t>
            </a:r>
            <a:r>
              <a:rPr lang="en-US" b="1" dirty="0" smtClean="0">
                <a:solidFill>
                  <a:srgbClr val="000000"/>
                </a:solidFill>
                <a:latin typeface="+mj-lt"/>
              </a:rPr>
              <a:t>Saturday </a:t>
            </a:r>
            <a:r>
              <a:rPr lang="en-US" b="1" dirty="0">
                <a:solidFill>
                  <a:srgbClr val="000000"/>
                </a:solidFill>
                <a:latin typeface="+mj-lt"/>
              </a:rPr>
              <a:t>and </a:t>
            </a:r>
            <a:r>
              <a:rPr lang="en-US" b="1" dirty="0" smtClean="0">
                <a:solidFill>
                  <a:srgbClr val="000000"/>
                </a:solidFill>
                <a:latin typeface="+mj-lt"/>
              </a:rPr>
              <a:t>Sunday </a:t>
            </a:r>
            <a:r>
              <a:rPr lang="en-US" b="1" dirty="0">
                <a:solidFill>
                  <a:srgbClr val="000000"/>
                </a:solidFill>
                <a:latin typeface="+mj-lt"/>
              </a:rPr>
              <a:t>. So chance of booking on </a:t>
            </a:r>
            <a:r>
              <a:rPr lang="en-US" b="1" dirty="0" smtClean="0">
                <a:solidFill>
                  <a:srgbClr val="000000"/>
                </a:solidFill>
                <a:latin typeface="+mj-lt"/>
              </a:rPr>
              <a:t>Saturdays </a:t>
            </a:r>
            <a:r>
              <a:rPr lang="en-US" b="1" dirty="0">
                <a:solidFill>
                  <a:srgbClr val="000000"/>
                </a:solidFill>
                <a:latin typeface="+mj-lt"/>
              </a:rPr>
              <a:t>, </a:t>
            </a:r>
            <a:r>
              <a:rPr lang="en-US" b="1" dirty="0" smtClean="0">
                <a:solidFill>
                  <a:srgbClr val="000000"/>
                </a:solidFill>
                <a:latin typeface="+mj-lt"/>
              </a:rPr>
              <a:t>Sundays </a:t>
            </a:r>
            <a:r>
              <a:rPr lang="en-US" b="1" dirty="0">
                <a:solidFill>
                  <a:srgbClr val="000000"/>
                </a:solidFill>
                <a:latin typeface="+mj-lt"/>
              </a:rPr>
              <a:t>is pretty </a:t>
            </a:r>
            <a:r>
              <a:rPr lang="en-US" b="1" dirty="0" smtClean="0">
                <a:solidFill>
                  <a:srgbClr val="000000"/>
                </a:solidFill>
                <a:latin typeface="+mj-lt"/>
              </a:rPr>
              <a:t>low.</a:t>
            </a:r>
            <a:endParaRPr lang="en-US" b="1" i="0" dirty="0">
              <a:solidFill>
                <a:srgbClr val="000000"/>
              </a:solidFill>
              <a:effectLst/>
              <a:latin typeface="+mj-lt"/>
            </a:endParaRPr>
          </a:p>
        </p:txBody>
      </p:sp>
    </p:spTree>
    <p:extLst>
      <p:ext uri="{BB962C8B-B14F-4D97-AF65-F5344CB8AC3E}">
        <p14:creationId xmlns:p14="http://schemas.microsoft.com/office/powerpoint/2010/main" val="47994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610" y="479503"/>
            <a:ext cx="8263054" cy="1226635"/>
          </a:xfrm>
        </p:spPr>
        <p:txBody>
          <a:bodyPr>
            <a:noAutofit/>
          </a:bodyPr>
          <a:lstStyle/>
          <a:p>
            <a:pPr algn="ctr"/>
            <a:r>
              <a:rPr lang="en-US" sz="3200" dirty="0">
                <a:solidFill>
                  <a:schemeClr val="bg1"/>
                </a:solidFill>
              </a:rPr>
              <a:t>user's language preference</a:t>
            </a:r>
            <a:br>
              <a:rPr lang="en-US" sz="3200" dirty="0">
                <a:solidFill>
                  <a:schemeClr val="bg1"/>
                </a:solidFill>
              </a:rPr>
            </a:br>
            <a:endParaRPr lang="en-US" sz="3200" dirty="0">
              <a:solidFill>
                <a:schemeClr val="bg1"/>
              </a:solidFill>
            </a:endParaRPr>
          </a:p>
        </p:txBody>
      </p:sp>
      <p:pic>
        <p:nvPicPr>
          <p:cNvPr id="5" name="Content Placeholder 4"/>
          <p:cNvPicPr>
            <a:picLocks noGrp="1" noChangeAspect="1"/>
          </p:cNvPicPr>
          <p:nvPr>
            <p:ph idx="1"/>
          </p:nvPr>
        </p:nvPicPr>
        <p:blipFill>
          <a:blip r:embed="rId2"/>
          <a:stretch>
            <a:fillRect/>
          </a:stretch>
        </p:blipFill>
        <p:spPr>
          <a:xfrm>
            <a:off x="2364059" y="1984917"/>
            <a:ext cx="7828156" cy="37984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2"/>
          <p:cNvSpPr/>
          <p:nvPr/>
        </p:nvSpPr>
        <p:spPr>
          <a:xfrm>
            <a:off x="4605454" y="2690336"/>
            <a:ext cx="4538546" cy="2308324"/>
          </a:xfrm>
          <a:prstGeom prst="rect">
            <a:avLst/>
          </a:prstGeom>
        </p:spPr>
        <p:txBody>
          <a:bodyPr wrap="square">
            <a:spAutoFit/>
          </a:bodyPr>
          <a:lstStyle/>
          <a:p>
            <a:pPr marL="285750" indent="-285750" algn="just">
              <a:buFont typeface="Arial" panose="020B0604020202020204" pitchFamily="34" charset="0"/>
              <a:buChar char="•"/>
            </a:pPr>
            <a:r>
              <a:rPr lang="en-US" b="1" dirty="0" smtClean="0">
                <a:solidFill>
                  <a:srgbClr val="000000"/>
                </a:solidFill>
                <a:latin typeface="Helvetica Neue"/>
              </a:rPr>
              <a:t>Majority </a:t>
            </a:r>
            <a:r>
              <a:rPr lang="en-US" b="1" dirty="0">
                <a:solidFill>
                  <a:srgbClr val="000000"/>
                </a:solidFill>
                <a:latin typeface="Helvetica Neue"/>
              </a:rPr>
              <a:t>of the user's language preference is English (96.67%) . But it is still </a:t>
            </a:r>
            <a:r>
              <a:rPr lang="en-US" b="1" dirty="0" smtClean="0">
                <a:solidFill>
                  <a:srgbClr val="000000"/>
                </a:solidFill>
                <a:latin typeface="Helvetica Neue"/>
              </a:rPr>
              <a:t>questionable </a:t>
            </a:r>
            <a:r>
              <a:rPr lang="en-US" b="1" dirty="0">
                <a:solidFill>
                  <a:srgbClr val="000000"/>
                </a:solidFill>
                <a:latin typeface="Helvetica Neue"/>
              </a:rPr>
              <a:t>because most of users are from </a:t>
            </a:r>
            <a:r>
              <a:rPr lang="en-US" b="1" dirty="0" smtClean="0">
                <a:solidFill>
                  <a:srgbClr val="000000"/>
                </a:solidFill>
                <a:latin typeface="Helvetica Neue"/>
              </a:rPr>
              <a:t>US</a:t>
            </a:r>
          </a:p>
          <a:p>
            <a:pPr marL="285750" indent="-285750" algn="just">
              <a:buFont typeface="Arial" panose="020B0604020202020204" pitchFamily="34" charset="0"/>
              <a:buChar char="•"/>
            </a:pPr>
            <a:endParaRPr lang="en-US" b="1" dirty="0">
              <a:solidFill>
                <a:srgbClr val="000000"/>
              </a:solidFill>
              <a:latin typeface="Helvetica Neue"/>
            </a:endParaRPr>
          </a:p>
          <a:p>
            <a:pPr marL="285750" indent="-285750" algn="just">
              <a:buFont typeface="Arial" panose="020B0604020202020204" pitchFamily="34" charset="0"/>
              <a:buChar char="•"/>
            </a:pPr>
            <a:r>
              <a:rPr lang="en-US" b="1" dirty="0" smtClean="0">
                <a:solidFill>
                  <a:srgbClr val="000000"/>
                </a:solidFill>
                <a:latin typeface="Helvetica Neue"/>
              </a:rPr>
              <a:t>Predicting </a:t>
            </a:r>
            <a:r>
              <a:rPr lang="en-US" b="1" dirty="0">
                <a:solidFill>
                  <a:srgbClr val="000000"/>
                </a:solidFill>
                <a:latin typeface="Helvetica Neue"/>
              </a:rPr>
              <a:t>geo location of users based on language preference may be useful</a:t>
            </a:r>
            <a:endParaRPr lang="en-US" b="1" i="0" dirty="0">
              <a:solidFill>
                <a:srgbClr val="000000"/>
              </a:solidFill>
              <a:effectLst/>
              <a:latin typeface="Helvetica Neue"/>
            </a:endParaRPr>
          </a:p>
        </p:txBody>
      </p:sp>
    </p:spTree>
    <p:extLst>
      <p:ext uri="{BB962C8B-B14F-4D97-AF65-F5344CB8AC3E}">
        <p14:creationId xmlns:p14="http://schemas.microsoft.com/office/powerpoint/2010/main" val="3953734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7578" y="691375"/>
            <a:ext cx="7616283" cy="1299117"/>
          </a:xfrm>
        </p:spPr>
        <p:txBody>
          <a:bodyPr>
            <a:normAutofit/>
          </a:bodyPr>
          <a:lstStyle/>
          <a:p>
            <a:pPr algn="ctr"/>
            <a:r>
              <a:rPr lang="en-US" sz="3200" dirty="0" smtClean="0">
                <a:solidFill>
                  <a:schemeClr val="bg1"/>
                </a:solidFill>
              </a:rPr>
              <a:t>From which Sources users are coming</a:t>
            </a:r>
            <a:endParaRPr lang="en-US" sz="3200" dirty="0">
              <a:solidFill>
                <a:schemeClr val="bg1"/>
              </a:solidFill>
            </a:endParaRPr>
          </a:p>
        </p:txBody>
      </p:sp>
      <p:pic>
        <p:nvPicPr>
          <p:cNvPr id="5" name="Content Placeholder 4"/>
          <p:cNvPicPr>
            <a:picLocks noGrp="1" noChangeAspect="1"/>
          </p:cNvPicPr>
          <p:nvPr>
            <p:ph idx="1"/>
          </p:nvPr>
        </p:nvPicPr>
        <p:blipFill>
          <a:blip r:embed="rId2"/>
          <a:stretch>
            <a:fillRect/>
          </a:stretch>
        </p:blipFill>
        <p:spPr>
          <a:xfrm>
            <a:off x="2107580" y="2543175"/>
            <a:ext cx="7616282" cy="33781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2"/>
          <p:cNvSpPr/>
          <p:nvPr/>
        </p:nvSpPr>
        <p:spPr>
          <a:xfrm>
            <a:off x="4616604" y="3105835"/>
            <a:ext cx="4527395" cy="646331"/>
          </a:xfrm>
          <a:prstGeom prst="rect">
            <a:avLst/>
          </a:prstGeom>
        </p:spPr>
        <p:txBody>
          <a:bodyPr wrap="square">
            <a:spAutoFit/>
          </a:bodyPr>
          <a:lstStyle/>
          <a:p>
            <a:pPr marL="285750" indent="-285750">
              <a:buFont typeface="Arial" panose="020B0604020202020204" pitchFamily="34" charset="0"/>
              <a:buChar char="•"/>
            </a:pPr>
            <a:r>
              <a:rPr lang="en-US" b="1" dirty="0">
                <a:solidFill>
                  <a:srgbClr val="000000"/>
                </a:solidFill>
                <a:latin typeface="Helvetica Neue"/>
              </a:rPr>
              <a:t>In this plot we observe that most of users are coming from which source</a:t>
            </a:r>
            <a:endParaRPr lang="en-US" b="1" i="0" dirty="0">
              <a:solidFill>
                <a:srgbClr val="000000"/>
              </a:solidFill>
              <a:effectLst/>
              <a:latin typeface="Helvetica Neue"/>
            </a:endParaRPr>
          </a:p>
        </p:txBody>
      </p:sp>
    </p:spTree>
    <p:extLst>
      <p:ext uri="{BB962C8B-B14F-4D97-AF65-F5344CB8AC3E}">
        <p14:creationId xmlns:p14="http://schemas.microsoft.com/office/powerpoint/2010/main" val="3201647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438" y="875370"/>
            <a:ext cx="8017727" cy="1187606"/>
          </a:xfrm>
        </p:spPr>
        <p:txBody>
          <a:bodyPr/>
          <a:lstStyle/>
          <a:p>
            <a:pPr algn="ctr"/>
            <a:r>
              <a:rPr lang="en-US" dirty="0"/>
              <a:t> </a:t>
            </a:r>
            <a:r>
              <a:rPr lang="en-US" sz="3600" dirty="0" smtClean="0">
                <a:solidFill>
                  <a:schemeClr val="bg1"/>
                </a:solidFill>
              </a:rPr>
              <a:t>year wise Activity </a:t>
            </a:r>
            <a:r>
              <a:rPr lang="en-US" sz="3600" dirty="0">
                <a:solidFill>
                  <a:schemeClr val="bg1"/>
                </a:solidFill>
              </a:rPr>
              <a:t>of </a:t>
            </a:r>
            <a:r>
              <a:rPr lang="en-US" sz="3600" dirty="0" smtClean="0">
                <a:solidFill>
                  <a:schemeClr val="bg1"/>
                </a:solidFill>
              </a:rPr>
              <a:t>user’s</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728438" y="2062976"/>
            <a:ext cx="7917366" cy="39314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Rectangle 7"/>
          <p:cNvSpPr/>
          <p:nvPr/>
        </p:nvSpPr>
        <p:spPr>
          <a:xfrm>
            <a:off x="2921343" y="2846191"/>
            <a:ext cx="2765778" cy="646331"/>
          </a:xfrm>
          <a:prstGeom prst="rect">
            <a:avLst/>
          </a:prstGeom>
        </p:spPr>
        <p:txBody>
          <a:bodyPr wrap="square">
            <a:spAutoFit/>
          </a:bodyPr>
          <a:lstStyle/>
          <a:p>
            <a:pPr marL="285750" indent="-285750" algn="ctr">
              <a:buFont typeface="Arial" panose="020B0604020202020204" pitchFamily="34" charset="0"/>
              <a:buChar char="•"/>
            </a:pPr>
            <a:r>
              <a:rPr lang="en-US" b="1" dirty="0">
                <a:solidFill>
                  <a:srgbClr val="000000"/>
                </a:solidFill>
                <a:latin typeface="+mj-lt"/>
              </a:rPr>
              <a:t>Every </a:t>
            </a:r>
            <a:r>
              <a:rPr lang="en-US" b="1" dirty="0" smtClean="0">
                <a:solidFill>
                  <a:srgbClr val="000000"/>
                </a:solidFill>
                <a:latin typeface="+mj-lt"/>
              </a:rPr>
              <a:t>year increase </a:t>
            </a:r>
            <a:r>
              <a:rPr lang="en-US" b="1" dirty="0">
                <a:solidFill>
                  <a:srgbClr val="000000"/>
                </a:solidFill>
                <a:latin typeface="+mj-lt"/>
              </a:rPr>
              <a:t>in Activity of users</a:t>
            </a:r>
            <a:endParaRPr lang="en-US" b="1" i="0" dirty="0">
              <a:solidFill>
                <a:srgbClr val="000000"/>
              </a:solidFill>
              <a:effectLst/>
              <a:latin typeface="+mj-lt"/>
            </a:endParaRPr>
          </a:p>
        </p:txBody>
      </p:sp>
    </p:spTree>
    <p:extLst>
      <p:ext uri="{BB962C8B-B14F-4D97-AF65-F5344CB8AC3E}">
        <p14:creationId xmlns:p14="http://schemas.microsoft.com/office/powerpoint/2010/main" val="670203254"/>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4323" y="1174556"/>
            <a:ext cx="6408188" cy="45348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922084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478" y="333021"/>
            <a:ext cx="8534400" cy="1507067"/>
          </a:xfrm>
        </p:spPr>
        <p:txBody>
          <a:bodyPr/>
          <a:lstStyle/>
          <a:p>
            <a:r>
              <a:rPr lang="en-US" dirty="0" smtClean="0"/>
              <a:t>outline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99950728"/>
              </p:ext>
            </p:extLst>
          </p:nvPr>
        </p:nvGraphicFramePr>
        <p:xfrm>
          <a:off x="1124478" y="2130778"/>
          <a:ext cx="8534400" cy="36152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0732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40122" y="807684"/>
            <a:ext cx="6789034" cy="1371600"/>
          </a:xfrm>
        </p:spPr>
        <p:txBody>
          <a:bodyPr>
            <a:normAutofit/>
          </a:bodyPr>
          <a:lstStyle/>
          <a:p>
            <a:r>
              <a:rPr lang="en-US" sz="3600" dirty="0" smtClean="0"/>
              <a:t>What is data science?</a:t>
            </a:r>
            <a:endParaRPr lang="en-US" sz="360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140" y="1493484"/>
            <a:ext cx="4095750" cy="4010025"/>
          </a:xfrm>
        </p:spPr>
      </p:pic>
      <p:sp>
        <p:nvSpPr>
          <p:cNvPr id="6" name="Text Placeholder 5"/>
          <p:cNvSpPr>
            <a:spLocks noGrp="1"/>
          </p:cNvSpPr>
          <p:nvPr>
            <p:ph type="body" sz="half" idx="2"/>
          </p:nvPr>
        </p:nvSpPr>
        <p:spPr>
          <a:xfrm>
            <a:off x="4940121" y="2509131"/>
            <a:ext cx="6608411" cy="2994378"/>
          </a:xfrm>
        </p:spPr>
        <p:txBody>
          <a:bodyPr>
            <a:noAutofit/>
          </a:bodyPr>
          <a:lstStyle/>
          <a:p>
            <a:r>
              <a:rPr lang="en-US" sz="2400" dirty="0">
                <a:solidFill>
                  <a:schemeClr val="bg1"/>
                </a:solidFill>
              </a:rPr>
              <a:t>Data science is the study of data. It involves developing methods of recording, storing, and analyzing data to effectively extract useful information. The goal of data science is to gain insights and knowledge from any type of data — both structured and </a:t>
            </a:r>
            <a:r>
              <a:rPr lang="en-US" sz="2400" dirty="0" smtClean="0">
                <a:solidFill>
                  <a:schemeClr val="bg1"/>
                </a:solidFill>
              </a:rPr>
              <a:t>unstructured.</a:t>
            </a:r>
            <a:endParaRPr lang="en-US" sz="2400" dirty="0">
              <a:solidFill>
                <a:schemeClr val="bg1"/>
              </a:solidFill>
            </a:endParaRPr>
          </a:p>
        </p:txBody>
      </p:sp>
    </p:spTree>
    <p:extLst>
      <p:ext uri="{BB962C8B-B14F-4D97-AF65-F5344CB8AC3E}">
        <p14:creationId xmlns:p14="http://schemas.microsoft.com/office/powerpoint/2010/main" val="26232398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066" y="1907822"/>
            <a:ext cx="8026399" cy="4549421"/>
          </a:xfrm>
          <a:prstGeom prst="rect">
            <a:avLst/>
          </a:prstGeom>
          <a:ln w="88900" cap="sq" cmpd="thickThin">
            <a:solidFill>
              <a:srgbClr val="000000"/>
            </a:solidFill>
            <a:prstDash val="solid"/>
            <a:miter lim="800000"/>
          </a:ln>
          <a:effectLst>
            <a:innerShdw blurRad="76200">
              <a:srgbClr val="000000"/>
            </a:innerShdw>
          </a:effectLst>
        </p:spPr>
      </p:pic>
      <p:sp>
        <p:nvSpPr>
          <p:cNvPr id="6" name="Text Placeholder 3"/>
          <p:cNvSpPr>
            <a:spLocks noGrp="1"/>
          </p:cNvSpPr>
          <p:nvPr>
            <p:ph type="title"/>
          </p:nvPr>
        </p:nvSpPr>
        <p:spPr>
          <a:xfrm>
            <a:off x="1761066" y="798689"/>
            <a:ext cx="8026400" cy="826911"/>
          </a:xfrm>
        </p:spPr>
        <p:txBody>
          <a:bodyPr>
            <a:normAutofit/>
          </a:bodyPr>
          <a:lstStyle/>
          <a:p>
            <a:pPr algn="ctr"/>
            <a:r>
              <a:rPr lang="en-US" sz="3600" dirty="0" smtClean="0"/>
              <a:t>Data science methodology </a:t>
            </a:r>
            <a:endParaRPr lang="en-US" sz="3600" dirty="0"/>
          </a:p>
        </p:txBody>
      </p:sp>
    </p:spTree>
    <p:extLst>
      <p:ext uri="{BB962C8B-B14F-4D97-AF65-F5344CB8AC3E}">
        <p14:creationId xmlns:p14="http://schemas.microsoft.com/office/powerpoint/2010/main" val="3221145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7581" y="512956"/>
            <a:ext cx="7515922" cy="797312"/>
          </a:xfrm>
        </p:spPr>
        <p:txBody>
          <a:bodyPr>
            <a:normAutofit/>
          </a:bodyPr>
          <a:lstStyle/>
          <a:p>
            <a:pPr algn="ctr"/>
            <a:r>
              <a:rPr lang="en-US" sz="3600" dirty="0" smtClean="0"/>
              <a:t>Jupyter notebook</a:t>
            </a:r>
            <a:endParaRPr lang="en-US" sz="36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4144" y="1860044"/>
            <a:ext cx="2828421" cy="2905632"/>
          </a:xfrm>
        </p:spPr>
      </p:pic>
      <p:sp>
        <p:nvSpPr>
          <p:cNvPr id="4" name="Text Placeholder 3"/>
          <p:cNvSpPr>
            <a:spLocks noGrp="1"/>
          </p:cNvSpPr>
          <p:nvPr>
            <p:ph type="body" sz="half" idx="2"/>
          </p:nvPr>
        </p:nvSpPr>
        <p:spPr>
          <a:xfrm>
            <a:off x="4248615" y="1901283"/>
            <a:ext cx="7515922" cy="3332357"/>
          </a:xfrm>
        </p:spPr>
        <p:txBody>
          <a:bodyPr>
            <a:noAutofit/>
          </a:bodyPr>
          <a:lstStyle/>
          <a:p>
            <a:pPr algn="just"/>
            <a:r>
              <a:rPr lang="en-US" sz="2400" dirty="0">
                <a:solidFill>
                  <a:schemeClr val="bg1"/>
                </a:solidFill>
              </a:rPr>
              <a:t>The Jupyter Notebook is an open-source web application that allows you to create and share documents that contain live code, equations, visualizations and narrative text. Uses include: data cleaning and transformation, numerical simulation, statistical modeling, data visualization, machine learning, and much more.</a:t>
            </a:r>
          </a:p>
          <a:p>
            <a:pPr algn="just"/>
            <a:endParaRPr lang="en-US" sz="2400" dirty="0">
              <a:solidFill>
                <a:schemeClr val="bg1"/>
              </a:solidFill>
            </a:endParaRPr>
          </a:p>
        </p:txBody>
      </p:sp>
      <p:pic>
        <p:nvPicPr>
          <p:cNvPr id="6" name="Picture 5"/>
          <p:cNvPicPr>
            <a:picLocks noChangeAspect="1"/>
          </p:cNvPicPr>
          <p:nvPr/>
        </p:nvPicPr>
        <p:blipFill>
          <a:blip r:embed="rId3"/>
          <a:stretch>
            <a:fillRect/>
          </a:stretch>
        </p:blipFill>
        <p:spPr>
          <a:xfrm>
            <a:off x="1773045" y="4765676"/>
            <a:ext cx="8887522" cy="19685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63398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149" y="373566"/>
            <a:ext cx="7265910" cy="1371600"/>
          </a:xfrm>
        </p:spPr>
        <p:txBody>
          <a:bodyPr>
            <a:normAutofit/>
          </a:bodyPr>
          <a:lstStyle/>
          <a:p>
            <a:pPr algn="ctr"/>
            <a:r>
              <a:rPr lang="en-US" sz="3600" dirty="0"/>
              <a:t>Data Science Applications</a:t>
            </a:r>
          </a:p>
        </p:txBody>
      </p:sp>
      <p:sp>
        <p:nvSpPr>
          <p:cNvPr id="6" name="Text Placeholder 3"/>
          <p:cNvSpPr>
            <a:spLocks noGrp="1"/>
          </p:cNvSpPr>
          <p:nvPr>
            <p:ph idx="1"/>
          </p:nvPr>
        </p:nvSpPr>
        <p:spPr>
          <a:xfrm>
            <a:off x="1956149" y="2095809"/>
            <a:ext cx="7901529" cy="3663950"/>
          </a:xfrm>
        </p:spPr>
        <p:txBody>
          <a:bodyPr>
            <a:normAutofit/>
          </a:bodyPr>
          <a:lstStyle/>
          <a:p>
            <a:r>
              <a:rPr lang="en-US" b="1" dirty="0">
                <a:solidFill>
                  <a:schemeClr val="bg1"/>
                </a:solidFill>
              </a:rPr>
              <a:t>Transaction Databases </a:t>
            </a:r>
            <a:r>
              <a:rPr lang="en-US" b="1" dirty="0">
                <a:solidFill>
                  <a:schemeClr val="bg1"/>
                </a:solidFill>
                <a:sym typeface="Wingdings" panose="05000000000000000000" pitchFamily="2" charset="2"/>
              </a:rPr>
              <a:t> Recommender systems (NetFlix), Fraud Detection (Security and Privacy)</a:t>
            </a:r>
            <a:endParaRPr lang="en-US" b="1" dirty="0">
              <a:solidFill>
                <a:schemeClr val="bg1"/>
              </a:solidFill>
            </a:endParaRPr>
          </a:p>
          <a:p>
            <a:endParaRPr lang="en-US" b="1" dirty="0">
              <a:solidFill>
                <a:schemeClr val="bg1"/>
              </a:solidFill>
            </a:endParaRPr>
          </a:p>
          <a:p>
            <a:r>
              <a:rPr lang="en-US" b="1" dirty="0">
                <a:solidFill>
                  <a:schemeClr val="bg1"/>
                </a:solidFill>
              </a:rPr>
              <a:t>Wireless Sensor Data </a:t>
            </a:r>
            <a:r>
              <a:rPr lang="en-US" b="1" dirty="0">
                <a:solidFill>
                  <a:schemeClr val="bg1"/>
                </a:solidFill>
                <a:sym typeface="Wingdings" panose="05000000000000000000" pitchFamily="2" charset="2"/>
              </a:rPr>
              <a:t> Smart Home, Real-time Monitoring, Internet of Things</a:t>
            </a:r>
            <a:endParaRPr lang="en-US" b="1" dirty="0">
              <a:solidFill>
                <a:schemeClr val="bg1"/>
              </a:solidFill>
            </a:endParaRPr>
          </a:p>
          <a:p>
            <a:endParaRPr lang="en-US" b="1" dirty="0">
              <a:solidFill>
                <a:schemeClr val="bg1"/>
              </a:solidFill>
            </a:endParaRPr>
          </a:p>
          <a:p>
            <a:r>
              <a:rPr lang="en-US" b="1" dirty="0">
                <a:solidFill>
                  <a:schemeClr val="bg1"/>
                </a:solidFill>
              </a:rPr>
              <a:t>Text Data, Social Media Data </a:t>
            </a:r>
            <a:r>
              <a:rPr lang="en-US" b="1" dirty="0">
                <a:solidFill>
                  <a:schemeClr val="bg1"/>
                </a:solidFill>
                <a:sym typeface="Wingdings" panose="05000000000000000000" pitchFamily="2" charset="2"/>
              </a:rPr>
              <a:t> Product Review and Consumer Satisfaction (Facebook, Twitter, LinkedIn), </a:t>
            </a:r>
            <a:r>
              <a:rPr lang="en-US" b="1" dirty="0" smtClean="0">
                <a:solidFill>
                  <a:schemeClr val="bg1"/>
                </a:solidFill>
                <a:sym typeface="Wingdings" panose="05000000000000000000" pitchFamily="2" charset="2"/>
              </a:rPr>
              <a:t>E-discovery.</a:t>
            </a:r>
            <a:endParaRPr lang="en-US" b="1" dirty="0">
              <a:solidFill>
                <a:schemeClr val="bg1"/>
              </a:solidFill>
            </a:endParaRPr>
          </a:p>
        </p:txBody>
      </p:sp>
    </p:spTree>
    <p:extLst>
      <p:ext uri="{BB962C8B-B14F-4D97-AF65-F5344CB8AC3E}">
        <p14:creationId xmlns:p14="http://schemas.microsoft.com/office/powerpoint/2010/main" val="986961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327" y="836341"/>
            <a:ext cx="6757639" cy="1862254"/>
          </a:xfrm>
        </p:spPr>
        <p:txBody>
          <a:bodyPr>
            <a:normAutofit/>
          </a:bodyPr>
          <a:lstStyle/>
          <a:p>
            <a:pPr algn="ctr"/>
            <a:r>
              <a:rPr lang="en-US" sz="3600" u="sng" dirty="0" smtClean="0"/>
              <a:t>Project </a:t>
            </a:r>
            <a:r>
              <a:rPr lang="en-US" sz="3600" u="sng" dirty="0" smtClean="0"/>
              <a:t>work</a:t>
            </a:r>
            <a:br>
              <a:rPr lang="en-US" sz="3600" u="sng" dirty="0" smtClean="0"/>
            </a:br>
            <a:r>
              <a:rPr lang="en-US" sz="3600" dirty="0" smtClean="0"/>
              <a:t/>
            </a:r>
            <a:br>
              <a:rPr lang="en-US" sz="3600" dirty="0" smtClean="0"/>
            </a:br>
            <a:r>
              <a:rPr lang="en-US" sz="3200" b="1" u="sng" dirty="0">
                <a:solidFill>
                  <a:schemeClr val="bg1"/>
                </a:solidFill>
              </a:rPr>
              <a:t>New User </a:t>
            </a:r>
            <a:r>
              <a:rPr lang="en-US" sz="3200" b="1" u="sng" dirty="0" smtClean="0">
                <a:solidFill>
                  <a:schemeClr val="bg1"/>
                </a:solidFill>
              </a:rPr>
              <a:t>Bookings</a:t>
            </a:r>
            <a:endParaRPr lang="en-US" sz="3600" dirty="0">
              <a:solidFill>
                <a:schemeClr val="bg1"/>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68350711"/>
              </p:ext>
            </p:extLst>
          </p:nvPr>
        </p:nvGraphicFramePr>
        <p:xfrm>
          <a:off x="3077737" y="2626112"/>
          <a:ext cx="5943601" cy="3557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02218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199" y="630044"/>
            <a:ext cx="7422723" cy="1371600"/>
          </a:xfrm>
        </p:spPr>
        <p:txBody>
          <a:bodyPr/>
          <a:lstStyle/>
          <a:p>
            <a:pPr algn="ctr"/>
            <a:r>
              <a:rPr lang="en-US" dirty="0">
                <a:solidFill>
                  <a:schemeClr val="bg1"/>
                </a:solidFill>
              </a:rPr>
              <a:t>Loading CSV File and showing the table</a:t>
            </a:r>
            <a:br>
              <a:rPr lang="en-US" dirty="0">
                <a:solidFill>
                  <a:schemeClr val="bg1"/>
                </a:solidFill>
              </a:rPr>
            </a:br>
            <a:endParaRPr lang="en-US" dirty="0">
              <a:solidFill>
                <a:schemeClr val="bg1"/>
              </a:solidFill>
            </a:endParaRPr>
          </a:p>
        </p:txBody>
      </p:sp>
      <p:pic>
        <p:nvPicPr>
          <p:cNvPr id="5" name="Content Placeholder 4"/>
          <p:cNvPicPr>
            <a:picLocks noGrp="1" noChangeAspect="1"/>
          </p:cNvPicPr>
          <p:nvPr>
            <p:ph idx="1"/>
          </p:nvPr>
        </p:nvPicPr>
        <p:blipFill>
          <a:blip r:embed="rId2"/>
          <a:stretch>
            <a:fillRect/>
          </a:stretch>
        </p:blipFill>
        <p:spPr>
          <a:xfrm>
            <a:off x="2178476" y="2246970"/>
            <a:ext cx="7824168" cy="37746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45093006"/>
      </p:ext>
    </p:extLst>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487" y="685800"/>
            <a:ext cx="8151541" cy="1198756"/>
          </a:xfrm>
        </p:spPr>
        <p:txBody>
          <a:bodyPr>
            <a:normAutofit/>
          </a:bodyPr>
          <a:lstStyle/>
          <a:p>
            <a:pPr algn="ctr"/>
            <a:r>
              <a:rPr lang="en-US" dirty="0">
                <a:solidFill>
                  <a:schemeClr val="bg1"/>
                </a:solidFill>
              </a:rPr>
              <a:t>Showing the </a:t>
            </a:r>
            <a:r>
              <a:rPr lang="en-US" dirty="0" smtClean="0">
                <a:solidFill>
                  <a:schemeClr val="bg1"/>
                </a:solidFill>
              </a:rPr>
              <a:t>Box plot with lot </a:t>
            </a:r>
            <a:r>
              <a:rPr lang="en-US" dirty="0">
                <a:solidFill>
                  <a:schemeClr val="bg1"/>
                </a:solidFill>
              </a:rPr>
              <a:t>of missing values in gender , age</a:t>
            </a:r>
            <a:br>
              <a:rPr lang="en-US" dirty="0">
                <a:solidFill>
                  <a:schemeClr val="bg1"/>
                </a:solidFill>
              </a:rPr>
            </a:br>
            <a:endParaRPr lang="en-US" dirty="0">
              <a:solidFill>
                <a:schemeClr val="bg1"/>
              </a:solidFill>
            </a:endParaRPr>
          </a:p>
        </p:txBody>
      </p:sp>
      <p:pic>
        <p:nvPicPr>
          <p:cNvPr id="5" name="Content Placeholder 4"/>
          <p:cNvPicPr>
            <a:picLocks noGrp="1" noChangeAspect="1"/>
          </p:cNvPicPr>
          <p:nvPr>
            <p:ph idx="1"/>
          </p:nvPr>
        </p:nvPicPr>
        <p:blipFill>
          <a:blip r:embed="rId2"/>
          <a:stretch>
            <a:fillRect/>
          </a:stretch>
        </p:blipFill>
        <p:spPr>
          <a:xfrm>
            <a:off x="2230244" y="2107582"/>
            <a:ext cx="7995424" cy="36575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2176146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769</TotalTime>
  <Words>388</Words>
  <Application>Microsoft Office PowerPoint</Application>
  <PresentationFormat>Widescreen</PresentationFormat>
  <Paragraphs>52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Helvetica Neue</vt:lpstr>
      <vt:lpstr>Wingdings</vt:lpstr>
      <vt:lpstr>Wingdings 3</vt:lpstr>
      <vt:lpstr>Slice</vt:lpstr>
      <vt:lpstr>DATA SCIENCE</vt:lpstr>
      <vt:lpstr>outline</vt:lpstr>
      <vt:lpstr>What is data science?</vt:lpstr>
      <vt:lpstr>Data science methodology </vt:lpstr>
      <vt:lpstr>Jupyter notebook</vt:lpstr>
      <vt:lpstr>Data Science Applications</vt:lpstr>
      <vt:lpstr>Project work  New User Bookings</vt:lpstr>
      <vt:lpstr>Loading CSV File and showing the table </vt:lpstr>
      <vt:lpstr>Showing the Box plot with lot of missing values in gender , age </vt:lpstr>
      <vt:lpstr>users travelled in their home country, Users did not travel anywhere…. </vt:lpstr>
      <vt:lpstr>Gender of users</vt:lpstr>
      <vt:lpstr>Device used by user</vt:lpstr>
      <vt:lpstr>Users age’s</vt:lpstr>
      <vt:lpstr>User’s day wise activity</vt:lpstr>
      <vt:lpstr>user's language preference </vt:lpstr>
      <vt:lpstr>From which Sources users are coming</vt:lpstr>
      <vt:lpstr> year wise Activity of user’s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Sharad</dc:creator>
  <cp:lastModifiedBy>Anil Kushwaha</cp:lastModifiedBy>
  <cp:revision>32</cp:revision>
  <dcterms:created xsi:type="dcterms:W3CDTF">2019-07-24T04:54:01Z</dcterms:created>
  <dcterms:modified xsi:type="dcterms:W3CDTF">2019-07-26T06:38:44Z</dcterms:modified>
</cp:coreProperties>
</file>