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DF2FF9-2648-4623-B430-87A80B799FD9}" v="697" dt="2022-11-08T17:44:15.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ableStyles" Target="tableStyle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theme" Target="theme/theme1.xml" Id="rId12"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viewProps" Target="viewProps.xml" Id="rId11" /><Relationship Type="http://schemas.openxmlformats.org/officeDocument/2006/relationships/slide" Target="slides/slide4.xml" Id="rId5" /><Relationship Type="http://schemas.microsoft.com/office/2015/10/relationships/revisionInfo" Target="revisionInfo.xml" Id="rId15" /><Relationship Type="http://schemas.openxmlformats.org/officeDocument/2006/relationships/presProps" Target="presProps.xml" Id="rId10" /><Relationship Type="http://schemas.openxmlformats.org/officeDocument/2006/relationships/slide" Target="slides/slide3.xml" Id="rId4" /><Relationship Type="http://schemas.openxmlformats.org/officeDocument/2006/relationships/slide" Target="slides/slide8.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8.11.2022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8.11.2022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8.11.2022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8.11.2022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8.11.2022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8.11.2022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577662" y="3558616"/>
            <a:ext cx="9144000" cy="2387600"/>
          </a:xfrm>
        </p:spPr>
        <p:txBody>
          <a:bodyPr>
            <a:normAutofit/>
          </a:bodyPr>
          <a:lstStyle/>
          <a:p>
            <a:r>
              <a:rPr lang="tr-TR" sz="8000" dirty="0">
                <a:ea typeface="Calibri Light"/>
                <a:cs typeface="Calibri Light"/>
              </a:rPr>
              <a:t>ANIL BERKAN TORUN</a:t>
            </a:r>
          </a:p>
        </p:txBody>
      </p:sp>
      <p:sp>
        <p:nvSpPr>
          <p:cNvPr id="3" name="Alt Başlık 2"/>
          <p:cNvSpPr>
            <a:spLocks noGrp="1"/>
          </p:cNvSpPr>
          <p:nvPr>
            <p:ph type="subTitle" idx="1"/>
          </p:nvPr>
        </p:nvSpPr>
        <p:spPr>
          <a:xfrm>
            <a:off x="1459606" y="1015531"/>
            <a:ext cx="9144000" cy="1655762"/>
          </a:xfrm>
        </p:spPr>
        <p:txBody>
          <a:bodyPr vert="horz" lIns="91440" tIns="45720" rIns="91440" bIns="45720" rtlCol="0" anchor="t">
            <a:noAutofit/>
          </a:bodyPr>
          <a:lstStyle/>
          <a:p>
            <a:r>
              <a:rPr lang="tr-TR" sz="5400" dirty="0">
                <a:ea typeface="+mn-lt"/>
                <a:cs typeface="+mn-lt"/>
              </a:rPr>
              <a:t>Görüntü işleme teknikleri kullanılarak ekmek doku analizi ve arayüz programının geliştirilmesi </a:t>
            </a:r>
            <a:endParaRPr lang="tr-TR" sz="5400" dirty="0">
              <a:ea typeface="Calibri"/>
              <a:cs typeface="Calibri"/>
            </a:endParaRP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96F17B-A9B0-01DF-AB1F-DD745451A48F}"/>
              </a:ext>
            </a:extLst>
          </p:cNvPr>
          <p:cNvSpPr>
            <a:spLocks noGrp="1"/>
          </p:cNvSpPr>
          <p:nvPr>
            <p:ph type="title"/>
          </p:nvPr>
        </p:nvSpPr>
        <p:spPr/>
        <p:txBody>
          <a:bodyPr/>
          <a:lstStyle/>
          <a:p>
            <a:r>
              <a:rPr lang="tr-TR" dirty="0">
                <a:ea typeface="Calibri Light"/>
                <a:cs typeface="Calibri Light"/>
              </a:rPr>
              <a:t>GİRİŞ(INTRODUCTION)</a:t>
            </a:r>
            <a:endParaRPr lang="tr-TR" dirty="0"/>
          </a:p>
        </p:txBody>
      </p:sp>
      <p:sp>
        <p:nvSpPr>
          <p:cNvPr id="3" name="İçerik Yer Tutucusu 2">
            <a:extLst>
              <a:ext uri="{FF2B5EF4-FFF2-40B4-BE49-F238E27FC236}">
                <a16:creationId xmlns:a16="http://schemas.microsoft.com/office/drawing/2014/main" id="{9E7F9432-4EBD-B1E7-B643-8573BC619F98}"/>
              </a:ext>
            </a:extLst>
          </p:cNvPr>
          <p:cNvSpPr>
            <a:spLocks noGrp="1"/>
          </p:cNvSpPr>
          <p:nvPr>
            <p:ph idx="1"/>
          </p:nvPr>
        </p:nvSpPr>
        <p:spPr/>
        <p:txBody>
          <a:bodyPr vert="horz" lIns="91440" tIns="45720" rIns="91440" bIns="45720" rtlCol="0" anchor="t">
            <a:normAutofit fontScale="92500"/>
          </a:bodyPr>
          <a:lstStyle/>
          <a:p>
            <a:r>
              <a:rPr lang="tr-TR" dirty="0">
                <a:ea typeface="+mn-lt"/>
                <a:cs typeface="+mn-lt"/>
              </a:rPr>
              <a:t>Ekmek hamurunun pişirilmesi sırasında sıcaklık etkisiyle hava kabarcıkları genleştikçe, ekmeğin gözenekli bir yapı haline geldiği görülür</a:t>
            </a:r>
          </a:p>
          <a:p>
            <a:r>
              <a:rPr lang="tr-TR" dirty="0">
                <a:ea typeface="Calibri"/>
                <a:cs typeface="Calibri"/>
              </a:rPr>
              <a:t>Gözenekli yapıya gelen ekmek hamuru aynı zamanda çatlak ve yarıkların oluşmasına sebep olacak ve bu da ekmeğin bayatlamasına yol açacaktır</a:t>
            </a:r>
          </a:p>
          <a:p>
            <a:r>
              <a:rPr lang="tr-TR" dirty="0">
                <a:ea typeface="+mn-lt"/>
                <a:cs typeface="+mn-lt"/>
              </a:rPr>
              <a:t>Bu bayatlama sürecinde ekmeğin fiziksel yapısında çeşitli değişmeler meydana gelmektedir. Bu değişmeler; tat ve koku değişimi, sertliğin artması, ekmek kabuğunun parlaklığını yitirmesi, ekmek içi ufalanmasının artması, ekmek içinin su bağlama kapasitesinin azalması, nişastanın amilaz enzimine duyarlılığının azalması, ekmek içinden çözünmüş nişasta miktarının azalması olarak açıklanmıştır</a:t>
            </a:r>
            <a:endParaRPr lang="tr-TR" dirty="0">
              <a:ea typeface="Calibri"/>
              <a:cs typeface="Calibri"/>
            </a:endParaRPr>
          </a:p>
        </p:txBody>
      </p:sp>
    </p:spTree>
    <p:extLst>
      <p:ext uri="{BB962C8B-B14F-4D97-AF65-F5344CB8AC3E}">
        <p14:creationId xmlns:p14="http://schemas.microsoft.com/office/powerpoint/2010/main" val="187716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778DB8-8DBF-7B43-D712-16980548A1E1}"/>
              </a:ext>
            </a:extLst>
          </p:cNvPr>
          <p:cNvSpPr>
            <a:spLocks noGrp="1"/>
          </p:cNvSpPr>
          <p:nvPr>
            <p:ph type="title"/>
          </p:nvPr>
        </p:nvSpPr>
        <p:spPr>
          <a:xfrm>
            <a:off x="4965430" y="629268"/>
            <a:ext cx="6586491" cy="1286160"/>
          </a:xfrm>
        </p:spPr>
        <p:txBody>
          <a:bodyPr anchor="b">
            <a:normAutofit/>
          </a:bodyPr>
          <a:lstStyle/>
          <a:p>
            <a:r>
              <a:rPr lang="tr-TR" dirty="0">
                <a:ea typeface="Calibri Light"/>
                <a:cs typeface="Calibri Light"/>
              </a:rPr>
              <a:t>GİRİŞ(İNTRODUCTİON)</a:t>
            </a:r>
            <a:endParaRPr lang="tr-TR" dirty="0"/>
          </a:p>
        </p:txBody>
      </p:sp>
      <p:sp>
        <p:nvSpPr>
          <p:cNvPr id="3" name="İçerik Yer Tutucusu 2">
            <a:extLst>
              <a:ext uri="{FF2B5EF4-FFF2-40B4-BE49-F238E27FC236}">
                <a16:creationId xmlns:a16="http://schemas.microsoft.com/office/drawing/2014/main" id="{B5FA6205-4041-0BEA-BFBD-14B709DBB3B3}"/>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tr-TR" sz="2000" dirty="0">
                <a:ea typeface="Calibri"/>
                <a:cs typeface="Calibri"/>
              </a:rPr>
              <a:t>MESELA DATEM ADINDAKİ MADDE SAYESİNDE EKMEĞİN BAYATLAMA SÜRECİNİ VE EKMEĞİN KALİTESİNİN DEĞERLENDİRİLMESİNDE ÖNEMLİ BİR PARAMETREDİR</a:t>
            </a:r>
          </a:p>
          <a:p>
            <a:r>
              <a:rPr lang="tr-TR" sz="2000" dirty="0">
                <a:ea typeface="+mn-lt"/>
                <a:cs typeface="+mn-lt"/>
              </a:rPr>
              <a:t>Diğer yandan bir ekmek diliminde yüzlerce gözenek olduğu düşünüldüğünde bu gözeneklerin şekil, sayı, düzen gibi özelliklerinin belirlenmesine yönelik nesnel bir kalite analizi yapılmasında yine görüntü işleme tekniklerine ihtiyaç duyulmaktadır. Ekmek kalitesinin belirlenmesine yönelik literatürde yapılmış değişik çalışmalar vardır. </a:t>
            </a:r>
          </a:p>
          <a:p>
            <a:r>
              <a:rPr lang="tr-TR" sz="2000" dirty="0" err="1">
                <a:ea typeface="Calibri"/>
                <a:cs typeface="Calibri"/>
              </a:rPr>
              <a:t>Kamman'ın,Ursula</a:t>
            </a:r>
            <a:r>
              <a:rPr lang="tr-TR" sz="2000" dirty="0">
                <a:ea typeface="Calibri"/>
                <a:cs typeface="Calibri"/>
              </a:rPr>
              <a:t> </a:t>
            </a:r>
            <a:r>
              <a:rPr lang="tr-TR" sz="2000" dirty="0" err="1">
                <a:ea typeface="Calibri"/>
                <a:cs typeface="Calibri"/>
              </a:rPr>
              <a:t>gonzalez'in,Sapirstein</a:t>
            </a:r>
            <a:r>
              <a:rPr lang="tr-TR" sz="2000" dirty="0">
                <a:ea typeface="Calibri"/>
                <a:cs typeface="Calibri"/>
              </a:rPr>
              <a:t> ve arkadaşlarının yapmış olduğu çalışmalar örnek verilebilir</a:t>
            </a:r>
          </a:p>
        </p:txBody>
      </p:sp>
      <p:pic>
        <p:nvPicPr>
          <p:cNvPr id="5" name="Picture 4">
            <a:extLst>
              <a:ext uri="{FF2B5EF4-FFF2-40B4-BE49-F238E27FC236}">
                <a16:creationId xmlns:a16="http://schemas.microsoft.com/office/drawing/2014/main" id="{22808BCE-6EFD-73A9-E3DF-57D931240414}"/>
              </a:ext>
            </a:extLst>
          </p:cNvPr>
          <p:cNvPicPr>
            <a:picLocks noChangeAspect="1"/>
          </p:cNvPicPr>
          <p:nvPr/>
        </p:nvPicPr>
        <p:blipFill rotWithShape="1">
          <a:blip r:embed="rId2"/>
          <a:srcRect l="21820" r="42535" b="625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0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85076892-0A9F-0936-D5BC-4D643CDB4F46}"/>
              </a:ext>
            </a:extLst>
          </p:cNvPr>
          <p:cNvSpPr>
            <a:spLocks noGrp="1"/>
          </p:cNvSpPr>
          <p:nvPr>
            <p:ph type="title"/>
          </p:nvPr>
        </p:nvSpPr>
        <p:spPr>
          <a:xfrm>
            <a:off x="958506" y="800392"/>
            <a:ext cx="10264697" cy="1212102"/>
          </a:xfrm>
        </p:spPr>
        <p:txBody>
          <a:bodyPr>
            <a:normAutofit/>
          </a:bodyPr>
          <a:lstStyle/>
          <a:p>
            <a:r>
              <a:rPr lang="tr-TR" sz="4000">
                <a:solidFill>
                  <a:srgbClr val="FFFFFF"/>
                </a:solidFill>
                <a:ea typeface="Calibri Light"/>
                <a:cs typeface="Calibri Light"/>
              </a:rPr>
              <a:t>DENEYSEL METOT(EXPERİMENTAL METHOD)</a:t>
            </a:r>
            <a:endParaRPr lang="tr-TR" sz="4000">
              <a:solidFill>
                <a:srgbClr val="FFFFFF"/>
              </a:solidFill>
            </a:endParaRPr>
          </a:p>
        </p:txBody>
      </p:sp>
      <p:sp>
        <p:nvSpPr>
          <p:cNvPr id="3" name="İçerik Yer Tutucusu 2">
            <a:extLst>
              <a:ext uri="{FF2B5EF4-FFF2-40B4-BE49-F238E27FC236}">
                <a16:creationId xmlns:a16="http://schemas.microsoft.com/office/drawing/2014/main" id="{2056B9F2-607B-01A8-3074-F08F397338B8}"/>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tr-TR" sz="2400">
                <a:ea typeface="+mn-lt"/>
                <a:cs typeface="+mn-lt"/>
              </a:rPr>
              <a:t>Veri Kümesi(Dataset): Çalışmada kullanılan ekmek kesit alan görüntüleri doğrudan ekmek yapım yöntemiyle (AACC 10-10B, AACC, 2000) elde edilmiştir [10]. Ekmek hazırlama içeriğine 1 kg un (%14 rutubetli) üzerinden, %3 maya, %1,5 tuz, 10 mg/kg alfa-amilaz ve 75 mg/kg askorbik asit eklenerek başlanmıştır.</a:t>
            </a:r>
          </a:p>
          <a:p>
            <a:r>
              <a:rPr lang="tr-TR" sz="2400">
                <a:ea typeface="Calibri"/>
                <a:cs typeface="Calibri"/>
              </a:rPr>
              <a:t>Daha sonra bazı maddeler daha eklenmiş olup fermantasyona bırakılmıstır</a:t>
            </a:r>
          </a:p>
          <a:p>
            <a:r>
              <a:rPr lang="tr-TR" sz="2400">
                <a:ea typeface="Calibri"/>
                <a:cs typeface="Calibri"/>
              </a:rPr>
              <a:t>En son fırında 220 derecede 60 dakika pişirilmiştir.Daha sonra oluşan görüntü görüntü işleme ile bilgisayar ortamına aktarılmıştır</a:t>
            </a:r>
          </a:p>
        </p:txBody>
      </p:sp>
    </p:spTree>
    <p:extLst>
      <p:ext uri="{BB962C8B-B14F-4D97-AF65-F5344CB8AC3E}">
        <p14:creationId xmlns:p14="http://schemas.microsoft.com/office/powerpoint/2010/main" val="255240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D2DB6-A0D2-1090-3715-29412ABC10F8}"/>
              </a:ext>
            </a:extLst>
          </p:cNvPr>
          <p:cNvSpPr>
            <a:spLocks noGrp="1"/>
          </p:cNvSpPr>
          <p:nvPr>
            <p:ph type="title"/>
          </p:nvPr>
        </p:nvSpPr>
        <p:spPr/>
        <p:txBody>
          <a:bodyPr/>
          <a:lstStyle/>
          <a:p>
            <a:r>
              <a:rPr lang="tr-TR" dirty="0" err="1">
                <a:ea typeface="+mj-lt"/>
                <a:cs typeface="+mj-lt"/>
              </a:rPr>
              <a:t>Orjinal</a:t>
            </a:r>
            <a:r>
              <a:rPr lang="tr-TR" dirty="0">
                <a:ea typeface="+mj-lt"/>
                <a:cs typeface="+mj-lt"/>
              </a:rPr>
              <a:t> ekmek görüntüleri (</a:t>
            </a:r>
            <a:r>
              <a:rPr lang="tr-TR" dirty="0" err="1">
                <a:ea typeface="+mj-lt"/>
                <a:cs typeface="+mj-lt"/>
              </a:rPr>
              <a:t>Original</a:t>
            </a:r>
            <a:r>
              <a:rPr lang="tr-TR" dirty="0">
                <a:ea typeface="+mj-lt"/>
                <a:cs typeface="+mj-lt"/>
              </a:rPr>
              <a:t> </a:t>
            </a:r>
            <a:r>
              <a:rPr lang="tr-TR" dirty="0" err="1">
                <a:ea typeface="+mj-lt"/>
                <a:cs typeface="+mj-lt"/>
              </a:rPr>
              <a:t>bread</a:t>
            </a:r>
            <a:r>
              <a:rPr lang="tr-TR" dirty="0">
                <a:ea typeface="+mj-lt"/>
                <a:cs typeface="+mj-lt"/>
              </a:rPr>
              <a:t> </a:t>
            </a:r>
            <a:r>
              <a:rPr lang="tr-TR" dirty="0" err="1">
                <a:ea typeface="+mj-lt"/>
                <a:cs typeface="+mj-lt"/>
              </a:rPr>
              <a:t>images</a:t>
            </a:r>
            <a:r>
              <a:rPr lang="tr-TR" dirty="0">
                <a:ea typeface="+mj-lt"/>
                <a:cs typeface="+mj-lt"/>
              </a:rPr>
              <a:t>)</a:t>
            </a:r>
            <a:endParaRPr lang="tr-TR" dirty="0"/>
          </a:p>
        </p:txBody>
      </p:sp>
      <p:pic>
        <p:nvPicPr>
          <p:cNvPr id="4" name="Resim 4">
            <a:extLst>
              <a:ext uri="{FF2B5EF4-FFF2-40B4-BE49-F238E27FC236}">
                <a16:creationId xmlns:a16="http://schemas.microsoft.com/office/drawing/2014/main" id="{EEA955AF-0C7E-F122-495E-488B59A9117A}"/>
              </a:ext>
            </a:extLst>
          </p:cNvPr>
          <p:cNvPicPr>
            <a:picLocks noGrp="1" noChangeAspect="1"/>
          </p:cNvPicPr>
          <p:nvPr>
            <p:ph idx="1"/>
          </p:nvPr>
        </p:nvPicPr>
        <p:blipFill>
          <a:blip r:embed="rId2"/>
          <a:stretch>
            <a:fillRect/>
          </a:stretch>
        </p:blipFill>
        <p:spPr>
          <a:xfrm>
            <a:off x="2177067" y="1804508"/>
            <a:ext cx="6979275" cy="4683347"/>
          </a:xfrm>
        </p:spPr>
      </p:pic>
    </p:spTree>
    <p:extLst>
      <p:ext uri="{BB962C8B-B14F-4D97-AF65-F5344CB8AC3E}">
        <p14:creationId xmlns:p14="http://schemas.microsoft.com/office/powerpoint/2010/main" val="127906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FB52659-CC82-DAF5-5B41-D46D7D6D63F8}"/>
              </a:ext>
            </a:extLst>
          </p:cNvPr>
          <p:cNvSpPr>
            <a:spLocks noGrp="1"/>
          </p:cNvSpPr>
          <p:nvPr>
            <p:ph type="title"/>
          </p:nvPr>
        </p:nvSpPr>
        <p:spPr>
          <a:xfrm>
            <a:off x="6981824" y="1367673"/>
            <a:ext cx="4375151" cy="2665509"/>
          </a:xfrm>
        </p:spPr>
        <p:txBody>
          <a:bodyPr vert="horz" lIns="91440" tIns="45720" rIns="91440" bIns="45720" rtlCol="0" anchor="b">
            <a:normAutofit/>
          </a:bodyPr>
          <a:lstStyle/>
          <a:p>
            <a:pPr algn="r"/>
            <a:r>
              <a:rPr lang="en-US" sz="4000">
                <a:solidFill>
                  <a:schemeClr val="bg1"/>
                </a:solidFill>
              </a:rPr>
              <a:t>GRİ SEVİYE BİR GÖRÜNTÜYE HİSTOGRAM GERME UYGULANMIŞ HALİ</a:t>
            </a:r>
          </a:p>
        </p:txBody>
      </p:sp>
      <p:pic>
        <p:nvPicPr>
          <p:cNvPr id="4" name="Resim 4" descr="yiyecek, taze içeren bir resim&#10;&#10;Açıklama otomatik olarak oluşturuldu">
            <a:extLst>
              <a:ext uri="{FF2B5EF4-FFF2-40B4-BE49-F238E27FC236}">
                <a16:creationId xmlns:a16="http://schemas.microsoft.com/office/drawing/2014/main" id="{402CCADA-8695-8CDA-5B07-4BB752CED01A}"/>
              </a:ext>
            </a:extLst>
          </p:cNvPr>
          <p:cNvPicPr>
            <a:picLocks noGrp="1" noChangeAspect="1"/>
          </p:cNvPicPr>
          <p:nvPr>
            <p:ph idx="1"/>
          </p:nvPr>
        </p:nvPicPr>
        <p:blipFill rotWithShape="1">
          <a:blip r:embed="rId2"/>
          <a:srcRect t="8550" r="-1" b="-1"/>
          <a:stretch/>
        </p:blipFill>
        <p:spPr>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11" name="Freeform: Shape 10">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688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CFAF5-5934-555A-C6BF-D67C142DBD3E}"/>
              </a:ext>
            </a:extLst>
          </p:cNvPr>
          <p:cNvSpPr>
            <a:spLocks noGrp="1"/>
          </p:cNvSpPr>
          <p:nvPr>
            <p:ph type="title"/>
          </p:nvPr>
        </p:nvSpPr>
        <p:spPr>
          <a:xfrm>
            <a:off x="4965430" y="629268"/>
            <a:ext cx="6586491" cy="1286160"/>
          </a:xfrm>
        </p:spPr>
        <p:txBody>
          <a:bodyPr anchor="b">
            <a:normAutofit/>
          </a:bodyPr>
          <a:lstStyle/>
          <a:p>
            <a:r>
              <a:rPr lang="tr-TR" sz="4100">
                <a:ea typeface="+mj-lt"/>
                <a:cs typeface="+mj-lt"/>
              </a:rPr>
              <a:t>SONUÇLAR VE TARTIŞMALAR (RESULTS AND DISCUSSIONS) </a:t>
            </a:r>
            <a:endParaRPr lang="tr-TR" sz="4100"/>
          </a:p>
        </p:txBody>
      </p:sp>
      <p:sp>
        <p:nvSpPr>
          <p:cNvPr id="3" name="İçerik Yer Tutucusu 2">
            <a:extLst>
              <a:ext uri="{FF2B5EF4-FFF2-40B4-BE49-F238E27FC236}">
                <a16:creationId xmlns:a16="http://schemas.microsoft.com/office/drawing/2014/main" id="{7D05029E-C93D-5482-E02A-96A80524BCCB}"/>
              </a:ext>
            </a:extLst>
          </p:cNvPr>
          <p:cNvSpPr>
            <a:spLocks noGrp="1"/>
          </p:cNvSpPr>
          <p:nvPr>
            <p:ph idx="1"/>
          </p:nvPr>
        </p:nvSpPr>
        <p:spPr>
          <a:xfrm>
            <a:off x="4965431" y="2438400"/>
            <a:ext cx="6586489" cy="3785419"/>
          </a:xfrm>
        </p:spPr>
        <p:txBody>
          <a:bodyPr vert="horz" lIns="91440" tIns="45720" rIns="91440" bIns="45720" rtlCol="0">
            <a:normAutofit/>
          </a:bodyPr>
          <a:lstStyle/>
          <a:p>
            <a:r>
              <a:rPr lang="tr-TR" sz="2000">
                <a:ea typeface="+mn-lt"/>
                <a:cs typeface="+mn-lt"/>
              </a:rPr>
              <a:t>Yapılan çalışmada bölütlenen ekmek dokusuna ait toplam gözenek sayısı, toplam gözenek alanı, yoğunluk (toplam gözenek sayısı/toplam ekmek alanı), ortalama gözenek alanı (toplam gözenek alanı/toplam gözenek sayısı), boşluk oranı (toplam gözenek alanı/toplam ekmek alanı) gibi morfometrik parametreler elde edilmiştir</a:t>
            </a:r>
          </a:p>
          <a:p>
            <a:r>
              <a:rPr lang="tr-TR" sz="2000">
                <a:ea typeface="Calibri"/>
                <a:cs typeface="Calibri"/>
              </a:rPr>
              <a:t>DATEM ve lipaz enzimlerinin ekmeklerin gözenek yapısına etkisi araştırıldığında datemli ekmeklerin lipazlı ekmeklerden daha fazla gözenek yapısına sahip olduğu aynı  zamanda datemdeki ekmek yoğunluğunun da daha fazla olduğu saptanmıştır</a:t>
            </a:r>
          </a:p>
        </p:txBody>
      </p:sp>
      <p:pic>
        <p:nvPicPr>
          <p:cNvPr id="5" name="Picture 4">
            <a:extLst>
              <a:ext uri="{FF2B5EF4-FFF2-40B4-BE49-F238E27FC236}">
                <a16:creationId xmlns:a16="http://schemas.microsoft.com/office/drawing/2014/main" id="{81DE2B82-D77B-DF7F-F608-EF3A6BCC3578}"/>
              </a:ext>
            </a:extLst>
          </p:cNvPr>
          <p:cNvPicPr>
            <a:picLocks noChangeAspect="1"/>
          </p:cNvPicPr>
          <p:nvPr/>
        </p:nvPicPr>
        <p:blipFill rotWithShape="1">
          <a:blip r:embed="rId2"/>
          <a:srcRect l="32299" r="32056" b="6250"/>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98C7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4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B19882-168A-3B3F-6EE1-230613D09D58}"/>
              </a:ext>
            </a:extLst>
          </p:cNvPr>
          <p:cNvSpPr>
            <a:spLocks noGrp="1"/>
          </p:cNvSpPr>
          <p:nvPr>
            <p:ph type="title"/>
          </p:nvPr>
        </p:nvSpPr>
        <p:spPr>
          <a:xfrm>
            <a:off x="4965430" y="629268"/>
            <a:ext cx="6586491" cy="1286160"/>
          </a:xfrm>
        </p:spPr>
        <p:txBody>
          <a:bodyPr anchor="b">
            <a:normAutofit/>
          </a:bodyPr>
          <a:lstStyle/>
          <a:p>
            <a:r>
              <a:rPr lang="tr-TR" dirty="0">
                <a:ea typeface="+mj-lt"/>
                <a:cs typeface="+mj-lt"/>
              </a:rPr>
              <a:t>SONUÇLAR (CONCLUSIONS )</a:t>
            </a:r>
            <a:endParaRPr lang="tr-TR" dirty="0"/>
          </a:p>
        </p:txBody>
      </p:sp>
      <p:sp>
        <p:nvSpPr>
          <p:cNvPr id="3" name="İçerik Yer Tutucusu 2">
            <a:extLst>
              <a:ext uri="{FF2B5EF4-FFF2-40B4-BE49-F238E27FC236}">
                <a16:creationId xmlns:a16="http://schemas.microsoft.com/office/drawing/2014/main" id="{3DA436D5-8643-B533-5258-3A83D374EAB9}"/>
              </a:ext>
            </a:extLst>
          </p:cNvPr>
          <p:cNvSpPr>
            <a:spLocks noGrp="1"/>
          </p:cNvSpPr>
          <p:nvPr>
            <p:ph idx="1"/>
          </p:nvPr>
        </p:nvSpPr>
        <p:spPr>
          <a:xfrm>
            <a:off x="4965431" y="2438400"/>
            <a:ext cx="6586489" cy="3785419"/>
          </a:xfrm>
        </p:spPr>
        <p:txBody>
          <a:bodyPr vert="horz" lIns="91440" tIns="45720" rIns="91440" bIns="45720" rtlCol="0">
            <a:normAutofit/>
          </a:bodyPr>
          <a:lstStyle/>
          <a:p>
            <a:r>
              <a:rPr lang="tr-TR" sz="2000">
                <a:ea typeface="+mn-lt"/>
                <a:cs typeface="+mn-lt"/>
              </a:rP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a:t>
            </a:r>
          </a:p>
          <a:p>
            <a:endParaRPr lang="tr-TR" sz="2000">
              <a:ea typeface="Calibri"/>
              <a:cs typeface="Calibri"/>
            </a:endParaRPr>
          </a:p>
          <a:p>
            <a:r>
              <a:rPr lang="tr-TR" dirty="0">
                <a:ea typeface="+mn-lt"/>
                <a:cs typeface="+mn-lt"/>
              </a:rPr>
              <a:t>L </a:t>
            </a:r>
            <a:r>
              <a:rPr lang="tr-TR" dirty="0" err="1">
                <a:ea typeface="+mn-lt"/>
                <a:cs typeface="+mn-lt"/>
              </a:rPr>
              <a:t>enzimli</a:t>
            </a:r>
            <a:r>
              <a:rPr lang="tr-TR" dirty="0">
                <a:ea typeface="+mn-lt"/>
                <a:cs typeface="+mn-lt"/>
              </a:rPr>
              <a:t> ekmeklerin 60 ve 90’lı konsantrasyonunda gözenek sayısı ve gözenek alanını arttırdığı, 120’li konsantrasyonunda ise gözenek sayısını azalttığı görülmektedir. Elde edilen sonuçlar FL ve GL lipaz enzimlerinin DATEM kadar olmasa da ekmek hacmine olumlu etki yaptığını göstermiştir</a:t>
            </a:r>
            <a:endParaRPr lang="tr-TR" dirty="0">
              <a:ea typeface="Calibri"/>
              <a:cs typeface="Calibri"/>
            </a:endParaRPr>
          </a:p>
        </p:txBody>
      </p:sp>
      <p:pic>
        <p:nvPicPr>
          <p:cNvPr id="5" name="Picture 4" descr="Ekranda bokumalar">
            <a:extLst>
              <a:ext uri="{FF2B5EF4-FFF2-40B4-BE49-F238E27FC236}">
                <a16:creationId xmlns:a16="http://schemas.microsoft.com/office/drawing/2014/main" id="{1B731112-B45D-1776-B206-378AEE0461CA}"/>
              </a:ext>
            </a:extLst>
          </p:cNvPr>
          <p:cNvPicPr>
            <a:picLocks noChangeAspect="1"/>
          </p:cNvPicPr>
          <p:nvPr/>
        </p:nvPicPr>
        <p:blipFill rotWithShape="1">
          <a:blip r:embed="rId2"/>
          <a:srcRect l="24349" r="30598"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AD4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6612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Ofis Teması</vt:lpstr>
      <vt:lpstr>ANIL BERKAN TORUN</vt:lpstr>
      <vt:lpstr>GİRİŞ(INTRODUCTION)</vt:lpstr>
      <vt:lpstr>GİRİŞ(İNTRODUCTİON)</vt:lpstr>
      <vt:lpstr>DENEYSEL METOT(EXPERİMENTAL METHOD)</vt:lpstr>
      <vt:lpstr>Orjinal ekmek görüntüleri (Original bread images)</vt:lpstr>
      <vt:lpstr>GRİ SEVİYE BİR GÖRÜNTÜYE HİSTOGRAM GERME UYGULANMIŞ HALİ</vt:lpstr>
      <vt:lpstr>SONUÇLAR VE TARTIŞMALAR (RESULTS AND DISCUSSIONS) </vt:lpstr>
      <vt:lpstr>SONUÇLAR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127</cp:revision>
  <dcterms:created xsi:type="dcterms:W3CDTF">2022-11-08T16:57:45Z</dcterms:created>
  <dcterms:modified xsi:type="dcterms:W3CDTF">2022-11-08T17:44:20Z</dcterms:modified>
</cp:coreProperties>
</file>