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3355FAC-F8EC-4307-AB6C-3F3301C2820D}" v="261" dt="2022-11-14T20:52:03.620"/>
  </p1510:revLst>
</p1510:revInfo>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5" autoAdjust="0"/>
    <p:restoredTop sz="94660"/>
  </p:normalViewPr>
  <p:slideViewPr>
    <p:cSldViewPr snapToGrid="0">
      <p:cViewPr varScale="1">
        <p:scale>
          <a:sx n="86" d="100"/>
          <a:sy n="86" d="100"/>
        </p:scale>
        <p:origin x="66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p:cNvSpPr>
            <a:spLocks noGrp="1"/>
          </p:cNvSpPr>
          <p:nvPr>
            <p:ph type="ctrTitle"/>
          </p:nvPr>
        </p:nvSpPr>
        <p:spPr>
          <a:xfrm>
            <a:off x="1524000" y="1122363"/>
            <a:ext cx="9144000" cy="2387600"/>
          </a:xfrm>
        </p:spPr>
        <p:txBody>
          <a:bodyPr anchor="b"/>
          <a:lstStyle>
            <a:lvl1pPr algn="ctr">
              <a:defRPr sz="6000"/>
            </a:lvl1pPr>
          </a:lstStyle>
          <a:p>
            <a:r>
              <a:rPr lang="tr-TR"/>
              <a:t>Asıl başlık stili için tıklatın</a:t>
            </a:r>
          </a:p>
        </p:txBody>
      </p:sp>
      <p:sp>
        <p:nvSpPr>
          <p:cNvPr id="3" name="Alt Başlık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tıklatın</a:t>
            </a:r>
          </a:p>
        </p:txBody>
      </p:sp>
      <p:sp>
        <p:nvSpPr>
          <p:cNvPr id="4" name="Veri Yer Tutucusu 3"/>
          <p:cNvSpPr>
            <a:spLocks noGrp="1"/>
          </p:cNvSpPr>
          <p:nvPr>
            <p:ph type="dt" sz="half" idx="10"/>
          </p:nvPr>
        </p:nvSpPr>
        <p:spPr/>
        <p:txBody>
          <a:bodyPr/>
          <a:lstStyle/>
          <a:p>
            <a:fld id="{E2072480-10DA-4FB4-BEAE-2A1DEA90F248}" type="datetimeFigureOut">
              <a:rPr lang="tr-TR" smtClean="0"/>
              <a:t>14.11.2022</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34409947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a:t>Asıl başlık stili için tıklatın</a:t>
            </a:r>
          </a:p>
        </p:txBody>
      </p:sp>
      <p:sp>
        <p:nvSpPr>
          <p:cNvPr id="3" name="Dikey Metin Yer Tutucusu 2"/>
          <p:cNvSpPr>
            <a:spLocks noGrp="1"/>
          </p:cNvSpPr>
          <p:nvPr>
            <p:ph type="body" orient="vert" idx="1"/>
          </p:nvPr>
        </p:nvSpPr>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10"/>
          </p:nvPr>
        </p:nvSpPr>
        <p:spPr/>
        <p:txBody>
          <a:bodyPr/>
          <a:lstStyle/>
          <a:p>
            <a:fld id="{E2072480-10DA-4FB4-BEAE-2A1DEA90F248}" type="datetimeFigureOut">
              <a:rPr lang="tr-TR" smtClean="0"/>
              <a:t>14.11.2022</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8478748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8724900" y="365125"/>
            <a:ext cx="2628900" cy="5811838"/>
          </a:xfrm>
        </p:spPr>
        <p:txBody>
          <a:bodyPr vert="eaVert"/>
          <a:lstStyle/>
          <a:p>
            <a:r>
              <a:rPr lang="tr-TR"/>
              <a:t>Asıl başlık stili için tıklatın</a:t>
            </a:r>
          </a:p>
        </p:txBody>
      </p:sp>
      <p:sp>
        <p:nvSpPr>
          <p:cNvPr id="3" name="Dikey Metin Yer Tutucusu 2"/>
          <p:cNvSpPr>
            <a:spLocks noGrp="1"/>
          </p:cNvSpPr>
          <p:nvPr>
            <p:ph type="body" orient="vert" idx="1"/>
          </p:nvPr>
        </p:nvSpPr>
        <p:spPr>
          <a:xfrm>
            <a:off x="838200" y="365125"/>
            <a:ext cx="7734300" cy="5811838"/>
          </a:xfrm>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10"/>
          </p:nvPr>
        </p:nvSpPr>
        <p:spPr/>
        <p:txBody>
          <a:bodyPr/>
          <a:lstStyle/>
          <a:p>
            <a:fld id="{E2072480-10DA-4FB4-BEAE-2A1DEA90F248}" type="datetimeFigureOut">
              <a:rPr lang="tr-TR" smtClean="0"/>
              <a:t>14.11.2022</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8048566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a:t>Asıl başlık stili için tıklatın</a:t>
            </a:r>
          </a:p>
        </p:txBody>
      </p:sp>
      <p:sp>
        <p:nvSpPr>
          <p:cNvPr id="3" name="İçerik Yer Tutucusu 2"/>
          <p:cNvSpPr>
            <a:spLocks noGrp="1"/>
          </p:cNvSpPr>
          <p:nvPr>
            <p:ph idx="1"/>
          </p:nvPr>
        </p:nvSpPr>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10"/>
          </p:nvPr>
        </p:nvSpPr>
        <p:spPr/>
        <p:txBody>
          <a:bodyPr/>
          <a:lstStyle/>
          <a:p>
            <a:fld id="{E2072480-10DA-4FB4-BEAE-2A1DEA90F248}" type="datetimeFigureOut">
              <a:rPr lang="tr-TR" smtClean="0"/>
              <a:t>14.11.2022</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39443195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Başlık 1"/>
          <p:cNvSpPr>
            <a:spLocks noGrp="1"/>
          </p:cNvSpPr>
          <p:nvPr>
            <p:ph type="title"/>
          </p:nvPr>
        </p:nvSpPr>
        <p:spPr>
          <a:xfrm>
            <a:off x="831850" y="1709738"/>
            <a:ext cx="10515600" cy="2852737"/>
          </a:xfrm>
        </p:spPr>
        <p:txBody>
          <a:bodyPr anchor="b"/>
          <a:lstStyle>
            <a:lvl1pPr>
              <a:defRPr sz="6000"/>
            </a:lvl1pPr>
          </a:lstStyle>
          <a:p>
            <a:r>
              <a:rPr lang="tr-TR"/>
              <a:t>Asıl başlık stili için tıklatın</a:t>
            </a:r>
          </a:p>
        </p:txBody>
      </p:sp>
      <p:sp>
        <p:nvSpPr>
          <p:cNvPr id="3" name="Metin Yer Tutucusu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tıklatın</a:t>
            </a:r>
          </a:p>
        </p:txBody>
      </p:sp>
      <p:sp>
        <p:nvSpPr>
          <p:cNvPr id="4" name="Veri Yer Tutucusu 3"/>
          <p:cNvSpPr>
            <a:spLocks noGrp="1"/>
          </p:cNvSpPr>
          <p:nvPr>
            <p:ph type="dt" sz="half" idx="10"/>
          </p:nvPr>
        </p:nvSpPr>
        <p:spPr/>
        <p:txBody>
          <a:bodyPr/>
          <a:lstStyle/>
          <a:p>
            <a:fld id="{E2072480-10DA-4FB4-BEAE-2A1DEA90F248}" type="datetimeFigureOut">
              <a:rPr lang="tr-TR" smtClean="0"/>
              <a:t>14.11.2022</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11968333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a:t>Asıl başlık stili için tıklatın</a:t>
            </a:r>
          </a:p>
        </p:txBody>
      </p:sp>
      <p:sp>
        <p:nvSpPr>
          <p:cNvPr id="3" name="İçerik Yer Tutucusu 2"/>
          <p:cNvSpPr>
            <a:spLocks noGrp="1"/>
          </p:cNvSpPr>
          <p:nvPr>
            <p:ph sz="half" idx="1"/>
          </p:nvPr>
        </p:nvSpPr>
        <p:spPr>
          <a:xfrm>
            <a:off x="838200" y="1825625"/>
            <a:ext cx="5181600" cy="4351338"/>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p:cNvSpPr>
            <a:spLocks noGrp="1"/>
          </p:cNvSpPr>
          <p:nvPr>
            <p:ph sz="half" idx="2"/>
          </p:nvPr>
        </p:nvSpPr>
        <p:spPr>
          <a:xfrm>
            <a:off x="6172200" y="1825625"/>
            <a:ext cx="5181600" cy="4351338"/>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p:cNvSpPr>
            <a:spLocks noGrp="1"/>
          </p:cNvSpPr>
          <p:nvPr>
            <p:ph type="dt" sz="half" idx="10"/>
          </p:nvPr>
        </p:nvSpPr>
        <p:spPr/>
        <p:txBody>
          <a:bodyPr/>
          <a:lstStyle/>
          <a:p>
            <a:fld id="{E2072480-10DA-4FB4-BEAE-2A1DEA90F248}" type="datetimeFigureOut">
              <a:rPr lang="tr-TR" smtClean="0"/>
              <a:t>14.11.2022</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3652797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p:cNvSpPr>
            <a:spLocks noGrp="1"/>
          </p:cNvSpPr>
          <p:nvPr>
            <p:ph type="title"/>
          </p:nvPr>
        </p:nvSpPr>
        <p:spPr>
          <a:xfrm>
            <a:off x="839788" y="365125"/>
            <a:ext cx="10515600" cy="1325563"/>
          </a:xfrm>
        </p:spPr>
        <p:txBody>
          <a:bodyPr/>
          <a:lstStyle/>
          <a:p>
            <a:r>
              <a:rPr lang="tr-TR"/>
              <a:t>Asıl başlık stili için tıklatın</a:t>
            </a:r>
          </a:p>
        </p:txBody>
      </p:sp>
      <p:sp>
        <p:nvSpPr>
          <p:cNvPr id="3" name="Metin Yer Tutucusu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4" name="İçerik Yer Tutucusu 3"/>
          <p:cNvSpPr>
            <a:spLocks noGrp="1"/>
          </p:cNvSpPr>
          <p:nvPr>
            <p:ph sz="half" idx="2"/>
          </p:nvPr>
        </p:nvSpPr>
        <p:spPr>
          <a:xfrm>
            <a:off x="839788" y="2505075"/>
            <a:ext cx="5157787" cy="3684588"/>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6" name="İçerik Yer Tutucusu 5"/>
          <p:cNvSpPr>
            <a:spLocks noGrp="1"/>
          </p:cNvSpPr>
          <p:nvPr>
            <p:ph sz="quarter" idx="4"/>
          </p:nvPr>
        </p:nvSpPr>
        <p:spPr>
          <a:xfrm>
            <a:off x="6172200" y="2505075"/>
            <a:ext cx="5183188" cy="3684588"/>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p:cNvSpPr>
            <a:spLocks noGrp="1"/>
          </p:cNvSpPr>
          <p:nvPr>
            <p:ph type="dt" sz="half" idx="10"/>
          </p:nvPr>
        </p:nvSpPr>
        <p:spPr/>
        <p:txBody>
          <a:bodyPr/>
          <a:lstStyle/>
          <a:p>
            <a:fld id="{E2072480-10DA-4FB4-BEAE-2A1DEA90F248}" type="datetimeFigureOut">
              <a:rPr lang="tr-TR" smtClean="0"/>
              <a:t>14.11.2022</a:t>
            </a:fld>
            <a:endParaRPr lang="tr-TR"/>
          </a:p>
        </p:txBody>
      </p:sp>
      <p:sp>
        <p:nvSpPr>
          <p:cNvPr id="8" name="Altbilgi Yer Tutucusu 7"/>
          <p:cNvSpPr>
            <a:spLocks noGrp="1"/>
          </p:cNvSpPr>
          <p:nvPr>
            <p:ph type="ftr" sz="quarter" idx="11"/>
          </p:nvPr>
        </p:nvSpPr>
        <p:spPr/>
        <p:txBody>
          <a:bodyPr/>
          <a:lstStyle/>
          <a:p>
            <a:endParaRPr lang="tr-TR"/>
          </a:p>
        </p:txBody>
      </p:sp>
      <p:sp>
        <p:nvSpPr>
          <p:cNvPr id="9" name="Slayt Numarası Yer Tutucusu 8"/>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8467443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a:t>Asıl başlık stili için tıklatın</a:t>
            </a:r>
          </a:p>
        </p:txBody>
      </p:sp>
      <p:sp>
        <p:nvSpPr>
          <p:cNvPr id="3" name="Veri Yer Tutucusu 2"/>
          <p:cNvSpPr>
            <a:spLocks noGrp="1"/>
          </p:cNvSpPr>
          <p:nvPr>
            <p:ph type="dt" sz="half" idx="10"/>
          </p:nvPr>
        </p:nvSpPr>
        <p:spPr/>
        <p:txBody>
          <a:bodyPr/>
          <a:lstStyle/>
          <a:p>
            <a:fld id="{E2072480-10DA-4FB4-BEAE-2A1DEA90F248}" type="datetimeFigureOut">
              <a:rPr lang="tr-TR" smtClean="0"/>
              <a:t>14.11.2022</a:t>
            </a:fld>
            <a:endParaRPr lang="tr-TR"/>
          </a:p>
        </p:txBody>
      </p:sp>
      <p:sp>
        <p:nvSpPr>
          <p:cNvPr id="4" name="Altbilgi Yer Tutucusu 3"/>
          <p:cNvSpPr>
            <a:spLocks noGrp="1"/>
          </p:cNvSpPr>
          <p:nvPr>
            <p:ph type="ftr" sz="quarter" idx="11"/>
          </p:nvPr>
        </p:nvSpPr>
        <p:spPr/>
        <p:txBody>
          <a:bodyPr/>
          <a:lstStyle/>
          <a:p>
            <a:endParaRPr lang="tr-TR"/>
          </a:p>
        </p:txBody>
      </p:sp>
      <p:sp>
        <p:nvSpPr>
          <p:cNvPr id="5" name="Slayt Numarası Yer Tutucusu 4"/>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28614827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fld id="{E2072480-10DA-4FB4-BEAE-2A1DEA90F248}" type="datetimeFigureOut">
              <a:rPr lang="tr-TR" smtClean="0"/>
              <a:t>14.11.2022</a:t>
            </a:fld>
            <a:endParaRPr lang="tr-TR"/>
          </a:p>
        </p:txBody>
      </p:sp>
      <p:sp>
        <p:nvSpPr>
          <p:cNvPr id="3" name="Altbilgi Yer Tutucusu 2"/>
          <p:cNvSpPr>
            <a:spLocks noGrp="1"/>
          </p:cNvSpPr>
          <p:nvPr>
            <p:ph type="ftr" sz="quarter" idx="11"/>
          </p:nvPr>
        </p:nvSpPr>
        <p:spPr/>
        <p:txBody>
          <a:bodyPr/>
          <a:lstStyle/>
          <a:p>
            <a:endParaRPr lang="tr-TR"/>
          </a:p>
        </p:txBody>
      </p:sp>
      <p:sp>
        <p:nvSpPr>
          <p:cNvPr id="4" name="Slayt Numarası Yer Tutucusu 3"/>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41998174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p:cNvSpPr>
            <a:spLocks noGrp="1"/>
          </p:cNvSpPr>
          <p:nvPr>
            <p:ph type="title"/>
          </p:nvPr>
        </p:nvSpPr>
        <p:spPr>
          <a:xfrm>
            <a:off x="839788" y="457200"/>
            <a:ext cx="3932237" cy="1600200"/>
          </a:xfrm>
        </p:spPr>
        <p:txBody>
          <a:bodyPr anchor="b"/>
          <a:lstStyle>
            <a:lvl1pPr>
              <a:defRPr sz="3200"/>
            </a:lvl1pPr>
          </a:lstStyle>
          <a:p>
            <a:r>
              <a:rPr lang="tr-TR"/>
              <a:t>Asıl başlık stili için tıklatın</a:t>
            </a:r>
          </a:p>
        </p:txBody>
      </p:sp>
      <p:sp>
        <p:nvSpPr>
          <p:cNvPr id="3" name="İçerik Yer Tutucus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tıklatın</a:t>
            </a:r>
          </a:p>
        </p:txBody>
      </p:sp>
      <p:sp>
        <p:nvSpPr>
          <p:cNvPr id="5" name="Veri Yer Tutucusu 4"/>
          <p:cNvSpPr>
            <a:spLocks noGrp="1"/>
          </p:cNvSpPr>
          <p:nvPr>
            <p:ph type="dt" sz="half" idx="10"/>
          </p:nvPr>
        </p:nvSpPr>
        <p:spPr/>
        <p:txBody>
          <a:bodyPr/>
          <a:lstStyle/>
          <a:p>
            <a:fld id="{E2072480-10DA-4FB4-BEAE-2A1DEA90F248}" type="datetimeFigureOut">
              <a:rPr lang="tr-TR" smtClean="0"/>
              <a:t>14.11.2022</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27009130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p:cNvSpPr>
            <a:spLocks noGrp="1"/>
          </p:cNvSpPr>
          <p:nvPr>
            <p:ph type="title"/>
          </p:nvPr>
        </p:nvSpPr>
        <p:spPr>
          <a:xfrm>
            <a:off x="839788" y="457200"/>
            <a:ext cx="3932237" cy="1600200"/>
          </a:xfrm>
        </p:spPr>
        <p:txBody>
          <a:bodyPr anchor="b"/>
          <a:lstStyle>
            <a:lvl1pPr>
              <a:defRPr sz="3200"/>
            </a:lvl1pPr>
          </a:lstStyle>
          <a:p>
            <a:r>
              <a:rPr lang="tr-TR"/>
              <a:t>Asıl başlık stili için tıklatın</a:t>
            </a:r>
          </a:p>
        </p:txBody>
      </p:sp>
      <p:sp>
        <p:nvSpPr>
          <p:cNvPr id="3" name="Resim Yer Tutucusu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tıklatın</a:t>
            </a:r>
          </a:p>
        </p:txBody>
      </p:sp>
      <p:sp>
        <p:nvSpPr>
          <p:cNvPr id="5" name="Veri Yer Tutucusu 4"/>
          <p:cNvSpPr>
            <a:spLocks noGrp="1"/>
          </p:cNvSpPr>
          <p:nvPr>
            <p:ph type="dt" sz="half" idx="10"/>
          </p:nvPr>
        </p:nvSpPr>
        <p:spPr/>
        <p:txBody>
          <a:bodyPr/>
          <a:lstStyle/>
          <a:p>
            <a:fld id="{E2072480-10DA-4FB4-BEAE-2A1DEA90F248}" type="datetimeFigureOut">
              <a:rPr lang="tr-TR" smtClean="0"/>
              <a:t>14.11.2022</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8181750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 için tıklatın</a:t>
            </a:r>
          </a:p>
        </p:txBody>
      </p:sp>
      <p:sp>
        <p:nvSpPr>
          <p:cNvPr id="3" name="Metin Yer Tutucusu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072480-10DA-4FB4-BEAE-2A1DEA90F248}" type="datetimeFigureOut">
              <a:rPr lang="tr-TR" smtClean="0"/>
              <a:t>14.11.2022</a:t>
            </a:fld>
            <a:endParaRPr lang="tr-TR"/>
          </a:p>
        </p:txBody>
      </p:sp>
      <p:sp>
        <p:nvSpPr>
          <p:cNvPr id="5" name="Altbilgi Yer Tutucusu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0A84BC-3F9E-4B08-9743-FC4E27FA5126}" type="slidenum">
              <a:rPr lang="tr-TR" smtClean="0"/>
              <a:t>‹#›</a:t>
            </a:fld>
            <a:endParaRPr lang="tr-TR"/>
          </a:p>
        </p:txBody>
      </p:sp>
    </p:spTree>
    <p:extLst>
      <p:ext uri="{BB962C8B-B14F-4D97-AF65-F5344CB8AC3E}">
        <p14:creationId xmlns:p14="http://schemas.microsoft.com/office/powerpoint/2010/main" val="37124688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ctrTitle"/>
          </p:nvPr>
        </p:nvSpPr>
        <p:spPr/>
        <p:txBody>
          <a:bodyPr>
            <a:normAutofit fontScale="90000"/>
          </a:bodyPr>
          <a:lstStyle/>
          <a:p>
            <a:r>
              <a:rPr lang="tr-TR" dirty="0">
                <a:ea typeface="+mj-lt"/>
                <a:cs typeface="+mj-lt"/>
              </a:rPr>
              <a:t>Görüntü İşleme Yöntemleri Kullanılarak Kiraz Meyvesinin Sınıflandırılması </a:t>
            </a:r>
          </a:p>
        </p:txBody>
      </p:sp>
      <p:sp>
        <p:nvSpPr>
          <p:cNvPr id="3" name="Alt Başlık 2"/>
          <p:cNvSpPr>
            <a:spLocks noGrp="1"/>
          </p:cNvSpPr>
          <p:nvPr>
            <p:ph type="subTitle" idx="1"/>
          </p:nvPr>
        </p:nvSpPr>
        <p:spPr/>
        <p:txBody>
          <a:bodyPr vert="horz" lIns="91440" tIns="45720" rIns="91440" bIns="45720" rtlCol="0" anchor="t">
            <a:normAutofit/>
          </a:bodyPr>
          <a:lstStyle/>
          <a:p>
            <a:endParaRPr lang="tr-TR" sz="4400" dirty="0">
              <a:ea typeface="Calibri"/>
              <a:cs typeface="Calibri"/>
            </a:endParaRPr>
          </a:p>
          <a:p>
            <a:r>
              <a:rPr lang="tr-TR" sz="4400" dirty="0">
                <a:ea typeface="Calibri"/>
                <a:cs typeface="Calibri"/>
              </a:rPr>
              <a:t>ANIL BERKAN TORUN</a:t>
            </a:r>
          </a:p>
        </p:txBody>
      </p:sp>
    </p:spTree>
    <p:extLst>
      <p:ext uri="{BB962C8B-B14F-4D97-AF65-F5344CB8AC3E}">
        <p14:creationId xmlns:p14="http://schemas.microsoft.com/office/powerpoint/2010/main" val="16744258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6F806684-DABD-E0E0-4EB8-5460762E6158}"/>
              </a:ext>
            </a:extLst>
          </p:cNvPr>
          <p:cNvSpPr>
            <a:spLocks noGrp="1"/>
          </p:cNvSpPr>
          <p:nvPr>
            <p:ph type="title"/>
          </p:nvPr>
        </p:nvSpPr>
        <p:spPr>
          <a:xfrm>
            <a:off x="686834" y="1153572"/>
            <a:ext cx="3200400" cy="4461163"/>
          </a:xfrm>
        </p:spPr>
        <p:txBody>
          <a:bodyPr>
            <a:normAutofit/>
          </a:bodyPr>
          <a:lstStyle/>
          <a:p>
            <a:r>
              <a:rPr lang="tr-TR">
                <a:solidFill>
                  <a:srgbClr val="FFFFFF"/>
                </a:solidFill>
                <a:ea typeface="+mj-lt"/>
                <a:cs typeface="+mj-lt"/>
              </a:rPr>
              <a:t>1. Giriş</a:t>
            </a:r>
            <a:endParaRPr lang="tr-TR">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İçerik Yer Tutucusu 2">
            <a:extLst>
              <a:ext uri="{FF2B5EF4-FFF2-40B4-BE49-F238E27FC236}">
                <a16:creationId xmlns:a16="http://schemas.microsoft.com/office/drawing/2014/main" id="{97075493-2C2C-C745-17DA-4972EB6C5C8B}"/>
              </a:ext>
            </a:extLst>
          </p:cNvPr>
          <p:cNvSpPr>
            <a:spLocks noGrp="1"/>
          </p:cNvSpPr>
          <p:nvPr>
            <p:ph idx="1"/>
          </p:nvPr>
        </p:nvSpPr>
        <p:spPr>
          <a:xfrm>
            <a:off x="4447308" y="591344"/>
            <a:ext cx="6906491" cy="5585619"/>
          </a:xfrm>
        </p:spPr>
        <p:txBody>
          <a:bodyPr vert="horz" lIns="91440" tIns="45720" rIns="91440" bIns="45720" rtlCol="0" anchor="ctr">
            <a:normAutofit/>
          </a:bodyPr>
          <a:lstStyle/>
          <a:p>
            <a:r>
              <a:rPr lang="tr-TR" sz="2200">
                <a:ea typeface="+mn-lt"/>
                <a:cs typeface="+mn-lt"/>
              </a:rPr>
              <a:t>Kiraz, gülgiller familyasındandır. Dünyada 1500 civarında kiraz çeşidi vardır. Dünyada kiraz üretiminin yapıldığı önemli ülkelerin başında yaklaşık 500 bin ton üretimle Türkiye gelmektedir</a:t>
            </a:r>
          </a:p>
          <a:p>
            <a:endParaRPr lang="tr-TR" sz="2200">
              <a:ea typeface="Calibri"/>
              <a:cs typeface="Calibri"/>
            </a:endParaRPr>
          </a:p>
          <a:p>
            <a:r>
              <a:rPr lang="tr-TR" sz="2200">
                <a:ea typeface="+mn-lt"/>
                <a:cs typeface="+mn-lt"/>
              </a:rPr>
              <a:t>Yapılan çalışmada, ülkemizde yaygın olarak yetiştirilen ve önemli ihracat ürünlerinden biri olan kiraz meyvesinin, Matlab R2013a programı kullanılarak büyüklüklerine göre sınıflandırılması amaçlanmıştır. Bu amaçla, görüntü işleme yöntemleri ile görüntünün arka planı siyah bir zemin haline getirilerek sınıflandırılacak kiraz meyvesinin arka planı temizlenmiştir. Daha sonra elde edilen görüntü çeşitli filtreleme işlemlerine tabi tutulmuş ve belirli algoritmalar ile kirazların sınır alanları belirlenmiştir. Sınırları belirlenen kirazlara ait boyut bilgisi hesaplanarak, kirazlara ait boyutsal sınıflandırma işlemi gerçekleştirilmiştir.</a:t>
            </a:r>
            <a:endParaRPr lang="tr-TR" sz="2200">
              <a:ea typeface="Calibri"/>
              <a:cs typeface="Calibri"/>
            </a:endParaRPr>
          </a:p>
        </p:txBody>
      </p:sp>
    </p:spTree>
    <p:extLst>
      <p:ext uri="{BB962C8B-B14F-4D97-AF65-F5344CB8AC3E}">
        <p14:creationId xmlns:p14="http://schemas.microsoft.com/office/powerpoint/2010/main" val="17765983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009D6D5-DAC2-4A8B-A17A-E206B9012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70CB737F-BF34-D179-A06E-6F26DF426938}"/>
              </a:ext>
            </a:extLst>
          </p:cNvPr>
          <p:cNvSpPr>
            <a:spLocks noGrp="1"/>
          </p:cNvSpPr>
          <p:nvPr>
            <p:ph type="title"/>
          </p:nvPr>
        </p:nvSpPr>
        <p:spPr>
          <a:xfrm>
            <a:off x="838201" y="365125"/>
            <a:ext cx="5251316" cy="1807305"/>
          </a:xfrm>
        </p:spPr>
        <p:txBody>
          <a:bodyPr>
            <a:normAutofit/>
          </a:bodyPr>
          <a:lstStyle/>
          <a:p>
            <a:r>
              <a:rPr lang="tr-TR" dirty="0">
                <a:ea typeface="+mj-lt"/>
                <a:cs typeface="+mj-lt"/>
              </a:rPr>
              <a:t>2. Materyal ve Metot</a:t>
            </a:r>
            <a:endParaRPr lang="tr-TR" dirty="0"/>
          </a:p>
        </p:txBody>
      </p:sp>
      <p:sp>
        <p:nvSpPr>
          <p:cNvPr id="3" name="İçerik Yer Tutucusu 2">
            <a:extLst>
              <a:ext uri="{FF2B5EF4-FFF2-40B4-BE49-F238E27FC236}">
                <a16:creationId xmlns:a16="http://schemas.microsoft.com/office/drawing/2014/main" id="{07C36053-746D-41E9-0726-8273A80A5060}"/>
              </a:ext>
            </a:extLst>
          </p:cNvPr>
          <p:cNvSpPr>
            <a:spLocks noGrp="1"/>
          </p:cNvSpPr>
          <p:nvPr>
            <p:ph idx="1"/>
          </p:nvPr>
        </p:nvSpPr>
        <p:spPr>
          <a:xfrm>
            <a:off x="838200" y="2333297"/>
            <a:ext cx="4619621" cy="3843666"/>
          </a:xfrm>
        </p:spPr>
        <p:txBody>
          <a:bodyPr vert="horz" lIns="91440" tIns="45720" rIns="91440" bIns="45720" rtlCol="0">
            <a:normAutofit/>
          </a:bodyPr>
          <a:lstStyle/>
          <a:p>
            <a:r>
              <a:rPr lang="tr-TR" sz="1900">
                <a:ea typeface="+mn-lt"/>
                <a:cs typeface="+mn-lt"/>
              </a:rPr>
              <a:t>2.1. Kiraz Meyvesi:</a:t>
            </a:r>
          </a:p>
          <a:p>
            <a:r>
              <a:rPr lang="tr-TR" sz="1900">
                <a:ea typeface="+mn-lt"/>
                <a:cs typeface="+mn-lt"/>
              </a:rPr>
              <a:t>Latince ismi 'Prunus avium' olan kiraz ağacı, Gülgiller (Rosaceae) familyasının bir üyesidir</a:t>
            </a:r>
          </a:p>
          <a:p>
            <a:r>
              <a:rPr lang="tr-TR" sz="1900">
                <a:ea typeface="+mn-lt"/>
                <a:cs typeface="+mn-lt"/>
              </a:rPr>
              <a:t>Kiraz; kalsiyum, çinko, potasyum ve magnezyum açısından zengin bir meyvedir</a:t>
            </a:r>
            <a:endParaRPr lang="tr-TR" sz="1900">
              <a:ea typeface="Calibri"/>
              <a:cs typeface="Calibri"/>
            </a:endParaRPr>
          </a:p>
          <a:p>
            <a:r>
              <a:rPr lang="tr-TR" sz="1900">
                <a:ea typeface="+mn-lt"/>
                <a:cs typeface="+mn-lt"/>
              </a:rPr>
              <a:t>2014-2018 yılları arası kiraz üretimi incelendiğinde, beş yıllık üretim ortalaması 570 bin ton olan Türkiye’nin dünya liderliğini aldığı, ikinci sırada ise 333 bin ton üretim ile ABD’nin ülkemizi takip ettiği görülmektedir</a:t>
            </a:r>
            <a:endParaRPr lang="tr-TR" sz="1900">
              <a:ea typeface="Calibri"/>
              <a:cs typeface="Calibri"/>
            </a:endParaRPr>
          </a:p>
          <a:p>
            <a:endParaRPr lang="tr-TR" sz="1900">
              <a:ea typeface="Calibri"/>
              <a:cs typeface="Calibri"/>
            </a:endParaRPr>
          </a:p>
        </p:txBody>
      </p:sp>
      <p:pic>
        <p:nvPicPr>
          <p:cNvPr id="5" name="Picture 4" descr="Koyu kılı vişneler">
            <a:extLst>
              <a:ext uri="{FF2B5EF4-FFF2-40B4-BE49-F238E27FC236}">
                <a16:creationId xmlns:a16="http://schemas.microsoft.com/office/drawing/2014/main" id="{A1E3B302-B7C8-0FA1-2671-9BD622A136C5}"/>
              </a:ext>
            </a:extLst>
          </p:cNvPr>
          <p:cNvPicPr>
            <a:picLocks noChangeAspect="1"/>
          </p:cNvPicPr>
          <p:nvPr/>
        </p:nvPicPr>
        <p:blipFill rotWithShape="1">
          <a:blip r:embed="rId2"/>
          <a:srcRect l="12479" r="29488" b="4"/>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26656239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4D28E87-62D2-4602-B72F-5F74AA236C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1" cy="19150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Başlık 1">
            <a:extLst>
              <a:ext uri="{FF2B5EF4-FFF2-40B4-BE49-F238E27FC236}">
                <a16:creationId xmlns:a16="http://schemas.microsoft.com/office/drawing/2014/main" id="{DC53DE1E-5D90-DA49-0A8B-E3EF82F58069}"/>
              </a:ext>
            </a:extLst>
          </p:cNvPr>
          <p:cNvSpPr>
            <a:spLocks noGrp="1"/>
          </p:cNvSpPr>
          <p:nvPr>
            <p:ph type="title"/>
          </p:nvPr>
        </p:nvSpPr>
        <p:spPr>
          <a:xfrm>
            <a:off x="838199" y="291090"/>
            <a:ext cx="10515599" cy="932688"/>
          </a:xfrm>
        </p:spPr>
        <p:txBody>
          <a:bodyPr vert="horz" lIns="91440" tIns="45720" rIns="91440" bIns="45720" rtlCol="0" anchor="b">
            <a:normAutofit/>
          </a:bodyPr>
          <a:lstStyle/>
          <a:p>
            <a:pPr algn="ctr"/>
            <a:r>
              <a:rPr lang="en-US" sz="3400" kern="1200">
                <a:solidFill>
                  <a:schemeClr val="bg1"/>
                </a:solidFill>
                <a:latin typeface="+mj-lt"/>
                <a:ea typeface="+mj-ea"/>
                <a:cs typeface="+mj-cs"/>
              </a:rPr>
              <a:t>2014-2018 yılları arası dünya kiraz üretim miktarları(ton)</a:t>
            </a:r>
          </a:p>
        </p:txBody>
      </p:sp>
      <p:pic>
        <p:nvPicPr>
          <p:cNvPr id="4" name="Resim 4">
            <a:extLst>
              <a:ext uri="{FF2B5EF4-FFF2-40B4-BE49-F238E27FC236}">
                <a16:creationId xmlns:a16="http://schemas.microsoft.com/office/drawing/2014/main" id="{B308700C-9622-AFB3-AEB9-3977152A2931}"/>
              </a:ext>
            </a:extLst>
          </p:cNvPr>
          <p:cNvPicPr>
            <a:picLocks noGrp="1" noChangeAspect="1"/>
          </p:cNvPicPr>
          <p:nvPr>
            <p:ph idx="1"/>
          </p:nvPr>
        </p:nvPicPr>
        <p:blipFill>
          <a:blip r:embed="rId2"/>
          <a:stretch>
            <a:fillRect/>
          </a:stretch>
        </p:blipFill>
        <p:spPr>
          <a:xfrm>
            <a:off x="838200" y="2269866"/>
            <a:ext cx="10515599" cy="3904165"/>
          </a:xfrm>
          <a:prstGeom prst="rect">
            <a:avLst/>
          </a:prstGeom>
        </p:spPr>
      </p:pic>
    </p:spTree>
    <p:extLst>
      <p:ext uri="{BB962C8B-B14F-4D97-AF65-F5344CB8AC3E}">
        <p14:creationId xmlns:p14="http://schemas.microsoft.com/office/powerpoint/2010/main" val="14070579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1C21338E-EF08-20D9-47AD-DCE07C15F96C}"/>
              </a:ext>
            </a:extLst>
          </p:cNvPr>
          <p:cNvSpPr>
            <a:spLocks noGrp="1"/>
          </p:cNvSpPr>
          <p:nvPr>
            <p:ph type="title"/>
          </p:nvPr>
        </p:nvSpPr>
        <p:spPr>
          <a:xfrm>
            <a:off x="686834" y="1153572"/>
            <a:ext cx="3200400" cy="4461163"/>
          </a:xfrm>
        </p:spPr>
        <p:txBody>
          <a:bodyPr>
            <a:normAutofit/>
          </a:bodyPr>
          <a:lstStyle/>
          <a:p>
            <a:endParaRPr lang="tr-TR">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İçerik Yer Tutucusu 2">
            <a:extLst>
              <a:ext uri="{FF2B5EF4-FFF2-40B4-BE49-F238E27FC236}">
                <a16:creationId xmlns:a16="http://schemas.microsoft.com/office/drawing/2014/main" id="{FBF2C0AC-3716-8DCB-3AF7-70BB5B593B18}"/>
              </a:ext>
            </a:extLst>
          </p:cNvPr>
          <p:cNvSpPr>
            <a:spLocks noGrp="1"/>
          </p:cNvSpPr>
          <p:nvPr>
            <p:ph idx="1"/>
          </p:nvPr>
        </p:nvSpPr>
        <p:spPr>
          <a:xfrm>
            <a:off x="4447308" y="591344"/>
            <a:ext cx="6906491" cy="5585619"/>
          </a:xfrm>
        </p:spPr>
        <p:txBody>
          <a:bodyPr vert="horz" lIns="91440" tIns="45720" rIns="91440" bIns="45720" rtlCol="0" anchor="ctr">
            <a:normAutofit/>
          </a:bodyPr>
          <a:lstStyle/>
          <a:p>
            <a:r>
              <a:rPr lang="tr-TR" dirty="0">
                <a:ea typeface="+mn-lt"/>
                <a:cs typeface="+mn-lt"/>
              </a:rPr>
              <a:t>2.2. Görüntü İşleme</a:t>
            </a:r>
          </a:p>
          <a:p>
            <a:r>
              <a:rPr lang="tr-TR" dirty="0">
                <a:ea typeface="+mn-lt"/>
                <a:cs typeface="+mn-lt"/>
              </a:rPr>
              <a:t>Görüntü işleme, görüntüyü dijital form haline getirerek spesifik görüntü elde etmek yada yazılımsal olarak görüntü üzerinde istenilen sonucu elde etmek için kullanılan bir yöntemdir . Günümüzde görüntü işleme tıp, askeri alanlar, güvenlik, yüz tanıma, duygu analizi, robotik, sınıflandırma gibi bir çok alanda kullanılmaktadır.</a:t>
            </a:r>
            <a:endParaRPr lang="tr-TR" dirty="0">
              <a:ea typeface="Calibri"/>
              <a:cs typeface="Calibri"/>
            </a:endParaRPr>
          </a:p>
        </p:txBody>
      </p:sp>
    </p:spTree>
    <p:extLst>
      <p:ext uri="{BB962C8B-B14F-4D97-AF65-F5344CB8AC3E}">
        <p14:creationId xmlns:p14="http://schemas.microsoft.com/office/powerpoint/2010/main" val="23318756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AC6B390-BC59-4F1D-A0EE-D71A92F0A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1" name="Freeform: Shape 10">
            <a:extLst>
              <a:ext uri="{FF2B5EF4-FFF2-40B4-BE49-F238E27FC236}">
                <a16:creationId xmlns:a16="http://schemas.microsoft.com/office/drawing/2014/main" id="{B6C60D79-16F1-4C4B-B7E3-7634E7069C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19137"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Arc 12">
            <a:extLst>
              <a:ext uri="{FF2B5EF4-FFF2-40B4-BE49-F238E27FC236}">
                <a16:creationId xmlns:a16="http://schemas.microsoft.com/office/drawing/2014/main" id="{426B127E-6498-4C77-9C9D-4553A5113B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02050" y="650160"/>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Başlık 1">
            <a:extLst>
              <a:ext uri="{FF2B5EF4-FFF2-40B4-BE49-F238E27FC236}">
                <a16:creationId xmlns:a16="http://schemas.microsoft.com/office/drawing/2014/main" id="{3B0D43CA-AF25-2D01-6BD4-C97EA3D62F73}"/>
              </a:ext>
            </a:extLst>
          </p:cNvPr>
          <p:cNvSpPr>
            <a:spLocks noGrp="1"/>
          </p:cNvSpPr>
          <p:nvPr>
            <p:ph type="title"/>
          </p:nvPr>
        </p:nvSpPr>
        <p:spPr>
          <a:xfrm>
            <a:off x="838201" y="479493"/>
            <a:ext cx="5257800" cy="1325563"/>
          </a:xfrm>
        </p:spPr>
        <p:txBody>
          <a:bodyPr>
            <a:normAutofit/>
          </a:bodyPr>
          <a:lstStyle/>
          <a:p>
            <a:r>
              <a:rPr lang="tr-TR" dirty="0">
                <a:ea typeface="+mj-lt"/>
                <a:cs typeface="+mj-lt"/>
              </a:rPr>
              <a:t>2.3. Uygulama</a:t>
            </a:r>
            <a:endParaRPr lang="tr-TR" dirty="0"/>
          </a:p>
        </p:txBody>
      </p:sp>
      <p:sp>
        <p:nvSpPr>
          <p:cNvPr id="3" name="İçerik Yer Tutucusu 2">
            <a:extLst>
              <a:ext uri="{FF2B5EF4-FFF2-40B4-BE49-F238E27FC236}">
                <a16:creationId xmlns:a16="http://schemas.microsoft.com/office/drawing/2014/main" id="{5BFDA654-D2A3-4571-4415-42F03B7BA045}"/>
              </a:ext>
            </a:extLst>
          </p:cNvPr>
          <p:cNvSpPr>
            <a:spLocks noGrp="1"/>
          </p:cNvSpPr>
          <p:nvPr>
            <p:ph idx="1"/>
          </p:nvPr>
        </p:nvSpPr>
        <p:spPr>
          <a:xfrm>
            <a:off x="838201" y="1984443"/>
            <a:ext cx="5257800" cy="4192520"/>
          </a:xfrm>
        </p:spPr>
        <p:txBody>
          <a:bodyPr vert="horz" lIns="91440" tIns="45720" rIns="91440" bIns="45720" rtlCol="0">
            <a:normAutofit/>
          </a:bodyPr>
          <a:lstStyle/>
          <a:p>
            <a:r>
              <a:rPr lang="tr-TR" sz="2600">
                <a:ea typeface="+mn-lt"/>
                <a:cs typeface="+mn-lt"/>
              </a:rPr>
              <a:t>Yapılan çalışmada ülkemizde yaygın olarak yetiştirilen kiraz meyvesi ele alınmıştır. Kirazların görüntü işleme yöntemi ile sınıflandırılması için Matlab R2013a programı kullanılmıştır. Sınıflandırma işlemi yapılacak kirazlar Türk Standardı Tasarısında belirlenen veriler ve diğer kaynaklardan elde edilen boyut standartlarına göre sınıflandırılmıştır</a:t>
            </a:r>
            <a:endParaRPr lang="tr-TR" sz="2600"/>
          </a:p>
        </p:txBody>
      </p:sp>
      <p:graphicFrame>
        <p:nvGraphicFramePr>
          <p:cNvPr id="4" name="Tablo 4">
            <a:extLst>
              <a:ext uri="{FF2B5EF4-FFF2-40B4-BE49-F238E27FC236}">
                <a16:creationId xmlns:a16="http://schemas.microsoft.com/office/drawing/2014/main" id="{B15709F2-4F58-3728-404F-CBBC96366B25}"/>
              </a:ext>
            </a:extLst>
          </p:cNvPr>
          <p:cNvGraphicFramePr>
            <a:graphicFrameLocks noGrp="1"/>
          </p:cNvGraphicFramePr>
          <p:nvPr>
            <p:extLst>
              <p:ext uri="{D42A27DB-BD31-4B8C-83A1-F6EECF244321}">
                <p14:modId xmlns:p14="http://schemas.microsoft.com/office/powerpoint/2010/main" val="1617172235"/>
              </p:ext>
            </p:extLst>
          </p:nvPr>
        </p:nvGraphicFramePr>
        <p:xfrm>
          <a:off x="6541053" y="1125409"/>
          <a:ext cx="4777382" cy="4434476"/>
        </p:xfrm>
        <a:graphic>
          <a:graphicData uri="http://schemas.openxmlformats.org/drawingml/2006/table">
            <a:tbl>
              <a:tblPr firstRow="1" bandRow="1">
                <a:tableStyleId>{5C22544A-7EE6-4342-B048-85BDC9FD1C3A}</a:tableStyleId>
              </a:tblPr>
              <a:tblGrid>
                <a:gridCol w="2950491">
                  <a:extLst>
                    <a:ext uri="{9D8B030D-6E8A-4147-A177-3AD203B41FA5}">
                      <a16:colId xmlns:a16="http://schemas.microsoft.com/office/drawing/2014/main" val="258939245"/>
                    </a:ext>
                  </a:extLst>
                </a:gridCol>
                <a:gridCol w="1826891">
                  <a:extLst>
                    <a:ext uri="{9D8B030D-6E8A-4147-A177-3AD203B41FA5}">
                      <a16:colId xmlns:a16="http://schemas.microsoft.com/office/drawing/2014/main" val="356134639"/>
                    </a:ext>
                  </a:extLst>
                </a:gridCol>
              </a:tblGrid>
              <a:tr h="1108619">
                <a:tc>
                  <a:txBody>
                    <a:bodyPr/>
                    <a:lstStyle/>
                    <a:p>
                      <a:r>
                        <a:rPr lang="tr-TR" sz="2900"/>
                        <a:t>KİRAZ BOYUTU(MM)</a:t>
                      </a:r>
                    </a:p>
                  </a:txBody>
                  <a:tcPr marL="149813" marR="149813" marT="74907" marB="74907"/>
                </a:tc>
                <a:tc>
                  <a:txBody>
                    <a:bodyPr/>
                    <a:lstStyle/>
                    <a:p>
                      <a:r>
                        <a:rPr lang="tr-TR" sz="2900"/>
                        <a:t>KİRAZ SINIFI</a:t>
                      </a:r>
                    </a:p>
                  </a:txBody>
                  <a:tcPr marL="149813" marR="149813" marT="74907" marB="74907"/>
                </a:tc>
                <a:extLst>
                  <a:ext uri="{0D108BD9-81ED-4DB2-BD59-A6C34878D82A}">
                    <a16:rowId xmlns:a16="http://schemas.microsoft.com/office/drawing/2014/main" val="48209718"/>
                  </a:ext>
                </a:extLst>
              </a:tr>
              <a:tr h="1108619">
                <a:tc>
                  <a:txBody>
                    <a:bodyPr/>
                    <a:lstStyle/>
                    <a:p>
                      <a:pPr lvl="0">
                        <a:buNone/>
                      </a:pPr>
                      <a:r>
                        <a:rPr lang="tr-TR" sz="2900" b="0" i="0" u="none" strike="noStrike" noProof="0"/>
                        <a:t>&lt;22</a:t>
                      </a:r>
                    </a:p>
                  </a:txBody>
                  <a:tcPr marL="149813" marR="149813" marT="74907" marB="74907"/>
                </a:tc>
                <a:tc>
                  <a:txBody>
                    <a:bodyPr/>
                    <a:lstStyle/>
                    <a:p>
                      <a:r>
                        <a:rPr lang="tr-TR" sz="2900"/>
                        <a:t>KÜÇÜK BOY</a:t>
                      </a:r>
                    </a:p>
                  </a:txBody>
                  <a:tcPr marL="149813" marR="149813" marT="74907" marB="74907"/>
                </a:tc>
                <a:extLst>
                  <a:ext uri="{0D108BD9-81ED-4DB2-BD59-A6C34878D82A}">
                    <a16:rowId xmlns:a16="http://schemas.microsoft.com/office/drawing/2014/main" val="2934086791"/>
                  </a:ext>
                </a:extLst>
              </a:tr>
              <a:tr h="1108619">
                <a:tc>
                  <a:txBody>
                    <a:bodyPr/>
                    <a:lstStyle/>
                    <a:p>
                      <a:r>
                        <a:rPr lang="tr-TR" sz="2900"/>
                        <a:t>22-28</a:t>
                      </a:r>
                    </a:p>
                  </a:txBody>
                  <a:tcPr marL="149813" marR="149813" marT="74907" marB="74907"/>
                </a:tc>
                <a:tc>
                  <a:txBody>
                    <a:bodyPr/>
                    <a:lstStyle/>
                    <a:p>
                      <a:r>
                        <a:rPr lang="tr-TR" sz="2900"/>
                        <a:t>ORTA BOY</a:t>
                      </a:r>
                    </a:p>
                  </a:txBody>
                  <a:tcPr marL="149813" marR="149813" marT="74907" marB="74907"/>
                </a:tc>
                <a:extLst>
                  <a:ext uri="{0D108BD9-81ED-4DB2-BD59-A6C34878D82A}">
                    <a16:rowId xmlns:a16="http://schemas.microsoft.com/office/drawing/2014/main" val="1263830326"/>
                  </a:ext>
                </a:extLst>
              </a:tr>
              <a:tr h="1108619">
                <a:tc>
                  <a:txBody>
                    <a:bodyPr/>
                    <a:lstStyle/>
                    <a:p>
                      <a:r>
                        <a:rPr lang="tr-TR" sz="2900"/>
                        <a:t>&gt;28</a:t>
                      </a:r>
                    </a:p>
                  </a:txBody>
                  <a:tcPr marL="149813" marR="149813" marT="74907" marB="74907"/>
                </a:tc>
                <a:tc>
                  <a:txBody>
                    <a:bodyPr/>
                    <a:lstStyle/>
                    <a:p>
                      <a:r>
                        <a:rPr lang="tr-TR" sz="2900"/>
                        <a:t>BÜYÜK BOY</a:t>
                      </a:r>
                    </a:p>
                  </a:txBody>
                  <a:tcPr marL="149813" marR="149813" marT="74907" marB="74907"/>
                </a:tc>
                <a:extLst>
                  <a:ext uri="{0D108BD9-81ED-4DB2-BD59-A6C34878D82A}">
                    <a16:rowId xmlns:a16="http://schemas.microsoft.com/office/drawing/2014/main" val="1332061423"/>
                  </a:ext>
                </a:extLst>
              </a:tr>
            </a:tbl>
          </a:graphicData>
        </a:graphic>
      </p:graphicFrame>
    </p:spTree>
    <p:extLst>
      <p:ext uri="{BB962C8B-B14F-4D97-AF65-F5344CB8AC3E}">
        <p14:creationId xmlns:p14="http://schemas.microsoft.com/office/powerpoint/2010/main" val="28206015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321732"/>
            <a:ext cx="7058307" cy="1964266"/>
          </a:xfrm>
          <a:prstGeom prst="rect">
            <a:avLst/>
          </a:prstGeom>
          <a:solidFill>
            <a:srgbClr val="A654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Başlık 1">
            <a:extLst>
              <a:ext uri="{FF2B5EF4-FFF2-40B4-BE49-F238E27FC236}">
                <a16:creationId xmlns:a16="http://schemas.microsoft.com/office/drawing/2014/main" id="{77C56828-01D4-7918-D82D-E09DA60DC23D}"/>
              </a:ext>
            </a:extLst>
          </p:cNvPr>
          <p:cNvSpPr>
            <a:spLocks noGrp="1"/>
          </p:cNvSpPr>
          <p:nvPr>
            <p:ph type="title"/>
          </p:nvPr>
        </p:nvSpPr>
        <p:spPr>
          <a:xfrm>
            <a:off x="524256" y="516804"/>
            <a:ext cx="6594189" cy="1625210"/>
          </a:xfrm>
        </p:spPr>
        <p:txBody>
          <a:bodyPr>
            <a:normAutofit/>
          </a:bodyPr>
          <a:lstStyle/>
          <a:p>
            <a:r>
              <a:rPr lang="tr-TR">
                <a:solidFill>
                  <a:srgbClr val="FFFFFF"/>
                </a:solidFill>
                <a:ea typeface="+mj-lt"/>
                <a:cs typeface="+mj-lt"/>
              </a:rPr>
              <a:t>3. Araştırma Sonuçları ve Tartışma</a:t>
            </a:r>
            <a:endParaRPr lang="tr-TR">
              <a:solidFill>
                <a:srgbClr val="FFFFFF"/>
              </a:solidFill>
            </a:endParaRPr>
          </a:p>
        </p:txBody>
      </p:sp>
      <p:sp>
        <p:nvSpPr>
          <p:cNvPr id="11" name="Rectangle 10">
            <a:extLst>
              <a:ext uri="{FF2B5EF4-FFF2-40B4-BE49-F238E27FC236}">
                <a16:creationId xmlns:a16="http://schemas.microsoft.com/office/drawing/2014/main" id="{36D30126-6314-4A93-B27E-5C66CF7819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9184" y="2432305"/>
            <a:ext cx="7056669" cy="4102852"/>
          </a:xfrm>
          <a:prstGeom prst="rect">
            <a:avLst/>
          </a:prstGeom>
          <a:solidFill>
            <a:srgbClr val="7F7F7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Resim 4">
            <a:extLst>
              <a:ext uri="{FF2B5EF4-FFF2-40B4-BE49-F238E27FC236}">
                <a16:creationId xmlns:a16="http://schemas.microsoft.com/office/drawing/2014/main" id="{D1370050-6616-1CDE-BD62-0FF0CED1436B}"/>
              </a:ext>
            </a:extLst>
          </p:cNvPr>
          <p:cNvPicPr>
            <a:picLocks noChangeAspect="1"/>
          </p:cNvPicPr>
          <p:nvPr/>
        </p:nvPicPr>
        <p:blipFill>
          <a:blip r:embed="rId2"/>
          <a:stretch>
            <a:fillRect/>
          </a:stretch>
        </p:blipFill>
        <p:spPr>
          <a:xfrm>
            <a:off x="566744" y="2769992"/>
            <a:ext cx="6579910" cy="3427477"/>
          </a:xfrm>
          <a:prstGeom prst="rect">
            <a:avLst/>
          </a:prstGeom>
        </p:spPr>
      </p:pic>
      <p:sp>
        <p:nvSpPr>
          <p:cNvPr id="13" name="Rectangle 12">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İçerik Yer Tutucusu 2">
            <a:extLst>
              <a:ext uri="{FF2B5EF4-FFF2-40B4-BE49-F238E27FC236}">
                <a16:creationId xmlns:a16="http://schemas.microsoft.com/office/drawing/2014/main" id="{9304DAD2-A588-2E3E-9C58-D226336D0FF8}"/>
              </a:ext>
            </a:extLst>
          </p:cNvPr>
          <p:cNvSpPr>
            <a:spLocks noGrp="1"/>
          </p:cNvSpPr>
          <p:nvPr>
            <p:ph idx="1"/>
          </p:nvPr>
        </p:nvSpPr>
        <p:spPr>
          <a:xfrm>
            <a:off x="8029319" y="917725"/>
            <a:ext cx="3424739" cy="4852362"/>
          </a:xfrm>
        </p:spPr>
        <p:txBody>
          <a:bodyPr vert="horz" lIns="91440" tIns="45720" rIns="91440" bIns="45720" rtlCol="0" anchor="ctr">
            <a:normAutofit/>
          </a:bodyPr>
          <a:lstStyle/>
          <a:p>
            <a:r>
              <a:rPr lang="tr-TR" sz="2000">
                <a:solidFill>
                  <a:srgbClr val="FFFFFF"/>
                </a:solidFill>
                <a:ea typeface="+mn-lt"/>
                <a:cs typeface="+mn-lt"/>
              </a:rPr>
              <a:t>Sınırları belirlenen kirazlar belirli işlemlerden geçirildikten sonra kirazlara ait alan bilgileri hesaplanmıştır.</a:t>
            </a:r>
          </a:p>
          <a:p>
            <a:endParaRPr lang="tr-TR" sz="2000">
              <a:solidFill>
                <a:srgbClr val="FFFFFF"/>
              </a:solidFill>
              <a:ea typeface="Calibri"/>
              <a:cs typeface="Calibri"/>
            </a:endParaRPr>
          </a:p>
          <a:p>
            <a:endParaRPr lang="tr-TR" sz="2000">
              <a:solidFill>
                <a:srgbClr val="FFFFFF"/>
              </a:solidFill>
              <a:ea typeface="Calibri"/>
              <a:cs typeface="Calibri"/>
            </a:endParaRPr>
          </a:p>
        </p:txBody>
      </p:sp>
    </p:spTree>
    <p:extLst>
      <p:ext uri="{BB962C8B-B14F-4D97-AF65-F5344CB8AC3E}">
        <p14:creationId xmlns:p14="http://schemas.microsoft.com/office/powerpoint/2010/main" val="10164692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709F1D5-B0F1-4714-A239-E5B61C1619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id="{228FB460-D3FF-4440-A020-05982A09E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0546" y="1011045"/>
            <a:ext cx="4369859" cy="4369859"/>
          </a:xfrm>
          <a:prstGeom prst="roundRect">
            <a:avLst>
              <a:gd name="adj" fmla="val 275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044E3D78-20E9-AB8C-6F7A-047BE8297A14}"/>
              </a:ext>
            </a:extLst>
          </p:cNvPr>
          <p:cNvSpPr>
            <a:spLocks noGrp="1"/>
          </p:cNvSpPr>
          <p:nvPr>
            <p:ph type="title"/>
          </p:nvPr>
        </p:nvSpPr>
        <p:spPr>
          <a:xfrm>
            <a:off x="956826" y="1112969"/>
            <a:ext cx="3937298" cy="4166010"/>
          </a:xfrm>
        </p:spPr>
        <p:txBody>
          <a:bodyPr>
            <a:normAutofit/>
          </a:bodyPr>
          <a:lstStyle/>
          <a:p>
            <a:r>
              <a:rPr lang="tr-TR">
                <a:solidFill>
                  <a:srgbClr val="FFFFFF"/>
                </a:solidFill>
                <a:ea typeface="+mj-lt"/>
                <a:cs typeface="+mj-lt"/>
              </a:rPr>
              <a:t>4. Sonuç</a:t>
            </a:r>
            <a:endParaRPr lang="tr-TR">
              <a:solidFill>
                <a:srgbClr val="FFFFFF"/>
              </a:solidFill>
            </a:endParaRPr>
          </a:p>
        </p:txBody>
      </p:sp>
      <p:sp>
        <p:nvSpPr>
          <p:cNvPr id="12" name="Freeform: Shape 11">
            <a:extLst>
              <a:ext uri="{FF2B5EF4-FFF2-40B4-BE49-F238E27FC236}">
                <a16:creationId xmlns:a16="http://schemas.microsoft.com/office/drawing/2014/main" id="{14847E93-7DC1-4D4B-8829-B19AA7137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5566D6E1-03A1-4D73-A4E0-35D74D568A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9F835A99-04AC-494A-A572-AFE8413CC9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İçerik Yer Tutucusu 2">
            <a:extLst>
              <a:ext uri="{FF2B5EF4-FFF2-40B4-BE49-F238E27FC236}">
                <a16:creationId xmlns:a16="http://schemas.microsoft.com/office/drawing/2014/main" id="{C360C5E3-3A4C-C939-0302-0E6E40185F41}"/>
              </a:ext>
            </a:extLst>
          </p:cNvPr>
          <p:cNvSpPr>
            <a:spLocks noGrp="1"/>
          </p:cNvSpPr>
          <p:nvPr>
            <p:ph idx="1"/>
          </p:nvPr>
        </p:nvSpPr>
        <p:spPr>
          <a:xfrm>
            <a:off x="6096000" y="820880"/>
            <a:ext cx="5257799" cy="4889350"/>
          </a:xfrm>
        </p:spPr>
        <p:txBody>
          <a:bodyPr vert="horz" lIns="91440" tIns="45720" rIns="91440" bIns="45720" rtlCol="0" anchor="t">
            <a:normAutofit/>
          </a:bodyPr>
          <a:lstStyle/>
          <a:p>
            <a:r>
              <a:rPr lang="tr-TR" sz="1800">
                <a:ea typeface="+mn-lt"/>
                <a:cs typeface="+mn-lt"/>
              </a:rPr>
              <a:t>Yapılan çalışmada, Ülkemizde yaygın olarak yetiştirilen ve en önemli ihracat ürünlerinden birisi olan kiraz meyvesinin klasik sınıflandırma yöntemleri yerine görüntü işleme teknikleri ile sınıflandırılması sağlanmıştır</a:t>
            </a:r>
          </a:p>
          <a:p>
            <a:r>
              <a:rPr lang="tr-TR" sz="1800">
                <a:ea typeface="+mn-lt"/>
                <a:cs typeface="+mn-lt"/>
              </a:rPr>
              <a:t> Bu sayede önemli ihracat ürünlerinden biri olan kiraz meyvesinin uluslararası standartlara uygun olarak tasnif edilmesi sağlanacak ve ülke ekonomisine katkısı dahada arttırılacaktır</a:t>
            </a:r>
          </a:p>
          <a:p>
            <a:r>
              <a:rPr lang="tr-TR" sz="1800">
                <a:ea typeface="+mn-lt"/>
                <a:cs typeface="+mn-lt"/>
              </a:rPr>
              <a:t>Yapılan çalışma ile farklı büyüklükteki meyveler sistem tarafından başarılı bir şekilde değerlendirilerek sınıflandırılmıştır. Bu sayede kalite ve pazarlama için önemli bir etken olan sınıflandırma işlemi gerçekleştirilmiştir. Matlab programında görüntü işleme yöntemleri ile kiraz meyvesinin sınıflandırılması üzerine yapılmış bu çalışma, diğer çalışmalar içinde bir örnek teşkil edecektir.</a:t>
            </a:r>
            <a:endParaRPr lang="tr-TR" sz="1800">
              <a:ea typeface="Calibri"/>
              <a:cs typeface="Calibri"/>
            </a:endParaRPr>
          </a:p>
        </p:txBody>
      </p:sp>
      <p:sp>
        <p:nvSpPr>
          <p:cNvPr id="18" name="Freeform: Shape 17">
            <a:extLst>
              <a:ext uri="{FF2B5EF4-FFF2-40B4-BE49-F238E27FC236}">
                <a16:creationId xmlns:a16="http://schemas.microsoft.com/office/drawing/2014/main" id="{7B786209-1B0B-4CA9-9BDD-F7327066A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2D2964BB-484D-45AE-AD66-D407D06296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418308"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6691AC69-A76E-4DAB-B565-468B6B87AC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542755392"/>
      </p:ext>
    </p:extLst>
  </p:cSld>
  <p:clrMapOvr>
    <a:masterClrMapping/>
  </p:clrMapOvr>
</p:sld>
</file>

<file path=ppt/theme/theme1.xml><?xml version="1.0" encoding="utf-8"?>
<a:theme xmlns:a="http://schemas.openxmlformats.org/drawingml/2006/main" name="Ofis Teması">
  <a:themeElements>
    <a:clrScheme name="Ofis">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i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is">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Geniş ekran</PresentationFormat>
  <Paragraphs>0</Paragraphs>
  <Slides>8</Slides>
  <Notes>0</Notes>
  <HiddenSlides>0</HiddenSlides>
  <MMClips>0</MMClips>
  <ScaleCrop>false</ScaleCrop>
  <HeadingPairs>
    <vt:vector size="4" baseType="variant">
      <vt:variant>
        <vt:lpstr>Tema</vt:lpstr>
      </vt:variant>
      <vt:variant>
        <vt:i4>1</vt:i4>
      </vt:variant>
      <vt:variant>
        <vt:lpstr>Slayt Başlıkları</vt:lpstr>
      </vt:variant>
      <vt:variant>
        <vt:i4>8</vt:i4>
      </vt:variant>
    </vt:vector>
  </HeadingPairs>
  <TitlesOfParts>
    <vt:vector size="9" baseType="lpstr">
      <vt:lpstr>Ofis Teması</vt:lpstr>
      <vt:lpstr>Görüntü İşleme Yöntemleri Kullanılarak Kiraz Meyvesinin Sınıflandırılması </vt:lpstr>
      <vt:lpstr>1. Giriş</vt:lpstr>
      <vt:lpstr>2. Materyal ve Metot</vt:lpstr>
      <vt:lpstr>2014-2018 yılları arası dünya kiraz üretim miktarları(ton)</vt:lpstr>
      <vt:lpstr>PowerPoint Sunusu</vt:lpstr>
      <vt:lpstr>2.3. Uygulama</vt:lpstr>
      <vt:lpstr>3. Araştırma Sonuçları ve Tartışma</vt:lpstr>
      <vt:lpstr>4. Sonuç</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
  <cp:lastModifiedBy/>
  <cp:revision>77</cp:revision>
  <dcterms:created xsi:type="dcterms:W3CDTF">2022-11-14T20:25:39Z</dcterms:created>
  <dcterms:modified xsi:type="dcterms:W3CDTF">2022-11-14T20:52:21Z</dcterms:modified>
</cp:coreProperties>
</file>