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DB8A2-D9C1-4CE3-A14B-D7E68CB32B18}" v="961" dt="2022-12-13T15:25:04.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75DDCD4-AB8F-4267-B448-0106E5E95E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7759B8-6AAB-4782-A354-ABEFEB0AA9EE}">
      <dgm:prSet/>
      <dgm:spPr/>
      <dgm:t>
        <a:bodyPr/>
        <a:lstStyle/>
        <a:p>
          <a:r>
            <a:rPr lang="tr-TR"/>
            <a:t>Diyabete bağlı retina bozuklukları kişilerde körlüğe sebep olan ve Diyabetik Retinopati olarak adlandırılan en önemli hastalıklardan biridir</a:t>
          </a:r>
          <a:endParaRPr lang="en-US"/>
        </a:p>
      </dgm:t>
    </dgm:pt>
    <dgm:pt modelId="{F60B70A0-5C3B-4F92-A44B-E56D1F344CB4}" type="parTrans" cxnId="{46D5253D-91AC-4ECB-B1FC-A071F0ABCB40}">
      <dgm:prSet/>
      <dgm:spPr/>
      <dgm:t>
        <a:bodyPr/>
        <a:lstStyle/>
        <a:p>
          <a:endParaRPr lang="en-US"/>
        </a:p>
      </dgm:t>
    </dgm:pt>
    <dgm:pt modelId="{BBB27899-3896-4F92-94E7-FAB13C28136E}" type="sibTrans" cxnId="{46D5253D-91AC-4ECB-B1FC-A071F0ABCB40}">
      <dgm:prSet/>
      <dgm:spPr/>
      <dgm:t>
        <a:bodyPr/>
        <a:lstStyle/>
        <a:p>
          <a:endParaRPr lang="en-US"/>
        </a:p>
      </dgm:t>
    </dgm:pt>
    <dgm:pt modelId="{A6769101-F0A8-4264-95F9-F30847C3CEAD}">
      <dgm:prSet/>
      <dgm:spPr/>
      <dgm:t>
        <a:bodyPr/>
        <a:lstStyle/>
        <a:p>
          <a:r>
            <a:rPr lang="tr-TR"/>
            <a:t>Bu hastalığın erken teşhis edilmesi, kişilerde görme yetisinin kaybolmaması açısından çok önemlidir.Hastalığın erken teşhis edilmesi için retina kısmının doğru bir şekilde bölümlenmesi gerekir</a:t>
          </a:r>
          <a:endParaRPr lang="en-US"/>
        </a:p>
      </dgm:t>
    </dgm:pt>
    <dgm:pt modelId="{04219F1E-9475-47A7-92FB-C1647D9BE191}" type="parTrans" cxnId="{1B1475B4-2A5F-48C7-9DCF-3BA0E6B75C09}">
      <dgm:prSet/>
      <dgm:spPr/>
      <dgm:t>
        <a:bodyPr/>
        <a:lstStyle/>
        <a:p>
          <a:endParaRPr lang="en-US"/>
        </a:p>
      </dgm:t>
    </dgm:pt>
    <dgm:pt modelId="{D5D1A7D0-5593-4570-8B30-654A3C849D46}" type="sibTrans" cxnId="{1B1475B4-2A5F-48C7-9DCF-3BA0E6B75C09}">
      <dgm:prSet/>
      <dgm:spPr/>
      <dgm:t>
        <a:bodyPr/>
        <a:lstStyle/>
        <a:p>
          <a:endParaRPr lang="en-US"/>
        </a:p>
      </dgm:t>
    </dgm:pt>
    <dgm:pt modelId="{13AB8B20-9663-4236-AE3D-C2B2662C7A98}">
      <dgm:prSet/>
      <dgm:spPr/>
      <dgm:t>
        <a:bodyPr/>
        <a:lstStyle/>
        <a:p>
          <a:r>
            <a:rPr lang="tr-TR"/>
            <a:t>Bu bölümlemelerin tespiti için ise bilgisayar destekli sistemler geliştirilmiştir.Görüntü işleme de burada devreye girer</a:t>
          </a:r>
          <a:endParaRPr lang="en-US"/>
        </a:p>
      </dgm:t>
    </dgm:pt>
    <dgm:pt modelId="{2696159B-9704-46AE-8F57-7ADEA79AFF85}" type="parTrans" cxnId="{6B8B8F08-355E-4839-918E-7158A2975259}">
      <dgm:prSet/>
      <dgm:spPr/>
      <dgm:t>
        <a:bodyPr/>
        <a:lstStyle/>
        <a:p>
          <a:endParaRPr lang="en-US"/>
        </a:p>
      </dgm:t>
    </dgm:pt>
    <dgm:pt modelId="{BFA9F98C-0425-4D30-A895-FC84075111F3}" type="sibTrans" cxnId="{6B8B8F08-355E-4839-918E-7158A2975259}">
      <dgm:prSet/>
      <dgm:spPr/>
      <dgm:t>
        <a:bodyPr/>
        <a:lstStyle/>
        <a:p>
          <a:endParaRPr lang="en-US"/>
        </a:p>
      </dgm:t>
    </dgm:pt>
    <dgm:pt modelId="{24C5066C-4F4A-4BD7-A767-C3CC49F72092}" type="pres">
      <dgm:prSet presAssocID="{975DDCD4-AB8F-4267-B448-0106E5E95EC3}" presName="root" presStyleCnt="0">
        <dgm:presLayoutVars>
          <dgm:dir/>
          <dgm:resizeHandles val="exact"/>
        </dgm:presLayoutVars>
      </dgm:prSet>
      <dgm:spPr/>
    </dgm:pt>
    <dgm:pt modelId="{3921EB36-68A8-42BE-8D1E-5165D7F7DAB5}" type="pres">
      <dgm:prSet presAssocID="{F27759B8-6AAB-4782-A354-ABEFEB0AA9EE}" presName="compNode" presStyleCnt="0"/>
      <dgm:spPr/>
    </dgm:pt>
    <dgm:pt modelId="{377900BA-01D6-49A2-ADA2-53049036ECDA}" type="pres">
      <dgm:prSet presAssocID="{F27759B8-6AAB-4782-A354-ABEFEB0AA9EE}" presName="bgRect" presStyleLbl="bgShp" presStyleIdx="0" presStyleCnt="3"/>
      <dgm:spPr/>
    </dgm:pt>
    <dgm:pt modelId="{2CA1BDE4-E269-4BA5-A0F5-78A8138697F1}" type="pres">
      <dgm:prSet presAssocID="{F27759B8-6AAB-4782-A354-ABEFEB0AA9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öz"/>
        </a:ext>
      </dgm:extLst>
    </dgm:pt>
    <dgm:pt modelId="{23608E6D-77F4-4A1A-966E-C468D3119211}" type="pres">
      <dgm:prSet presAssocID="{F27759B8-6AAB-4782-A354-ABEFEB0AA9EE}" presName="spaceRect" presStyleCnt="0"/>
      <dgm:spPr/>
    </dgm:pt>
    <dgm:pt modelId="{62ED2D37-06D2-4924-BDD7-A0FB100AECB5}" type="pres">
      <dgm:prSet presAssocID="{F27759B8-6AAB-4782-A354-ABEFEB0AA9EE}" presName="parTx" presStyleLbl="revTx" presStyleIdx="0" presStyleCnt="3">
        <dgm:presLayoutVars>
          <dgm:chMax val="0"/>
          <dgm:chPref val="0"/>
        </dgm:presLayoutVars>
      </dgm:prSet>
      <dgm:spPr/>
    </dgm:pt>
    <dgm:pt modelId="{41354617-05E1-4C9C-BB00-0686A954CBBA}" type="pres">
      <dgm:prSet presAssocID="{BBB27899-3896-4F92-94E7-FAB13C28136E}" presName="sibTrans" presStyleCnt="0"/>
      <dgm:spPr/>
    </dgm:pt>
    <dgm:pt modelId="{35E46B8B-BC84-44CA-8A5B-7D8881095DB3}" type="pres">
      <dgm:prSet presAssocID="{A6769101-F0A8-4264-95F9-F30847C3CEAD}" presName="compNode" presStyleCnt="0"/>
      <dgm:spPr/>
    </dgm:pt>
    <dgm:pt modelId="{BC2B6111-2B1B-4B7B-8FC6-F08C442D3B10}" type="pres">
      <dgm:prSet presAssocID="{A6769101-F0A8-4264-95F9-F30847C3CEAD}" presName="bgRect" presStyleLbl="bgShp" presStyleIdx="1" presStyleCnt="3"/>
      <dgm:spPr/>
    </dgm:pt>
    <dgm:pt modelId="{C00205C9-8BBE-4113-AF10-10ADEAB323E5}" type="pres">
      <dgm:prSet presAssocID="{A6769101-F0A8-4264-95F9-F30847C3CE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oskop"/>
        </a:ext>
      </dgm:extLst>
    </dgm:pt>
    <dgm:pt modelId="{313E2E10-009F-468D-B25A-EDFC5D40AB3F}" type="pres">
      <dgm:prSet presAssocID="{A6769101-F0A8-4264-95F9-F30847C3CEAD}" presName="spaceRect" presStyleCnt="0"/>
      <dgm:spPr/>
    </dgm:pt>
    <dgm:pt modelId="{66089233-9AEC-454D-B9C1-61C52027CB1E}" type="pres">
      <dgm:prSet presAssocID="{A6769101-F0A8-4264-95F9-F30847C3CEAD}" presName="parTx" presStyleLbl="revTx" presStyleIdx="1" presStyleCnt="3">
        <dgm:presLayoutVars>
          <dgm:chMax val="0"/>
          <dgm:chPref val="0"/>
        </dgm:presLayoutVars>
      </dgm:prSet>
      <dgm:spPr/>
    </dgm:pt>
    <dgm:pt modelId="{E34533A4-CFE9-4E45-B5CF-D0D4252EA4FC}" type="pres">
      <dgm:prSet presAssocID="{D5D1A7D0-5593-4570-8B30-654A3C849D46}" presName="sibTrans" presStyleCnt="0"/>
      <dgm:spPr/>
    </dgm:pt>
    <dgm:pt modelId="{4F554253-3264-4729-861A-A02521E81449}" type="pres">
      <dgm:prSet presAssocID="{13AB8B20-9663-4236-AE3D-C2B2662C7A98}" presName="compNode" presStyleCnt="0"/>
      <dgm:spPr/>
    </dgm:pt>
    <dgm:pt modelId="{76185B40-753A-4904-8C7F-87BB72C2532E}" type="pres">
      <dgm:prSet presAssocID="{13AB8B20-9663-4236-AE3D-C2B2662C7A98}" presName="bgRect" presStyleLbl="bgShp" presStyleIdx="2" presStyleCnt="3"/>
      <dgm:spPr/>
    </dgm:pt>
    <dgm:pt modelId="{FC696D26-0476-4CE4-8F87-63306DF68ACB}" type="pres">
      <dgm:prSet presAssocID="{13AB8B20-9663-4236-AE3D-C2B2662C7A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şlemci"/>
        </a:ext>
      </dgm:extLst>
    </dgm:pt>
    <dgm:pt modelId="{5C1A500E-7ADD-4BC8-875E-ACDA3A3CA3EC}" type="pres">
      <dgm:prSet presAssocID="{13AB8B20-9663-4236-AE3D-C2B2662C7A98}" presName="spaceRect" presStyleCnt="0"/>
      <dgm:spPr/>
    </dgm:pt>
    <dgm:pt modelId="{D0C5047B-43BC-4A28-886A-DB9107E65AAB}" type="pres">
      <dgm:prSet presAssocID="{13AB8B20-9663-4236-AE3D-C2B2662C7A98}" presName="parTx" presStyleLbl="revTx" presStyleIdx="2" presStyleCnt="3">
        <dgm:presLayoutVars>
          <dgm:chMax val="0"/>
          <dgm:chPref val="0"/>
        </dgm:presLayoutVars>
      </dgm:prSet>
      <dgm:spPr/>
    </dgm:pt>
  </dgm:ptLst>
  <dgm:cxnLst>
    <dgm:cxn modelId="{6B8B8F08-355E-4839-918E-7158A2975259}" srcId="{975DDCD4-AB8F-4267-B448-0106E5E95EC3}" destId="{13AB8B20-9663-4236-AE3D-C2B2662C7A98}" srcOrd="2" destOrd="0" parTransId="{2696159B-9704-46AE-8F57-7ADEA79AFF85}" sibTransId="{BFA9F98C-0425-4D30-A895-FC84075111F3}"/>
    <dgm:cxn modelId="{46D5253D-91AC-4ECB-B1FC-A071F0ABCB40}" srcId="{975DDCD4-AB8F-4267-B448-0106E5E95EC3}" destId="{F27759B8-6AAB-4782-A354-ABEFEB0AA9EE}" srcOrd="0" destOrd="0" parTransId="{F60B70A0-5C3B-4F92-A44B-E56D1F344CB4}" sibTransId="{BBB27899-3896-4F92-94E7-FAB13C28136E}"/>
    <dgm:cxn modelId="{EF5F1445-B244-4C6E-9EC5-CF027B1C6939}" type="presOf" srcId="{13AB8B20-9663-4236-AE3D-C2B2662C7A98}" destId="{D0C5047B-43BC-4A28-886A-DB9107E65AAB}" srcOrd="0" destOrd="0" presId="urn:microsoft.com/office/officeart/2018/2/layout/IconVerticalSolidList"/>
    <dgm:cxn modelId="{D519E381-D2AA-4FC5-B6CE-EBBA94856C62}" type="presOf" srcId="{F27759B8-6AAB-4782-A354-ABEFEB0AA9EE}" destId="{62ED2D37-06D2-4924-BDD7-A0FB100AECB5}" srcOrd="0" destOrd="0" presId="urn:microsoft.com/office/officeart/2018/2/layout/IconVerticalSolidList"/>
    <dgm:cxn modelId="{9958DB88-8851-497F-AA50-AEB8A780B688}" type="presOf" srcId="{A6769101-F0A8-4264-95F9-F30847C3CEAD}" destId="{66089233-9AEC-454D-B9C1-61C52027CB1E}" srcOrd="0" destOrd="0" presId="urn:microsoft.com/office/officeart/2018/2/layout/IconVerticalSolidList"/>
    <dgm:cxn modelId="{1B1475B4-2A5F-48C7-9DCF-3BA0E6B75C09}" srcId="{975DDCD4-AB8F-4267-B448-0106E5E95EC3}" destId="{A6769101-F0A8-4264-95F9-F30847C3CEAD}" srcOrd="1" destOrd="0" parTransId="{04219F1E-9475-47A7-92FB-C1647D9BE191}" sibTransId="{D5D1A7D0-5593-4570-8B30-654A3C849D46}"/>
    <dgm:cxn modelId="{921749B6-F8A5-4485-9BAD-8A3D252D3035}" type="presOf" srcId="{975DDCD4-AB8F-4267-B448-0106E5E95EC3}" destId="{24C5066C-4F4A-4BD7-A767-C3CC49F72092}" srcOrd="0" destOrd="0" presId="urn:microsoft.com/office/officeart/2018/2/layout/IconVerticalSolidList"/>
    <dgm:cxn modelId="{08D52568-E02A-45C1-A906-99CA5EE547DB}" type="presParOf" srcId="{24C5066C-4F4A-4BD7-A767-C3CC49F72092}" destId="{3921EB36-68A8-42BE-8D1E-5165D7F7DAB5}" srcOrd="0" destOrd="0" presId="urn:microsoft.com/office/officeart/2018/2/layout/IconVerticalSolidList"/>
    <dgm:cxn modelId="{4CA567C9-A8E5-44DE-B822-5BAF0F4FF78D}" type="presParOf" srcId="{3921EB36-68A8-42BE-8D1E-5165D7F7DAB5}" destId="{377900BA-01D6-49A2-ADA2-53049036ECDA}" srcOrd="0" destOrd="0" presId="urn:microsoft.com/office/officeart/2018/2/layout/IconVerticalSolidList"/>
    <dgm:cxn modelId="{F8234744-5271-4EEB-81C3-CC5BF7487A0E}" type="presParOf" srcId="{3921EB36-68A8-42BE-8D1E-5165D7F7DAB5}" destId="{2CA1BDE4-E269-4BA5-A0F5-78A8138697F1}" srcOrd="1" destOrd="0" presId="urn:microsoft.com/office/officeart/2018/2/layout/IconVerticalSolidList"/>
    <dgm:cxn modelId="{90D83F6F-2CC8-4FD7-B5F3-5AD01FAFAA2C}" type="presParOf" srcId="{3921EB36-68A8-42BE-8D1E-5165D7F7DAB5}" destId="{23608E6D-77F4-4A1A-966E-C468D3119211}" srcOrd="2" destOrd="0" presId="urn:microsoft.com/office/officeart/2018/2/layout/IconVerticalSolidList"/>
    <dgm:cxn modelId="{2535B3B0-8860-4A21-8738-BCFC1AD3F8BC}" type="presParOf" srcId="{3921EB36-68A8-42BE-8D1E-5165D7F7DAB5}" destId="{62ED2D37-06D2-4924-BDD7-A0FB100AECB5}" srcOrd="3" destOrd="0" presId="urn:microsoft.com/office/officeart/2018/2/layout/IconVerticalSolidList"/>
    <dgm:cxn modelId="{D2C9B859-4D9B-4215-AFB4-80D95E8A11FC}" type="presParOf" srcId="{24C5066C-4F4A-4BD7-A767-C3CC49F72092}" destId="{41354617-05E1-4C9C-BB00-0686A954CBBA}" srcOrd="1" destOrd="0" presId="urn:microsoft.com/office/officeart/2018/2/layout/IconVerticalSolidList"/>
    <dgm:cxn modelId="{50747545-212E-44AA-8C8F-047F65B796D6}" type="presParOf" srcId="{24C5066C-4F4A-4BD7-A767-C3CC49F72092}" destId="{35E46B8B-BC84-44CA-8A5B-7D8881095DB3}" srcOrd="2" destOrd="0" presId="urn:microsoft.com/office/officeart/2018/2/layout/IconVerticalSolidList"/>
    <dgm:cxn modelId="{A0EA44C8-6C59-4100-AE88-DA53529B24F4}" type="presParOf" srcId="{35E46B8B-BC84-44CA-8A5B-7D8881095DB3}" destId="{BC2B6111-2B1B-4B7B-8FC6-F08C442D3B10}" srcOrd="0" destOrd="0" presId="urn:microsoft.com/office/officeart/2018/2/layout/IconVerticalSolidList"/>
    <dgm:cxn modelId="{42A10D48-4BB1-4664-907C-C3C40D49ADAB}" type="presParOf" srcId="{35E46B8B-BC84-44CA-8A5B-7D8881095DB3}" destId="{C00205C9-8BBE-4113-AF10-10ADEAB323E5}" srcOrd="1" destOrd="0" presId="urn:microsoft.com/office/officeart/2018/2/layout/IconVerticalSolidList"/>
    <dgm:cxn modelId="{65E876A5-6E99-4922-ACBF-EDD8147BDC3D}" type="presParOf" srcId="{35E46B8B-BC84-44CA-8A5B-7D8881095DB3}" destId="{313E2E10-009F-468D-B25A-EDFC5D40AB3F}" srcOrd="2" destOrd="0" presId="urn:microsoft.com/office/officeart/2018/2/layout/IconVerticalSolidList"/>
    <dgm:cxn modelId="{4D2B77D7-22C4-4249-9ED2-1922DC38B9A0}" type="presParOf" srcId="{35E46B8B-BC84-44CA-8A5B-7D8881095DB3}" destId="{66089233-9AEC-454D-B9C1-61C52027CB1E}" srcOrd="3" destOrd="0" presId="urn:microsoft.com/office/officeart/2018/2/layout/IconVerticalSolidList"/>
    <dgm:cxn modelId="{D72F45C6-99A5-4084-B264-856E6CE8794F}" type="presParOf" srcId="{24C5066C-4F4A-4BD7-A767-C3CC49F72092}" destId="{E34533A4-CFE9-4E45-B5CF-D0D4252EA4FC}" srcOrd="3" destOrd="0" presId="urn:microsoft.com/office/officeart/2018/2/layout/IconVerticalSolidList"/>
    <dgm:cxn modelId="{ABB51D9F-ED08-4CF6-A4B9-29A6FFA84DB3}" type="presParOf" srcId="{24C5066C-4F4A-4BD7-A767-C3CC49F72092}" destId="{4F554253-3264-4729-861A-A02521E81449}" srcOrd="4" destOrd="0" presId="urn:microsoft.com/office/officeart/2018/2/layout/IconVerticalSolidList"/>
    <dgm:cxn modelId="{5A9FF46B-BB9C-4D60-A279-C008F96EA20D}" type="presParOf" srcId="{4F554253-3264-4729-861A-A02521E81449}" destId="{76185B40-753A-4904-8C7F-87BB72C2532E}" srcOrd="0" destOrd="0" presId="urn:microsoft.com/office/officeart/2018/2/layout/IconVerticalSolidList"/>
    <dgm:cxn modelId="{0505D2DE-BBE9-418E-A605-AF6AFAB0BD36}" type="presParOf" srcId="{4F554253-3264-4729-861A-A02521E81449}" destId="{FC696D26-0476-4CE4-8F87-63306DF68ACB}" srcOrd="1" destOrd="0" presId="urn:microsoft.com/office/officeart/2018/2/layout/IconVerticalSolidList"/>
    <dgm:cxn modelId="{B5496FEB-8422-48A9-B308-85E54E099310}" type="presParOf" srcId="{4F554253-3264-4729-861A-A02521E81449}" destId="{5C1A500E-7ADD-4BC8-875E-ACDA3A3CA3EC}" srcOrd="2" destOrd="0" presId="urn:microsoft.com/office/officeart/2018/2/layout/IconVerticalSolidList"/>
    <dgm:cxn modelId="{FC3186BB-F35A-43D3-90B1-9AD6AF02FE48}" type="presParOf" srcId="{4F554253-3264-4729-861A-A02521E81449}" destId="{D0C5047B-43BC-4A28-886A-DB9107E65A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900BA-01D6-49A2-ADA2-53049036ECD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1BDE4-E269-4BA5-A0F5-78A8138697F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ED2D37-06D2-4924-BDD7-A0FB100AECB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Diyabete bağlı retina bozuklukları kişilerde körlüğe sebep olan ve Diyabetik Retinopati olarak adlandırılan en önemli hastalıklardan biridir</a:t>
          </a:r>
          <a:endParaRPr lang="en-US" sz="2300" kern="1200"/>
        </a:p>
      </dsp:txBody>
      <dsp:txXfrm>
        <a:off x="1437631" y="531"/>
        <a:ext cx="9077968" cy="1244702"/>
      </dsp:txXfrm>
    </dsp:sp>
    <dsp:sp modelId="{BC2B6111-2B1B-4B7B-8FC6-F08C442D3B1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205C9-8BBE-4113-AF10-10ADEAB323E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89233-9AEC-454D-B9C1-61C52027CB1E}">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Bu hastalığın erken teşhis edilmesi, kişilerde görme yetisinin kaybolmaması açısından çok önemlidir.Hastalığın erken teşhis edilmesi için retina kısmının doğru bir şekilde bölümlenmesi gerekir</a:t>
          </a:r>
          <a:endParaRPr lang="en-US" sz="2300" kern="1200"/>
        </a:p>
      </dsp:txBody>
      <dsp:txXfrm>
        <a:off x="1437631" y="1556410"/>
        <a:ext cx="9077968" cy="1244702"/>
      </dsp:txXfrm>
    </dsp:sp>
    <dsp:sp modelId="{76185B40-753A-4904-8C7F-87BB72C2532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96D26-0476-4CE4-8F87-63306DF68AC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C5047B-43BC-4A28-886A-DB9107E65AA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Bu bölümlemelerin tespiti için ise bilgisayar destekli sistemler geliştirilmiştir.Görüntü işleme de burada devreye girer</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13.12.2022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13.12.2022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13.12.2022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13.12.2022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13.12.2022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r hücrelerin yakından">
            <a:extLst>
              <a:ext uri="{FF2B5EF4-FFF2-40B4-BE49-F238E27FC236}">
                <a16:creationId xmlns:a16="http://schemas.microsoft.com/office/drawing/2014/main" id="{E26D57D5-D8BA-0482-811F-2450E7E9D74F}"/>
              </a:ext>
            </a:extLst>
          </p:cNvPr>
          <p:cNvPicPr>
            <a:picLocks noChangeAspect="1"/>
          </p:cNvPicPr>
          <p:nvPr/>
        </p:nvPicPr>
        <p:blipFill rotWithShape="1">
          <a:blip r:embed="rId2"/>
          <a:srcRect l="13819" t="9092" r="-7" b="-7"/>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7848600" y="1122363"/>
            <a:ext cx="4023360" cy="3204134"/>
          </a:xfrm>
        </p:spPr>
        <p:txBody>
          <a:bodyPr anchor="b">
            <a:normAutofit/>
          </a:bodyPr>
          <a:lstStyle/>
          <a:p>
            <a:pPr algn="l"/>
            <a:r>
              <a:rPr lang="tr-TR" sz="3700">
                <a:ea typeface="+mj-lt"/>
                <a:cs typeface="+mj-lt"/>
              </a:rPr>
              <a:t>Retina kan damarlarını çıkarmak için eşikleme temelli morfolojik bir yöntem </a:t>
            </a:r>
            <a:endParaRPr lang="tr-TR" sz="3700"/>
          </a:p>
        </p:txBody>
      </p:sp>
      <p:sp>
        <p:nvSpPr>
          <p:cNvPr id="3" name="Alt Başlık 2"/>
          <p:cNvSpPr>
            <a:spLocks noGrp="1"/>
          </p:cNvSpPr>
          <p:nvPr>
            <p:ph type="subTitle" idx="1"/>
          </p:nvPr>
        </p:nvSpPr>
        <p:spPr>
          <a:xfrm>
            <a:off x="7848600" y="4872922"/>
            <a:ext cx="4023360" cy="1208141"/>
          </a:xfrm>
        </p:spPr>
        <p:txBody>
          <a:bodyPr vert="horz" lIns="91440" tIns="45720" rIns="91440" bIns="45720" rtlCol="0">
            <a:normAutofit/>
          </a:bodyPr>
          <a:lstStyle/>
          <a:p>
            <a:pPr algn="l"/>
            <a:r>
              <a:rPr lang="tr-TR" sz="2000">
                <a:cs typeface="Calibri"/>
              </a:rPr>
              <a:t>ANIL BERKAN TORUN</a:t>
            </a:r>
          </a:p>
          <a:p>
            <a:pPr algn="l"/>
            <a:r>
              <a:rPr lang="tr-TR" sz="2000">
                <a:cs typeface="Calibri"/>
              </a:rPr>
              <a:t>02200201013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kine çalışan robot">
            <a:extLst>
              <a:ext uri="{FF2B5EF4-FFF2-40B4-BE49-F238E27FC236}">
                <a16:creationId xmlns:a16="http://schemas.microsoft.com/office/drawing/2014/main" id="{C84883C4-628B-5E9A-720C-BA6C69B3AB7E}"/>
              </a:ext>
            </a:extLst>
          </p:cNvPr>
          <p:cNvPicPr>
            <a:picLocks noChangeAspect="1"/>
          </p:cNvPicPr>
          <p:nvPr/>
        </p:nvPicPr>
        <p:blipFill rotWithShape="1">
          <a:blip r:embed="rId2"/>
          <a:srcRect l="7459" r="9855" b="4"/>
          <a:stretch/>
        </p:blipFill>
        <p:spPr>
          <a:xfrm>
            <a:off x="4808765" y="10"/>
            <a:ext cx="7383236" cy="6857990"/>
          </a:xfrm>
          <a:prstGeom prst="rect">
            <a:avLst/>
          </a:prstGeom>
        </p:spPr>
      </p:pic>
      <p:sp>
        <p:nvSpPr>
          <p:cNvPr id="9" name="Freeform: Shape 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AD46B18-96D7-34A5-24F1-C18F9FBB025B}"/>
              </a:ext>
            </a:extLst>
          </p:cNvPr>
          <p:cNvSpPr>
            <a:spLocks noGrp="1"/>
          </p:cNvSpPr>
          <p:nvPr>
            <p:ph type="title"/>
          </p:nvPr>
        </p:nvSpPr>
        <p:spPr>
          <a:xfrm>
            <a:off x="804673" y="365125"/>
            <a:ext cx="6179700" cy="1325563"/>
          </a:xfrm>
        </p:spPr>
        <p:txBody>
          <a:bodyPr>
            <a:normAutofit/>
          </a:bodyPr>
          <a:lstStyle/>
          <a:p>
            <a:r>
              <a:rPr lang="tr-TR" sz="2800">
                <a:ea typeface="+mj-lt"/>
                <a:cs typeface="+mj-lt"/>
              </a:rPr>
              <a:t>Görüntü işleme teknikleri ve kümeleme yöntemleri kullanılarak fındık meyvesinin tespit ve sınıflandırılması </a:t>
            </a:r>
            <a:endParaRPr lang="tr-TR" sz="2800"/>
          </a:p>
        </p:txBody>
      </p:sp>
      <p:sp>
        <p:nvSpPr>
          <p:cNvPr id="3" name="İçerik Yer Tutucusu 2">
            <a:extLst>
              <a:ext uri="{FF2B5EF4-FFF2-40B4-BE49-F238E27FC236}">
                <a16:creationId xmlns:a16="http://schemas.microsoft.com/office/drawing/2014/main" id="{96E0B65E-DCD9-DD92-BB42-542E1A01F251}"/>
              </a:ext>
            </a:extLst>
          </p:cNvPr>
          <p:cNvSpPr>
            <a:spLocks noGrp="1"/>
          </p:cNvSpPr>
          <p:nvPr>
            <p:ph idx="1"/>
          </p:nvPr>
        </p:nvSpPr>
        <p:spPr>
          <a:xfrm>
            <a:off x="804673" y="2022601"/>
            <a:ext cx="4655602" cy="4154361"/>
          </a:xfrm>
        </p:spPr>
        <p:txBody>
          <a:bodyPr vert="horz" lIns="91440" tIns="45720" rIns="91440" bIns="45720" rtlCol="0" anchor="t">
            <a:normAutofit/>
          </a:bodyPr>
          <a:lstStyle/>
          <a:p>
            <a:r>
              <a:rPr lang="tr-TR" sz="1400" dirty="0">
                <a:ea typeface="+mn-lt"/>
                <a:cs typeface="+mn-lt"/>
              </a:rPr>
              <a:t>1. GİRİŞ</a:t>
            </a:r>
          </a:p>
          <a:p>
            <a:r>
              <a:rPr lang="tr-TR" sz="1400" dirty="0">
                <a:ea typeface="+mn-lt"/>
                <a:cs typeface="+mn-lt"/>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r>
              <a:rPr lang="tr-TR" sz="1400" dirty="0">
                <a:ea typeface="+mn-lt"/>
                <a:cs typeface="+mn-lt"/>
              </a:rPr>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a:t>
            </a:r>
            <a:endParaRPr lang="tr-TR" sz="1400" dirty="0">
              <a:cs typeface="Calibri"/>
            </a:endParaRPr>
          </a:p>
        </p:txBody>
      </p:sp>
    </p:spTree>
    <p:extLst>
      <p:ext uri="{BB962C8B-B14F-4D97-AF65-F5344CB8AC3E}">
        <p14:creationId xmlns:p14="http://schemas.microsoft.com/office/powerpoint/2010/main" val="15423861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iyah arka plan üzerinde çok sayıda soru işareti">
            <a:extLst>
              <a:ext uri="{FF2B5EF4-FFF2-40B4-BE49-F238E27FC236}">
                <a16:creationId xmlns:a16="http://schemas.microsoft.com/office/drawing/2014/main" id="{FAA7FA85-CE08-72C8-A401-5576C55C8D5A}"/>
              </a:ext>
            </a:extLst>
          </p:cNvPr>
          <p:cNvPicPr>
            <a:picLocks noChangeAspect="1"/>
          </p:cNvPicPr>
          <p:nvPr/>
        </p:nvPicPr>
        <p:blipFill rotWithShape="1">
          <a:blip r:embed="rId2"/>
          <a:srcRect l="28309" r="7" b="7"/>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E9BB6A8-863D-BB66-AA9A-44A13B4C9979}"/>
              </a:ext>
            </a:extLst>
          </p:cNvPr>
          <p:cNvSpPr>
            <a:spLocks noGrp="1"/>
          </p:cNvSpPr>
          <p:nvPr>
            <p:ph type="title"/>
          </p:nvPr>
        </p:nvSpPr>
        <p:spPr>
          <a:xfrm>
            <a:off x="804672" y="365125"/>
            <a:ext cx="5266155" cy="1325563"/>
          </a:xfrm>
        </p:spPr>
        <p:txBody>
          <a:bodyPr>
            <a:normAutofit/>
          </a:bodyPr>
          <a:lstStyle/>
          <a:p>
            <a:r>
              <a:rPr lang="tr-TR" dirty="0">
                <a:ea typeface="+mj-lt"/>
                <a:cs typeface="+mj-lt"/>
              </a:rPr>
              <a:t>2. ÖNERİLEN YÖNTEM</a:t>
            </a:r>
            <a:endParaRPr lang="tr-TR" dirty="0"/>
          </a:p>
        </p:txBody>
      </p:sp>
      <p:sp>
        <p:nvSpPr>
          <p:cNvPr id="3" name="İçerik Yer Tutucusu 2">
            <a:extLst>
              <a:ext uri="{FF2B5EF4-FFF2-40B4-BE49-F238E27FC236}">
                <a16:creationId xmlns:a16="http://schemas.microsoft.com/office/drawing/2014/main" id="{D8FEA1F8-37D5-B9DA-4042-92A012547491}"/>
              </a:ext>
            </a:extLst>
          </p:cNvPr>
          <p:cNvSpPr>
            <a:spLocks noGrp="1"/>
          </p:cNvSpPr>
          <p:nvPr>
            <p:ph idx="1"/>
          </p:nvPr>
        </p:nvSpPr>
        <p:spPr>
          <a:xfrm>
            <a:off x="804672" y="2022601"/>
            <a:ext cx="3941499" cy="4154361"/>
          </a:xfrm>
        </p:spPr>
        <p:txBody>
          <a:bodyPr vert="horz" lIns="91440" tIns="45720" rIns="91440" bIns="45720" rtlCol="0">
            <a:normAutofit/>
          </a:bodyPr>
          <a:lstStyle/>
          <a:p>
            <a:r>
              <a:rPr lang="tr-TR" sz="1600">
                <a:cs typeface="Calibri"/>
              </a:rPr>
              <a:t>Önerilen yöntem aşamaları 3 asamadan meydana gelir</a:t>
            </a:r>
          </a:p>
          <a:p>
            <a:r>
              <a:rPr lang="tr-TR" sz="1600">
                <a:cs typeface="Calibri"/>
              </a:rPr>
              <a:t>1.asama=Görüntü ön işleme</a:t>
            </a:r>
          </a:p>
          <a:p>
            <a:r>
              <a:rPr lang="tr-TR" sz="1600">
                <a:cs typeface="Calibri"/>
              </a:rPr>
              <a:t>2.asama=Nesne bulma ve özellik çıkarımı işlemi</a:t>
            </a:r>
          </a:p>
          <a:p>
            <a:r>
              <a:rPr lang="tr-TR" sz="1600">
                <a:cs typeface="Calibri"/>
              </a:rPr>
              <a:t>3.asama=Sınıflandırma</a:t>
            </a:r>
          </a:p>
          <a:p>
            <a:r>
              <a:rPr lang="tr-TR" sz="1600">
                <a:ea typeface="+mn-lt"/>
                <a:cs typeface="+mn-lt"/>
              </a:rPr>
              <a:t>Nesnelerin bulunduğu ortamdan alınan görüntü, aşama 1 adımında yer alan “Görüntü Ön İşleme” işlemine tabi tutulmaktadır. 2.Aşama’da “Nesne Bulma ve Özellik Çıkarımı İşlemi” ile ortamdaki nesnelerin, boyut ve alan gibi özellikleri çıkartılmaktadır. Son aşamada ise, 2.Aşamada’da elde edilen veriler kullanılarak her bir nesnenin sınıflandırılması gerçekleştirilmektedir</a:t>
            </a:r>
            <a:endParaRPr lang="tr-TR" sz="1600">
              <a:cs typeface="Calibri"/>
            </a:endParaRPr>
          </a:p>
        </p:txBody>
      </p:sp>
    </p:spTree>
    <p:extLst>
      <p:ext uri="{BB962C8B-B14F-4D97-AF65-F5344CB8AC3E}">
        <p14:creationId xmlns:p14="http://schemas.microsoft.com/office/powerpoint/2010/main" val="34612724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E074CC-8356-E3EF-FAA5-12D5BDCC23E3}"/>
              </a:ext>
            </a:extLst>
          </p:cNvPr>
          <p:cNvSpPr>
            <a:spLocks noGrp="1"/>
          </p:cNvSpPr>
          <p:nvPr>
            <p:ph type="title"/>
          </p:nvPr>
        </p:nvSpPr>
        <p:spPr>
          <a:xfrm>
            <a:off x="4965430" y="629268"/>
            <a:ext cx="6586491" cy="1286160"/>
          </a:xfrm>
        </p:spPr>
        <p:txBody>
          <a:bodyPr anchor="b">
            <a:normAutofit/>
          </a:bodyPr>
          <a:lstStyle/>
          <a:p>
            <a:endParaRPr lang="tr-TR"/>
          </a:p>
        </p:txBody>
      </p:sp>
      <p:sp>
        <p:nvSpPr>
          <p:cNvPr id="3" name="İçerik Yer Tutucusu 2">
            <a:extLst>
              <a:ext uri="{FF2B5EF4-FFF2-40B4-BE49-F238E27FC236}">
                <a16:creationId xmlns:a16="http://schemas.microsoft.com/office/drawing/2014/main" id="{72C01B68-7F41-2F13-2DA7-6C93AC20DB66}"/>
              </a:ext>
            </a:extLst>
          </p:cNvPr>
          <p:cNvSpPr>
            <a:spLocks noGrp="1"/>
          </p:cNvSpPr>
          <p:nvPr>
            <p:ph idx="1"/>
          </p:nvPr>
        </p:nvSpPr>
        <p:spPr>
          <a:xfrm>
            <a:off x="4965431" y="2438400"/>
            <a:ext cx="6586489" cy="3785419"/>
          </a:xfrm>
        </p:spPr>
        <p:txBody>
          <a:bodyPr vert="horz" lIns="91440" tIns="45720" rIns="91440" bIns="45720" rtlCol="0">
            <a:normAutofit/>
          </a:bodyPr>
          <a:lstStyle/>
          <a:p>
            <a:pPr marL="285750" indent="-285750"/>
            <a:r>
              <a:rPr lang="tr-TR" sz="16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pPr marL="285750" indent="-285750"/>
            <a:endParaRPr lang="tr-TR" sz="1600">
              <a:ea typeface="+mn-lt"/>
              <a:cs typeface="+mn-lt"/>
            </a:endParaRPr>
          </a:p>
          <a:p>
            <a:pPr marL="285750" indent="-285750"/>
            <a:r>
              <a:rPr lang="tr-TR" sz="1600">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a:t>
            </a:r>
            <a:endParaRPr lang="tr-TR" sz="1600">
              <a:cs typeface="Calibri"/>
            </a:endParaRPr>
          </a:p>
          <a:p>
            <a:pPr marL="285750" indent="-285750"/>
            <a:r>
              <a:rPr lang="tr-TR" sz="1600">
                <a:ea typeface="+mn-lt"/>
                <a:cs typeface="+mn-lt"/>
              </a:rPr>
              <a:t> Sınıflandırma işleminde ise,Sınıflandırma, fiziksel veya soyut nesneleri benzer nesne sınıfları içerisinde gruplama sürecidir . Veri kümeleme, küme analizi olarak da tanımlanmaktadır. Kümeleme analizinde desen, nokta veya nesnelerin doğal olarak gruplandırılması yapılmaktadır</a:t>
            </a:r>
          </a:p>
          <a:p>
            <a:pPr marL="285750" indent="-285750">
              <a:buFont typeface="Arial,Sans-Serif" panose="020B0604020202020204" pitchFamily="34" charset="0"/>
            </a:pPr>
            <a:endParaRPr lang="tr-TR" sz="1600">
              <a:cs typeface="Calibri"/>
            </a:endParaRPr>
          </a:p>
          <a:p>
            <a:endParaRPr lang="tr-TR" sz="1600">
              <a:cs typeface="Calibri"/>
            </a:endParaRPr>
          </a:p>
          <a:p>
            <a:pPr marL="0" indent="0">
              <a:buNone/>
            </a:pPr>
            <a:endParaRPr lang="tr-TR" sz="1600">
              <a:cs typeface="Calibri"/>
            </a:endParaRPr>
          </a:p>
          <a:p>
            <a:pPr marL="0" indent="0">
              <a:buNone/>
            </a:pPr>
            <a:endParaRPr lang="tr-TR" sz="1600">
              <a:cs typeface="Calibri"/>
            </a:endParaRPr>
          </a:p>
        </p:txBody>
      </p:sp>
      <p:pic>
        <p:nvPicPr>
          <p:cNvPr id="5" name="Picture 4">
            <a:extLst>
              <a:ext uri="{FF2B5EF4-FFF2-40B4-BE49-F238E27FC236}">
                <a16:creationId xmlns:a16="http://schemas.microsoft.com/office/drawing/2014/main" id="{F0AF1463-8528-4CCD-DBA5-FD06F9FFFF6B}"/>
              </a:ext>
            </a:extLst>
          </p:cNvPr>
          <p:cNvPicPr>
            <a:picLocks noChangeAspect="1"/>
          </p:cNvPicPr>
          <p:nvPr/>
        </p:nvPicPr>
        <p:blipFill rotWithShape="1">
          <a:blip r:embed="rId2"/>
          <a:srcRect l="14321" r="47658"/>
          <a:stretch/>
        </p:blipFill>
        <p:spPr>
          <a:xfrm>
            <a:off x="20" y="10"/>
            <a:ext cx="4635571" cy="6857990"/>
          </a:xfrm>
          <a:prstGeom prst="rect">
            <a:avLst/>
          </a:prstGeom>
          <a:effectLst/>
        </p:spPr>
      </p:pic>
      <p:cxnSp>
        <p:nvCxnSpPr>
          <p:cNvPr id="11"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0F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24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31639F-E5DA-85F8-E388-643D7E15EAAC}"/>
              </a:ext>
            </a:extLst>
          </p:cNvPr>
          <p:cNvSpPr>
            <a:spLocks noGrp="1"/>
          </p:cNvSpPr>
          <p:nvPr>
            <p:ph type="title"/>
          </p:nvPr>
        </p:nvSpPr>
        <p:spPr>
          <a:xfrm>
            <a:off x="4965430" y="629268"/>
            <a:ext cx="6586491" cy="1286160"/>
          </a:xfrm>
        </p:spPr>
        <p:txBody>
          <a:bodyPr anchor="b">
            <a:normAutofit/>
          </a:bodyPr>
          <a:lstStyle/>
          <a:p>
            <a:r>
              <a:rPr lang="tr-TR" dirty="0">
                <a:ea typeface="+mj-lt"/>
                <a:cs typeface="+mj-lt"/>
              </a:rPr>
              <a:t>3. DENEYSEL ÇALIŞMA </a:t>
            </a:r>
            <a:endParaRPr lang="tr-TR"/>
          </a:p>
        </p:txBody>
      </p:sp>
      <p:sp>
        <p:nvSpPr>
          <p:cNvPr id="3" name="İçerik Yer Tutucusu 2">
            <a:extLst>
              <a:ext uri="{FF2B5EF4-FFF2-40B4-BE49-F238E27FC236}">
                <a16:creationId xmlns:a16="http://schemas.microsoft.com/office/drawing/2014/main" id="{1ED91D81-BA46-6000-0D45-680A4DD02C82}"/>
              </a:ext>
            </a:extLst>
          </p:cNvPr>
          <p:cNvSpPr>
            <a:spLocks noGrp="1"/>
          </p:cNvSpPr>
          <p:nvPr>
            <p:ph idx="1"/>
          </p:nvPr>
        </p:nvSpPr>
        <p:spPr>
          <a:xfrm>
            <a:off x="4965431" y="2438400"/>
            <a:ext cx="6586489" cy="3785419"/>
          </a:xfrm>
        </p:spPr>
        <p:txBody>
          <a:bodyPr vert="horz" lIns="91440" tIns="45720" rIns="91440" bIns="45720" rtlCol="0">
            <a:normAutofit/>
          </a:bodyPr>
          <a:lstStyle/>
          <a:p>
            <a:r>
              <a:rPr lang="tr-TR" sz="2000">
                <a:ea typeface="+mn-lt"/>
                <a:cs typeface="+mn-lt"/>
              </a:rPr>
              <a:t>Önerilen yöntem ile ortamda bulunan fındıkların tespit edilerek kümelenmesine yönelik deneysel çalışma yapılmaktadır. Çalışmada 1.3 Megapiksel çözünürlükteki Logitech kamera kullanılarak görüntüler alınmaktadır. Alınan görüntüler, Ubuntu  işletim sistemine sahip bir bilgisayar üzerinde işlenmektedir. Görüntülerin işlenmesi ve sınıflandırılması aşamalarında OpenCV Kütüphanesi ve Weka yazılımları kullanılmaktadır.</a:t>
            </a:r>
            <a:endParaRPr lang="tr-TR" sz="2000"/>
          </a:p>
        </p:txBody>
      </p:sp>
      <p:pic>
        <p:nvPicPr>
          <p:cNvPr id="5" name="Picture 4" descr="Kamera lensi">
            <a:extLst>
              <a:ext uri="{FF2B5EF4-FFF2-40B4-BE49-F238E27FC236}">
                <a16:creationId xmlns:a16="http://schemas.microsoft.com/office/drawing/2014/main" id="{C06EC5C1-E4BB-F7B7-5678-FB2965AAF900}"/>
              </a:ext>
            </a:extLst>
          </p:cNvPr>
          <p:cNvPicPr>
            <a:picLocks noChangeAspect="1"/>
          </p:cNvPicPr>
          <p:nvPr/>
        </p:nvPicPr>
        <p:blipFill rotWithShape="1">
          <a:blip r:embed="rId2"/>
          <a:srcRect l="14950" r="39997"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D9FE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87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C6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67E74A-ED23-1EB6-0BC7-228FD61DAD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Görüntü İşleme Teknikleri ve Kümeleme Yöntemleri Kullanılarak Fındık Meyvesinin Tespit ve Sınıflandırılması</a:t>
            </a:r>
          </a:p>
        </p:txBody>
      </p:sp>
      <p:pic>
        <p:nvPicPr>
          <p:cNvPr id="4" name="Resim 4" descr="metin, mutfak eşyası, küçük resim, ekran görüntüsü içeren bir resim&#10;&#10;Açıklama otomatik olarak oluşturuldu">
            <a:extLst>
              <a:ext uri="{FF2B5EF4-FFF2-40B4-BE49-F238E27FC236}">
                <a16:creationId xmlns:a16="http://schemas.microsoft.com/office/drawing/2014/main" id="{FC11AD1E-CCCD-26C4-3BDF-F29372979777}"/>
              </a:ext>
            </a:extLst>
          </p:cNvPr>
          <p:cNvPicPr>
            <a:picLocks noGrp="1" noChangeAspect="1"/>
          </p:cNvPicPr>
          <p:nvPr>
            <p:ph idx="1"/>
          </p:nvPr>
        </p:nvPicPr>
        <p:blipFill>
          <a:blip r:embed="rId2"/>
          <a:stretch>
            <a:fillRect/>
          </a:stretch>
        </p:blipFill>
        <p:spPr>
          <a:xfrm>
            <a:off x="4038600" y="1647156"/>
            <a:ext cx="7188199" cy="3560299"/>
          </a:xfrm>
          <a:prstGeom prst="rect">
            <a:avLst/>
          </a:prstGeom>
        </p:spPr>
      </p:pic>
    </p:spTree>
    <p:extLst>
      <p:ext uri="{BB962C8B-B14F-4D97-AF65-F5344CB8AC3E}">
        <p14:creationId xmlns:p14="http://schemas.microsoft.com/office/powerpoint/2010/main" val="13729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E30E3A-D48C-334F-7F61-C141273B5EEC}"/>
              </a:ext>
            </a:extLst>
          </p:cNvPr>
          <p:cNvSpPr>
            <a:spLocks noGrp="1"/>
          </p:cNvSpPr>
          <p:nvPr>
            <p:ph type="title"/>
          </p:nvPr>
        </p:nvSpPr>
        <p:spPr>
          <a:xfrm>
            <a:off x="4965430" y="629268"/>
            <a:ext cx="6586491" cy="1286160"/>
          </a:xfrm>
        </p:spPr>
        <p:txBody>
          <a:bodyPr anchor="b">
            <a:normAutofit/>
          </a:bodyPr>
          <a:lstStyle/>
          <a:p>
            <a:r>
              <a:rPr lang="tr-TR" dirty="0">
                <a:ea typeface="+mj-lt"/>
                <a:cs typeface="+mj-lt"/>
              </a:rPr>
              <a:t>4. SONUÇLAR </a:t>
            </a:r>
            <a:endParaRPr lang="tr-TR" dirty="0"/>
          </a:p>
        </p:txBody>
      </p:sp>
      <p:sp>
        <p:nvSpPr>
          <p:cNvPr id="3" name="İçerik Yer Tutucusu 2">
            <a:extLst>
              <a:ext uri="{FF2B5EF4-FFF2-40B4-BE49-F238E27FC236}">
                <a16:creationId xmlns:a16="http://schemas.microsoft.com/office/drawing/2014/main" id="{981053EE-9ED1-23C1-3A3A-936A08597CC0}"/>
              </a:ext>
            </a:extLst>
          </p:cNvPr>
          <p:cNvSpPr>
            <a:spLocks noGrp="1"/>
          </p:cNvSpPr>
          <p:nvPr>
            <p:ph idx="1"/>
          </p:nvPr>
        </p:nvSpPr>
        <p:spPr>
          <a:xfrm>
            <a:off x="4965431" y="2438400"/>
            <a:ext cx="6586489" cy="3785419"/>
          </a:xfrm>
        </p:spPr>
        <p:txBody>
          <a:bodyPr vert="horz" lIns="91440" tIns="45720" rIns="91440" bIns="45720" rtlCol="0">
            <a:normAutofit/>
          </a:bodyPr>
          <a:lstStyle/>
          <a:p>
            <a:r>
              <a:rPr lang="tr-TR" sz="1900">
                <a:ea typeface="+mn-lt"/>
                <a:cs typeface="+mn-lt"/>
              </a:rPr>
              <a:t>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a:t>
            </a:r>
          </a:p>
          <a:p>
            <a:r>
              <a:rPr lang="tr-TR" sz="1900">
                <a:ea typeface="+mn-lt"/>
                <a:cs typeface="+mn-lt"/>
              </a:rPr>
              <a:t>Sınıflandırma aşamasında, bilgi veritabanında bulunan veriler, ortalama tabanlı ve K-means algoritmaları kullanılarak sınıflandırılmaktadır</a:t>
            </a:r>
          </a:p>
          <a:p>
            <a:r>
              <a:rPr lang="tr-TR" sz="1900">
                <a:ea typeface="+mn-lt"/>
                <a:cs typeface="+mn-lt"/>
              </a:rPr>
              <a:t>Makalenin, deneysel çalışma bölümünde örnekleme işlemi için fındık meyvesi kullanılmaktadır. Çalışma ortamında bulunan fındık meyveleri gerçek zamanlı olarak %100 başarımla tespit edilmektedir</a:t>
            </a:r>
            <a:endParaRPr lang="tr-TR" sz="1900">
              <a:cs typeface="Calibri"/>
            </a:endParaRPr>
          </a:p>
        </p:txBody>
      </p:sp>
      <p:pic>
        <p:nvPicPr>
          <p:cNvPr id="5" name="Picture 4" descr="Belgedeki grafik ve bir kalem">
            <a:extLst>
              <a:ext uri="{FF2B5EF4-FFF2-40B4-BE49-F238E27FC236}">
                <a16:creationId xmlns:a16="http://schemas.microsoft.com/office/drawing/2014/main" id="{7C65F391-052E-D56D-3607-69947E0A9837}"/>
              </a:ext>
            </a:extLst>
          </p:cNvPr>
          <p:cNvPicPr>
            <a:picLocks noChangeAspect="1"/>
          </p:cNvPicPr>
          <p:nvPr/>
        </p:nvPicPr>
        <p:blipFill rotWithShape="1">
          <a:blip r:embed="rId2"/>
          <a:srcRect l="34499" r="20448"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E86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55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AEA036-D223-3364-38C8-980CCDA01CFE}"/>
              </a:ext>
            </a:extLst>
          </p:cNvPr>
          <p:cNvSpPr>
            <a:spLocks noGrp="1"/>
          </p:cNvSpPr>
          <p:nvPr>
            <p:ph type="title"/>
          </p:nvPr>
        </p:nvSpPr>
        <p:spPr>
          <a:xfrm>
            <a:off x="841248" y="256032"/>
            <a:ext cx="10506456" cy="1014984"/>
          </a:xfrm>
        </p:spPr>
        <p:txBody>
          <a:bodyPr anchor="b">
            <a:normAutofit/>
          </a:bodyPr>
          <a:lstStyle/>
          <a:p>
            <a:r>
              <a:rPr lang="tr-TR" dirty="0">
                <a:ea typeface="+mj-lt"/>
                <a:cs typeface="+mj-lt"/>
              </a:rPr>
              <a:t>1 Giriş:</a:t>
            </a:r>
            <a:endParaRPr lang="tr-TR"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8BBD7144-7F99-82A7-D9C1-89879B50CC71}"/>
              </a:ext>
            </a:extLst>
          </p:cNvPr>
          <p:cNvGraphicFramePr>
            <a:graphicFrameLocks noGrp="1"/>
          </p:cNvGraphicFramePr>
          <p:nvPr>
            <p:ph idx="1"/>
            <p:extLst>
              <p:ext uri="{D42A27DB-BD31-4B8C-83A1-F6EECF244321}">
                <p14:modId xmlns:p14="http://schemas.microsoft.com/office/powerpoint/2010/main" val="24297675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372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6F9FFB1-4A3E-6530-0B3A-01C34C3AB9F3}"/>
              </a:ext>
            </a:extLst>
          </p:cNvPr>
          <p:cNvSpPr>
            <a:spLocks noGrp="1"/>
          </p:cNvSpPr>
          <p:nvPr>
            <p:ph type="title"/>
          </p:nvPr>
        </p:nvSpPr>
        <p:spPr>
          <a:xfrm>
            <a:off x="686834" y="1153572"/>
            <a:ext cx="3200400" cy="4461163"/>
          </a:xfrm>
        </p:spPr>
        <p:txBody>
          <a:bodyPr>
            <a:normAutofit/>
          </a:bodyPr>
          <a:lstStyle/>
          <a:p>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028FD87-5C42-7A6D-75CA-CB25207D6AA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tr-TR" sz="2400">
                <a:ea typeface="+mn-lt"/>
                <a:cs typeface="+mn-lt"/>
              </a:rPr>
              <a:t>Literatürde retina damar bölütleme işlemi işin geleneksel yöntemler ve son zamanlarda popüler hale gelen derin öğrenme yöntemleri </a:t>
            </a:r>
            <a:r>
              <a:rPr lang="tr-TR" sz="2400" err="1">
                <a:ea typeface="+mn-lt"/>
                <a:cs typeface="+mn-lt"/>
              </a:rPr>
              <a:t>önerilmiştir.Ancak</a:t>
            </a:r>
            <a:r>
              <a:rPr lang="tr-TR" sz="2400">
                <a:ea typeface="+mn-lt"/>
                <a:cs typeface="+mn-lt"/>
              </a:rPr>
              <a:t> geleneksel yöntemler daha hızlı ve daha anlaşılabilir yöntemlerdir.</a:t>
            </a:r>
          </a:p>
          <a:p>
            <a:r>
              <a:rPr lang="tr-TR" sz="2400">
                <a:ea typeface="+mn-lt"/>
                <a:cs typeface="+mn-lt"/>
              </a:rPr>
              <a:t>Bu yöntemler;</a:t>
            </a:r>
          </a:p>
          <a:p>
            <a:r>
              <a:rPr lang="tr-TR" sz="2400">
                <a:ea typeface="+mn-lt"/>
                <a:cs typeface="+mn-lt"/>
              </a:rPr>
              <a:t>Denetimli/denetimsiz öğrenme yöntemleri</a:t>
            </a:r>
          </a:p>
          <a:p>
            <a:r>
              <a:rPr lang="tr-TR" sz="2400">
                <a:ea typeface="+mn-lt"/>
                <a:cs typeface="+mn-lt"/>
              </a:rPr>
              <a:t>Morfolojik yöntemler</a:t>
            </a:r>
            <a:endParaRPr lang="tr-TR" sz="2400">
              <a:cs typeface="Calibri"/>
            </a:endParaRPr>
          </a:p>
          <a:p>
            <a:r>
              <a:rPr lang="tr-TR" sz="2400">
                <a:ea typeface="+mn-lt"/>
                <a:cs typeface="+mn-lt"/>
              </a:rPr>
              <a:t>Uyum süzgeci ,gibi </a:t>
            </a:r>
            <a:r>
              <a:rPr lang="tr-TR" sz="2400" err="1">
                <a:ea typeface="+mn-lt"/>
                <a:cs typeface="+mn-lt"/>
              </a:rPr>
              <a:t>yöntemlerdir.Bu</a:t>
            </a:r>
            <a:r>
              <a:rPr lang="tr-TR" sz="2400">
                <a:ea typeface="+mn-lt"/>
                <a:cs typeface="+mn-lt"/>
              </a:rPr>
              <a:t> Makalede de morfolojik yöntemler kullanılmıstır.</a:t>
            </a:r>
          </a:p>
          <a:p>
            <a:r>
              <a:rPr lang="tr-TR" sz="2400" err="1">
                <a:ea typeface="+mn-lt"/>
                <a:cs typeface="+mn-lt"/>
              </a:rPr>
              <a:t>Soares'in,Diego</a:t>
            </a:r>
            <a:r>
              <a:rPr lang="tr-TR" sz="2400">
                <a:ea typeface="+mn-lt"/>
                <a:cs typeface="+mn-lt"/>
              </a:rPr>
              <a:t> </a:t>
            </a:r>
            <a:r>
              <a:rPr lang="tr-TR" sz="2400" err="1">
                <a:ea typeface="+mn-lt"/>
                <a:cs typeface="+mn-lt"/>
              </a:rPr>
              <a:t>Marín'in,Elena</a:t>
            </a:r>
            <a:r>
              <a:rPr lang="tr-TR" sz="2400">
                <a:ea typeface="+mn-lt"/>
                <a:cs typeface="+mn-lt"/>
              </a:rPr>
              <a:t> Martinez-</a:t>
            </a:r>
            <a:r>
              <a:rPr lang="tr-TR" sz="2400" err="1">
                <a:ea typeface="+mn-lt"/>
                <a:cs typeface="+mn-lt"/>
              </a:rPr>
              <a:t>Perez'in,Sven</a:t>
            </a:r>
            <a:r>
              <a:rPr lang="tr-TR" sz="2400">
                <a:ea typeface="+mn-lt"/>
                <a:cs typeface="+mn-lt"/>
              </a:rPr>
              <a:t> </a:t>
            </a:r>
            <a:r>
              <a:rPr lang="tr-TR" sz="2400" err="1">
                <a:ea typeface="+mn-lt"/>
                <a:cs typeface="+mn-lt"/>
              </a:rPr>
              <a:t>Holm'un,Chengzhang</a:t>
            </a:r>
            <a:r>
              <a:rPr lang="tr-TR" sz="2400">
                <a:ea typeface="+mn-lt"/>
                <a:cs typeface="+mn-lt"/>
              </a:rPr>
              <a:t> </a:t>
            </a:r>
            <a:r>
              <a:rPr lang="tr-TR" sz="2400" err="1">
                <a:ea typeface="+mn-lt"/>
                <a:cs typeface="+mn-lt"/>
              </a:rPr>
              <a:t>Zhu'nun,Jingliang</a:t>
            </a:r>
            <a:r>
              <a:rPr lang="tr-TR" sz="2400">
                <a:ea typeface="+mn-lt"/>
                <a:cs typeface="+mn-lt"/>
              </a:rPr>
              <a:t> Zhao'nun da literatüre kattığı diğer yöntemlerde mevcuttur </a:t>
            </a:r>
          </a:p>
          <a:p>
            <a:endParaRPr lang="tr-TR" sz="2400">
              <a:cs typeface="Calibri"/>
            </a:endParaRPr>
          </a:p>
        </p:txBody>
      </p:sp>
    </p:spTree>
    <p:extLst>
      <p:ext uri="{BB962C8B-B14F-4D97-AF65-F5344CB8AC3E}">
        <p14:creationId xmlns:p14="http://schemas.microsoft.com/office/powerpoint/2010/main" val="285987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7A56FC3-A9CA-2D06-AABD-F972AC11126E}"/>
              </a:ext>
            </a:extLst>
          </p:cNvPr>
          <p:cNvSpPr>
            <a:spLocks noGrp="1"/>
          </p:cNvSpPr>
          <p:nvPr>
            <p:ph type="title"/>
          </p:nvPr>
        </p:nvSpPr>
        <p:spPr>
          <a:xfrm>
            <a:off x="836679" y="723898"/>
            <a:ext cx="6002110" cy="1495425"/>
          </a:xfrm>
        </p:spPr>
        <p:txBody>
          <a:bodyPr>
            <a:normAutofit/>
          </a:bodyPr>
          <a:lstStyle/>
          <a:p>
            <a:r>
              <a:rPr lang="tr-TR" sz="4000">
                <a:ea typeface="+mj-lt"/>
                <a:cs typeface="+mj-lt"/>
              </a:rPr>
              <a:t>2 Materyal ve metot:</a:t>
            </a:r>
            <a:endParaRPr lang="tr-TR" sz="4000"/>
          </a:p>
        </p:txBody>
      </p:sp>
      <p:sp>
        <p:nvSpPr>
          <p:cNvPr id="3" name="İçerik Yer Tutucusu 2">
            <a:extLst>
              <a:ext uri="{FF2B5EF4-FFF2-40B4-BE49-F238E27FC236}">
                <a16:creationId xmlns:a16="http://schemas.microsoft.com/office/drawing/2014/main" id="{21B4F183-83CF-987D-5F24-9DE4BBABA528}"/>
              </a:ext>
            </a:extLst>
          </p:cNvPr>
          <p:cNvSpPr>
            <a:spLocks noGrp="1"/>
          </p:cNvSpPr>
          <p:nvPr>
            <p:ph idx="1"/>
          </p:nvPr>
        </p:nvSpPr>
        <p:spPr>
          <a:xfrm>
            <a:off x="836680" y="2405067"/>
            <a:ext cx="6002110" cy="3729034"/>
          </a:xfrm>
        </p:spPr>
        <p:txBody>
          <a:bodyPr vert="horz" lIns="91440" tIns="45720" rIns="91440" bIns="45720" rtlCol="0">
            <a:normAutofit/>
          </a:bodyPr>
          <a:lstStyle/>
          <a:p>
            <a:r>
              <a:rPr lang="tr-TR" sz="2000">
                <a:ea typeface="+mn-lt"/>
                <a:cs typeface="+mn-lt"/>
              </a:rPr>
              <a:t>2.1 Morfolojik işlemler:</a:t>
            </a:r>
          </a:p>
          <a:p>
            <a:r>
              <a:rPr lang="tr-TR" sz="2000">
                <a:ea typeface="+mn-lt"/>
                <a:cs typeface="+mn-lt"/>
              </a:rPr>
              <a:t>Morfolojik işlemlerin temel amacı, görüntünün temel özelliklerini korumak ve görüntüyü basitleştirmektir</a:t>
            </a:r>
          </a:p>
          <a:p>
            <a:r>
              <a:rPr lang="tr-TR" sz="2000">
                <a:cs typeface="Calibri"/>
              </a:rPr>
              <a:t>Morfolojik işlemlerde Alt şapka ve üst şapka dönüşümleri mevcuttur.</a:t>
            </a:r>
          </a:p>
          <a:p>
            <a:r>
              <a:rPr lang="tr-TR" sz="2000">
                <a:cs typeface="Calibri"/>
              </a:rPr>
              <a:t>Alt Şapka,</a:t>
            </a:r>
            <a:r>
              <a:rPr lang="tr-TR" sz="2000">
                <a:ea typeface="+mn-lt"/>
                <a:cs typeface="+mn-lt"/>
              </a:rPr>
              <a:t>bir giriş görüntüsüne morfolojik bir kapama işlemi uygulandıktan sonra uygulama sonucunun orijinal giriş görüntüsünden çıkarılması işlemidir</a:t>
            </a:r>
          </a:p>
          <a:p>
            <a:r>
              <a:rPr lang="tr-TR" sz="2000">
                <a:cs typeface="Calibri"/>
              </a:rPr>
              <a:t>Üst Şapka,</a:t>
            </a:r>
            <a:r>
              <a:rPr lang="tr-TR" sz="2000">
                <a:ea typeface="+mn-lt"/>
                <a:cs typeface="+mn-lt"/>
              </a:rPr>
              <a:t>bir giriş görüntüsüne morfolojik açma işlemi uygulandıktan sonra uygulama sonucunun orijinal giriş görüntüsünden çıkarılması işlemidir</a:t>
            </a:r>
            <a:endParaRPr lang="tr-TR" sz="2000">
              <a:cs typeface="Calibri"/>
            </a:endParaRPr>
          </a:p>
        </p:txBody>
      </p:sp>
      <p:pic>
        <p:nvPicPr>
          <p:cNvPr id="14" name="Picture 4">
            <a:extLst>
              <a:ext uri="{FF2B5EF4-FFF2-40B4-BE49-F238E27FC236}">
                <a16:creationId xmlns:a16="http://schemas.microsoft.com/office/drawing/2014/main" id="{DCCD251F-2035-B794-5021-F67B4177E5B0}"/>
              </a:ext>
            </a:extLst>
          </p:cNvPr>
          <p:cNvPicPr>
            <a:picLocks noChangeAspect="1"/>
          </p:cNvPicPr>
          <p:nvPr/>
        </p:nvPicPr>
        <p:blipFill rotWithShape="1">
          <a:blip r:embed="rId2"/>
          <a:srcRect l="25592" r="25847" b="-10"/>
          <a:stretch/>
        </p:blipFill>
        <p:spPr>
          <a:xfrm>
            <a:off x="7199440" y="10"/>
            <a:ext cx="4992560" cy="6857990"/>
          </a:xfrm>
          <a:prstGeom prst="rect">
            <a:avLst/>
          </a:prstGeom>
          <a:effectLst/>
        </p:spPr>
      </p:pic>
    </p:spTree>
    <p:extLst>
      <p:ext uri="{BB962C8B-B14F-4D97-AF65-F5344CB8AC3E}">
        <p14:creationId xmlns:p14="http://schemas.microsoft.com/office/powerpoint/2010/main" val="75106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CB349B7-9D12-23DB-4DE8-5DE7BE61B129}"/>
              </a:ext>
            </a:extLst>
          </p:cNvPr>
          <p:cNvSpPr>
            <a:spLocks noGrp="1"/>
          </p:cNvSpPr>
          <p:nvPr>
            <p:ph type="title"/>
          </p:nvPr>
        </p:nvSpPr>
        <p:spPr>
          <a:xfrm>
            <a:off x="1115568" y="548640"/>
            <a:ext cx="10168128" cy="1179576"/>
          </a:xfrm>
        </p:spPr>
        <p:txBody>
          <a:bodyPr>
            <a:normAutofit/>
          </a:bodyPr>
          <a:lstStyle/>
          <a:p>
            <a:endParaRPr lang="tr-TR" sz="4000"/>
          </a:p>
        </p:txBody>
      </p:sp>
      <p:sp>
        <p:nvSpPr>
          <p:cNvPr id="30"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C6F0DCE2-9F06-764B-CC39-14A02516B34B}"/>
              </a:ext>
            </a:extLst>
          </p:cNvPr>
          <p:cNvSpPr>
            <a:spLocks noGrp="1"/>
          </p:cNvSpPr>
          <p:nvPr>
            <p:ph idx="1"/>
          </p:nvPr>
        </p:nvSpPr>
        <p:spPr>
          <a:xfrm>
            <a:off x="1115568" y="2481943"/>
            <a:ext cx="10168128" cy="3695020"/>
          </a:xfrm>
        </p:spPr>
        <p:txBody>
          <a:bodyPr vert="horz" lIns="91440" tIns="45720" rIns="91440" bIns="45720" rtlCol="0" anchor="t">
            <a:noAutofit/>
          </a:bodyPr>
          <a:lstStyle/>
          <a:p>
            <a:r>
              <a:rPr lang="tr-TR" sz="1700" dirty="0" err="1">
                <a:cs typeface="Calibri"/>
              </a:rPr>
              <a:t>That</a:t>
            </a:r>
            <a:r>
              <a:rPr lang="tr-TR" sz="1700" dirty="0">
                <a:cs typeface="Calibri"/>
              </a:rPr>
              <a:t>(g)=g-(g 0 SE) (1)</a:t>
            </a:r>
          </a:p>
          <a:p>
            <a:r>
              <a:rPr lang="tr-TR" sz="1700" dirty="0" err="1">
                <a:cs typeface="Calibri"/>
              </a:rPr>
              <a:t>BHat</a:t>
            </a:r>
            <a:r>
              <a:rPr lang="tr-TR" sz="1700" dirty="0">
                <a:cs typeface="Calibri"/>
              </a:rPr>
              <a:t>(g)=(g 0 SE)-g (2)</a:t>
            </a:r>
          </a:p>
          <a:p>
            <a:endParaRPr lang="tr-TR" sz="1700">
              <a:cs typeface="Calibri"/>
            </a:endParaRPr>
          </a:p>
          <a:p>
            <a:r>
              <a:rPr lang="tr-TR" sz="1700" dirty="0">
                <a:cs typeface="Calibri"/>
              </a:rPr>
              <a:t>Bu iki denklemden ilki üst şapka dönüşümünü </a:t>
            </a:r>
            <a:r>
              <a:rPr lang="tr-TR" sz="1700" dirty="0" err="1">
                <a:cs typeface="Calibri"/>
              </a:rPr>
              <a:t>etkilerken,ikinci</a:t>
            </a:r>
            <a:r>
              <a:rPr lang="tr-TR" sz="1700" dirty="0">
                <a:cs typeface="Calibri"/>
              </a:rPr>
              <a:t> denklen ise alt şapka dönüşümünü etkiler</a:t>
            </a:r>
          </a:p>
          <a:p>
            <a:r>
              <a:rPr lang="tr-TR" sz="1700" dirty="0" err="1">
                <a:cs typeface="Calibri"/>
              </a:rPr>
              <a:t>Ilk</a:t>
            </a:r>
            <a:r>
              <a:rPr lang="tr-TR" sz="1700" dirty="0">
                <a:cs typeface="Calibri"/>
              </a:rPr>
              <a:t> denklemde kullanılan yuvarlak </a:t>
            </a:r>
            <a:r>
              <a:rPr lang="tr-TR" sz="1700" dirty="0" err="1">
                <a:cs typeface="Calibri"/>
              </a:rPr>
              <a:t>isaret</a:t>
            </a:r>
            <a:r>
              <a:rPr lang="tr-TR" sz="1700" dirty="0">
                <a:cs typeface="Calibri"/>
              </a:rPr>
              <a:t> morfolojik açma </a:t>
            </a:r>
            <a:r>
              <a:rPr lang="tr-TR" sz="1700" dirty="0" err="1">
                <a:cs typeface="Calibri"/>
              </a:rPr>
              <a:t>işlemini,ikinci</a:t>
            </a:r>
            <a:r>
              <a:rPr lang="tr-TR" sz="1700" dirty="0">
                <a:cs typeface="Calibri"/>
              </a:rPr>
              <a:t> denklemde kullanılan </a:t>
            </a:r>
            <a:r>
              <a:rPr lang="tr-TR" sz="1700" dirty="0" err="1">
                <a:cs typeface="Calibri"/>
              </a:rPr>
              <a:t>isaret</a:t>
            </a:r>
            <a:r>
              <a:rPr lang="tr-TR" sz="1700" dirty="0">
                <a:cs typeface="Calibri"/>
              </a:rPr>
              <a:t> morfolojik kapatma işlemini simgeler</a:t>
            </a:r>
          </a:p>
          <a:p>
            <a:r>
              <a:rPr lang="tr-TR" sz="1700" dirty="0">
                <a:ea typeface="+mn-lt"/>
                <a:cs typeface="+mn-lt"/>
              </a:rPr>
              <a:t>2.2 Eşikleme yöntemleri:</a:t>
            </a:r>
          </a:p>
          <a:p>
            <a:r>
              <a:rPr lang="tr-TR" sz="1700"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a:t>
            </a:r>
          </a:p>
          <a:p>
            <a:r>
              <a:rPr lang="tr-TR" sz="1700" dirty="0">
                <a:cs typeface="Calibri"/>
              </a:rPr>
              <a:t>Bu makalede eşikleme yöntemlerinden </a:t>
            </a:r>
            <a:r>
              <a:rPr lang="tr-TR" sz="1700" dirty="0">
                <a:ea typeface="+mn-lt"/>
                <a:cs typeface="+mn-lt"/>
              </a:rPr>
              <a:t>Maksimum entropi tabanlı eşikleme , Çok seviyeli eşikleme ve bulanık mantık tabanlı eşikleme kullanılmıştır</a:t>
            </a:r>
            <a:endParaRPr lang="tr-TR" sz="1700" dirty="0">
              <a:cs typeface="Calibri"/>
            </a:endParaRPr>
          </a:p>
        </p:txBody>
      </p:sp>
    </p:spTree>
    <p:extLst>
      <p:ext uri="{BB962C8B-B14F-4D97-AF65-F5344CB8AC3E}">
        <p14:creationId xmlns:p14="http://schemas.microsoft.com/office/powerpoint/2010/main" val="152102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D0E9C4-8C86-EBA8-C6AA-C9700C16F848}"/>
              </a:ext>
            </a:extLst>
          </p:cNvPr>
          <p:cNvSpPr>
            <a:spLocks noGrp="1"/>
          </p:cNvSpPr>
          <p:nvPr>
            <p:ph type="title"/>
          </p:nvPr>
        </p:nvSpPr>
        <p:spPr>
          <a:xfrm>
            <a:off x="4965430" y="629268"/>
            <a:ext cx="6586491" cy="1286160"/>
          </a:xfrm>
        </p:spPr>
        <p:txBody>
          <a:bodyPr anchor="b">
            <a:normAutofit/>
          </a:bodyPr>
          <a:lstStyle/>
          <a:p>
            <a:r>
              <a:rPr lang="tr-TR" dirty="0">
                <a:ea typeface="+mj-lt"/>
                <a:cs typeface="+mj-lt"/>
              </a:rPr>
              <a:t>3 Kullanılan yöntem</a:t>
            </a:r>
            <a:endParaRPr lang="tr-TR" dirty="0"/>
          </a:p>
        </p:txBody>
      </p:sp>
      <p:sp>
        <p:nvSpPr>
          <p:cNvPr id="3" name="İçerik Yer Tutucusu 2">
            <a:extLst>
              <a:ext uri="{FF2B5EF4-FFF2-40B4-BE49-F238E27FC236}">
                <a16:creationId xmlns:a16="http://schemas.microsoft.com/office/drawing/2014/main" id="{DB3651FE-E2B1-2C6D-45C5-865FCE04C796}"/>
              </a:ext>
            </a:extLst>
          </p:cNvPr>
          <p:cNvSpPr>
            <a:spLocks noGrp="1"/>
          </p:cNvSpPr>
          <p:nvPr>
            <p:ph idx="1"/>
          </p:nvPr>
        </p:nvSpPr>
        <p:spPr>
          <a:xfrm>
            <a:off x="4965431" y="2438400"/>
            <a:ext cx="6586489" cy="3785419"/>
          </a:xfrm>
        </p:spPr>
        <p:txBody>
          <a:bodyPr vert="horz" lIns="91440" tIns="45720" rIns="91440" bIns="45720" rtlCol="0">
            <a:normAutofit/>
          </a:bodyPr>
          <a:lstStyle/>
          <a:p>
            <a:r>
              <a:rPr lang="tr-TR" sz="1700">
                <a:ea typeface="+mn-lt"/>
                <a:cs typeface="+mn-lt"/>
              </a:rPr>
              <a:t>Önerilen yöntemde, veri setinde bulunan fundus görüntülerine ait damarların bölütlenmesi sağlanmıştır. Öncelikle, veri setinde bulunan görüntüler RGB renk uzayından gri ölçekli görüntülere dönüştürülür. Gri ölçekli görüntülerin tersi üzerinde önerilen sistem uygulanır</a:t>
            </a:r>
          </a:p>
          <a:p>
            <a:r>
              <a:rPr lang="tr-TR" sz="1700">
                <a:ea typeface="+mn-lt"/>
                <a:cs typeface="+mn-lt"/>
              </a:rPr>
              <a:t>3.1 Veri seti</a:t>
            </a:r>
          </a:p>
          <a:p>
            <a:r>
              <a:rPr lang="tr-TR" sz="1700">
                <a:ea typeface="+mn-lt"/>
                <a:cs typeface="+mn-lt"/>
              </a:rPr>
              <a:t>Önerilen yöntem diğer yöntemlerle kıyaslanabilir olması açısından halka açık olarak sunulan DRIVE veri seti üzerinde test edilmiştir</a:t>
            </a:r>
          </a:p>
          <a:p>
            <a:r>
              <a:rPr lang="tr-TR" sz="1700">
                <a:ea typeface="+mn-lt"/>
                <a:cs typeface="+mn-lt"/>
              </a:rPr>
              <a:t>3.2 Morfolojik işlemler</a:t>
            </a:r>
          </a:p>
          <a:p>
            <a:r>
              <a:rPr lang="tr-TR" sz="170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endParaRPr lang="tr-TR" sz="1700">
              <a:cs typeface="Calibri"/>
            </a:endParaRPr>
          </a:p>
        </p:txBody>
      </p:sp>
      <p:pic>
        <p:nvPicPr>
          <p:cNvPr id="5" name="Picture 4" descr="Belgedeki grafik ve bir kalem">
            <a:extLst>
              <a:ext uri="{FF2B5EF4-FFF2-40B4-BE49-F238E27FC236}">
                <a16:creationId xmlns:a16="http://schemas.microsoft.com/office/drawing/2014/main" id="{D1A2E5EB-FDAE-E73E-B720-AC747AEB56A4}"/>
              </a:ext>
            </a:extLst>
          </p:cNvPr>
          <p:cNvPicPr>
            <a:picLocks noChangeAspect="1"/>
          </p:cNvPicPr>
          <p:nvPr/>
        </p:nvPicPr>
        <p:blipFill rotWithShape="1">
          <a:blip r:embed="rId2"/>
          <a:srcRect l="34499" r="20448"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E86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18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Başlık 4">
            <a:extLst>
              <a:ext uri="{FF2B5EF4-FFF2-40B4-BE49-F238E27FC236}">
                <a16:creationId xmlns:a16="http://schemas.microsoft.com/office/drawing/2014/main" id="{D49A2679-2593-9B32-6127-436C0764FDD5}"/>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endParaRPr lang="en-US" sz="2400"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Metin Yer Tutucusu 6">
            <a:extLst>
              <a:ext uri="{FF2B5EF4-FFF2-40B4-BE49-F238E27FC236}">
                <a16:creationId xmlns:a16="http://schemas.microsoft.com/office/drawing/2014/main" id="{48F79868-511C-9465-0CBC-8A13D08BA510}"/>
              </a:ext>
            </a:extLst>
          </p:cNvPr>
          <p:cNvSpPr>
            <a:spLocks noGrp="1"/>
          </p:cNvSpPr>
          <p:nvPr>
            <p:ph type="body" sz="half" idx="2"/>
          </p:nvPr>
        </p:nvSpPr>
        <p:spPr>
          <a:xfrm>
            <a:off x="4878783" y="411881"/>
            <a:ext cx="6512265"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Morfolojik işlem döngü sonucu. Sırasıyla morfolojik açma, üst-şapka ve alt-şapka sonuçları.</a:t>
            </a:r>
          </a:p>
        </p:txBody>
      </p:sp>
      <p:pic>
        <p:nvPicPr>
          <p:cNvPr id="4" name="Resim 4" descr="metin içeren bir resim&#10;&#10;Açıklama otomatik olarak oluşturuldu">
            <a:extLst>
              <a:ext uri="{FF2B5EF4-FFF2-40B4-BE49-F238E27FC236}">
                <a16:creationId xmlns:a16="http://schemas.microsoft.com/office/drawing/2014/main" id="{D06FDF1C-4A54-5C57-A3EC-174B7556F025}"/>
              </a:ext>
            </a:extLst>
          </p:cNvPr>
          <p:cNvPicPr>
            <a:picLocks noChangeAspect="1"/>
          </p:cNvPicPr>
          <p:nvPr/>
        </p:nvPicPr>
        <p:blipFill>
          <a:blip r:embed="rId2"/>
          <a:stretch>
            <a:fillRect/>
          </a:stretch>
        </p:blipFill>
        <p:spPr>
          <a:xfrm>
            <a:off x="795142" y="2695032"/>
            <a:ext cx="10595911" cy="3495837"/>
          </a:xfrm>
          <a:prstGeom prst="rect">
            <a:avLst/>
          </a:prstGeom>
        </p:spPr>
      </p:pic>
    </p:spTree>
    <p:extLst>
      <p:ext uri="{BB962C8B-B14F-4D97-AF65-F5344CB8AC3E}">
        <p14:creationId xmlns:p14="http://schemas.microsoft.com/office/powerpoint/2010/main" val="108361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Başlık 1">
            <a:extLst>
              <a:ext uri="{FF2B5EF4-FFF2-40B4-BE49-F238E27FC236}">
                <a16:creationId xmlns:a16="http://schemas.microsoft.com/office/drawing/2014/main" id="{904FA6E7-EA64-69B5-F3C5-CC1E5F635B64}"/>
              </a:ext>
            </a:extLst>
          </p:cNvPr>
          <p:cNvSpPr>
            <a:spLocks noGrp="1"/>
          </p:cNvSpPr>
          <p:nvPr>
            <p:ph type="title"/>
          </p:nvPr>
        </p:nvSpPr>
        <p:spPr>
          <a:xfrm>
            <a:off x="841248" y="713232"/>
            <a:ext cx="5157216" cy="1197864"/>
          </a:xfrm>
        </p:spPr>
        <p:txBody>
          <a:bodyPr>
            <a:normAutofit/>
          </a:bodyPr>
          <a:lstStyle/>
          <a:p>
            <a:r>
              <a:rPr lang="tr-TR">
                <a:ea typeface="+mj-lt"/>
                <a:cs typeface="+mj-lt"/>
              </a:rPr>
              <a:t>4 Bulgular ve tartışma</a:t>
            </a:r>
            <a:endParaRPr lang="tr-TR"/>
          </a:p>
        </p:txBody>
      </p:sp>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Resim Yer Tutucusu 2">
            <a:extLst>
              <a:ext uri="{FF2B5EF4-FFF2-40B4-BE49-F238E27FC236}">
                <a16:creationId xmlns:a16="http://schemas.microsoft.com/office/drawing/2014/main" id="{D017A60C-2DD0-5A52-E43D-820D2A60D4D2}"/>
              </a:ext>
            </a:extLst>
          </p:cNvPr>
          <p:cNvSpPr>
            <a:spLocks noGrp="1"/>
          </p:cNvSpPr>
          <p:nvPr>
            <p:ph idx="1"/>
          </p:nvPr>
        </p:nvSpPr>
        <p:spPr>
          <a:xfrm>
            <a:off x="841248" y="2048256"/>
            <a:ext cx="5157216" cy="4123944"/>
          </a:xfrm>
        </p:spPr>
        <p:txBody>
          <a:bodyPr vert="horz" lIns="91440" tIns="45720" rIns="91440" bIns="45720" rtlCol="0" anchor="t">
            <a:normAutofit/>
          </a:bodyPr>
          <a:lstStyle/>
          <a:p>
            <a:r>
              <a:rPr lang="tr-TR" sz="1700" dirty="0">
                <a:ea typeface="+mn-lt"/>
                <a:cs typeface="+mn-lt"/>
              </a:rPr>
              <a:t>Üç farklı eşikleme algoritması iyileştirilmiş </a:t>
            </a:r>
            <a:r>
              <a:rPr lang="tr-TR" sz="1700">
                <a:ea typeface="+mn-lt"/>
                <a:cs typeface="+mn-lt"/>
              </a:rPr>
              <a:t>fundus</a:t>
            </a:r>
            <a:r>
              <a:rPr lang="tr-TR" sz="1700" dirty="0">
                <a:ea typeface="+mn-lt"/>
                <a:cs typeface="+mn-lt"/>
              </a:rPr>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p>
          <a:p>
            <a:r>
              <a:rPr lang="tr-TR" sz="1700" dirty="0">
                <a:cs typeface="Calibri"/>
              </a:rPr>
              <a:t>(</a:t>
            </a:r>
            <a:r>
              <a:rPr lang="tr-TR" sz="1700" dirty="0">
                <a:ea typeface="+mn-lt"/>
                <a:cs typeface="+mn-lt"/>
              </a:rPr>
              <a:t>Yandaki </a:t>
            </a:r>
            <a:r>
              <a:rPr lang="tr-TR" sz="1700" dirty="0" err="1">
                <a:ea typeface="+mn-lt"/>
                <a:cs typeface="+mn-lt"/>
              </a:rPr>
              <a:t>resim,Performans</a:t>
            </a:r>
            <a:r>
              <a:rPr lang="tr-TR" sz="1700" dirty="0">
                <a:ea typeface="+mn-lt"/>
                <a:cs typeface="+mn-lt"/>
              </a:rPr>
              <a:t> İyileştirme Sonuçları. Birinci satırlar eşikleme sonuçlarını, ikinci satırlar iyileştirme sonuçlarını göstermektedir)</a:t>
            </a:r>
          </a:p>
          <a:p>
            <a:endParaRPr lang="tr-TR" sz="1700">
              <a:cs typeface="Calibri"/>
            </a:endParaRPr>
          </a:p>
        </p:txBody>
      </p:sp>
      <p:pic>
        <p:nvPicPr>
          <p:cNvPr id="5" name="Resim 5">
            <a:extLst>
              <a:ext uri="{FF2B5EF4-FFF2-40B4-BE49-F238E27FC236}">
                <a16:creationId xmlns:a16="http://schemas.microsoft.com/office/drawing/2014/main" id="{BC81C60F-0935-7E2A-DCBC-A9A62405EA14}"/>
              </a:ext>
            </a:extLst>
          </p:cNvPr>
          <p:cNvPicPr>
            <a:picLocks noChangeAspect="1"/>
          </p:cNvPicPr>
          <p:nvPr/>
        </p:nvPicPr>
        <p:blipFill>
          <a:blip r:embed="rId2"/>
          <a:stretch>
            <a:fillRect/>
          </a:stretch>
        </p:blipFill>
        <p:spPr>
          <a:xfrm>
            <a:off x="6693408" y="936465"/>
            <a:ext cx="4945964" cy="5012501"/>
          </a:xfrm>
          <a:prstGeom prst="rect">
            <a:avLst/>
          </a:prstGeom>
        </p:spPr>
      </p:pic>
    </p:spTree>
    <p:extLst>
      <p:ext uri="{BB962C8B-B14F-4D97-AF65-F5344CB8AC3E}">
        <p14:creationId xmlns:p14="http://schemas.microsoft.com/office/powerpoint/2010/main" val="33849413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Nerin ve daha yakından hücresi">
            <a:extLst>
              <a:ext uri="{FF2B5EF4-FFF2-40B4-BE49-F238E27FC236}">
                <a16:creationId xmlns:a16="http://schemas.microsoft.com/office/drawing/2014/main" id="{CF6FD886-83C2-1B96-5F63-45393C581473}"/>
              </a:ext>
            </a:extLst>
          </p:cNvPr>
          <p:cNvPicPr>
            <a:picLocks noChangeAspect="1"/>
          </p:cNvPicPr>
          <p:nvPr/>
        </p:nvPicPr>
        <p:blipFill rotWithShape="1">
          <a:blip r:embed="rId2"/>
          <a:srcRect l="11696" r="4" b="4"/>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F240E01-485F-41E1-17E2-9DFD8EC9E713}"/>
              </a:ext>
            </a:extLst>
          </p:cNvPr>
          <p:cNvSpPr>
            <a:spLocks noGrp="1"/>
          </p:cNvSpPr>
          <p:nvPr>
            <p:ph type="title"/>
          </p:nvPr>
        </p:nvSpPr>
        <p:spPr>
          <a:xfrm>
            <a:off x="804672" y="365125"/>
            <a:ext cx="5266155" cy="1325563"/>
          </a:xfrm>
        </p:spPr>
        <p:txBody>
          <a:bodyPr>
            <a:normAutofit/>
          </a:bodyPr>
          <a:lstStyle/>
          <a:p>
            <a:r>
              <a:rPr lang="tr-TR" dirty="0">
                <a:ea typeface="+mj-lt"/>
                <a:cs typeface="+mj-lt"/>
              </a:rPr>
              <a:t>5 Sonuçlar</a:t>
            </a:r>
            <a:endParaRPr lang="tr-TR" dirty="0"/>
          </a:p>
        </p:txBody>
      </p:sp>
      <p:sp>
        <p:nvSpPr>
          <p:cNvPr id="3" name="İçerik Yer Tutucusu 2">
            <a:extLst>
              <a:ext uri="{FF2B5EF4-FFF2-40B4-BE49-F238E27FC236}">
                <a16:creationId xmlns:a16="http://schemas.microsoft.com/office/drawing/2014/main" id="{553A25BF-2CD0-3576-1432-8E3BA08182D4}"/>
              </a:ext>
            </a:extLst>
          </p:cNvPr>
          <p:cNvSpPr>
            <a:spLocks noGrp="1"/>
          </p:cNvSpPr>
          <p:nvPr>
            <p:ph idx="1"/>
          </p:nvPr>
        </p:nvSpPr>
        <p:spPr>
          <a:xfrm>
            <a:off x="804672" y="2022601"/>
            <a:ext cx="3941499" cy="4154361"/>
          </a:xfrm>
        </p:spPr>
        <p:txBody>
          <a:bodyPr vert="horz" lIns="91440" tIns="45720" rIns="91440" bIns="45720" rtlCol="0">
            <a:normAutofit/>
          </a:bodyPr>
          <a:lstStyle/>
          <a:p>
            <a:r>
              <a:rPr lang="tr-TR" sz="1900">
                <a:ea typeface="+mn-lt"/>
                <a:cs typeface="+mn-lt"/>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a:t>
            </a:r>
            <a:endParaRPr lang="tr-TR" sz="1900"/>
          </a:p>
        </p:txBody>
      </p:sp>
    </p:spTree>
    <p:extLst>
      <p:ext uri="{BB962C8B-B14F-4D97-AF65-F5344CB8AC3E}">
        <p14:creationId xmlns:p14="http://schemas.microsoft.com/office/powerpoint/2010/main" val="20048055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Retina kan damarlarını çıkarmak için eşikleme temelli morfolojik bir yöntem </vt:lpstr>
      <vt:lpstr>1 Giriş:</vt:lpstr>
      <vt:lpstr>PowerPoint Sunusu</vt:lpstr>
      <vt:lpstr>2 Materyal ve metot:</vt:lpstr>
      <vt:lpstr>PowerPoint Sunusu</vt:lpstr>
      <vt:lpstr>3 Kullanılan yöntem</vt:lpstr>
      <vt:lpstr>PowerPoint Sunusu</vt:lpstr>
      <vt:lpstr>4 Bulgular ve tartışma</vt:lpstr>
      <vt:lpstr>5 Sonuçlar</vt:lpstr>
      <vt:lpstr>Görüntü işleme teknikleri ve kümeleme yöntemleri kullanılarak fındık meyvesinin tespit ve sınıflandırılması </vt:lpstr>
      <vt:lpstr>2. ÖNERİLEN YÖNTEM</vt:lpstr>
      <vt:lpstr>PowerPoint Sunusu</vt:lpstr>
      <vt:lpstr>3. DENEYSEL ÇALIŞMA </vt:lpstr>
      <vt:lpstr>Görüntü İşleme Teknikleri ve Kümeleme Yöntemleri Kullanılarak Fındık Meyvesinin Tespit ve Sınıflandırılması</vt:lpstr>
      <vt:lpstr>4. SONUÇLAR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318</cp:revision>
  <dcterms:created xsi:type="dcterms:W3CDTF">2022-12-13T13:22:29Z</dcterms:created>
  <dcterms:modified xsi:type="dcterms:W3CDTF">2022-12-13T15:25:44Z</dcterms:modified>
</cp:coreProperties>
</file>