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C37B-1A3C-4CAE-A5B3-475E7CE2326A}" type="datetimeFigureOut">
              <a:rPr lang="tr-TR" smtClean="0"/>
              <a:t>12.12.2020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CEE7-4D02-4D3A-94F6-DDFF767115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469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C37B-1A3C-4CAE-A5B3-475E7CE2326A}" type="datetimeFigureOut">
              <a:rPr lang="tr-TR" smtClean="0"/>
              <a:t>12.12.2020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CEE7-4D02-4D3A-94F6-DDFF767115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943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C37B-1A3C-4CAE-A5B3-475E7CE2326A}" type="datetimeFigureOut">
              <a:rPr lang="tr-TR" smtClean="0"/>
              <a:t>12.12.2020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CEE7-4D02-4D3A-94F6-DDFF767115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69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C37B-1A3C-4CAE-A5B3-475E7CE2326A}" type="datetimeFigureOut">
              <a:rPr lang="tr-TR" smtClean="0"/>
              <a:t>12.12.2020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CEE7-4D02-4D3A-94F6-DDFF767115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892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C37B-1A3C-4CAE-A5B3-475E7CE2326A}" type="datetimeFigureOut">
              <a:rPr lang="tr-TR" smtClean="0"/>
              <a:t>12.12.2020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CEE7-4D02-4D3A-94F6-DDFF767115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172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C37B-1A3C-4CAE-A5B3-475E7CE2326A}" type="datetimeFigureOut">
              <a:rPr lang="tr-TR" smtClean="0"/>
              <a:t>12.12.2020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CEE7-4D02-4D3A-94F6-DDFF767115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269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C37B-1A3C-4CAE-A5B3-475E7CE2326A}" type="datetimeFigureOut">
              <a:rPr lang="tr-TR" smtClean="0"/>
              <a:t>12.12.2020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CEE7-4D02-4D3A-94F6-DDFF767115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106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C37B-1A3C-4CAE-A5B3-475E7CE2326A}" type="datetimeFigureOut">
              <a:rPr lang="tr-TR" smtClean="0"/>
              <a:t>12.12.2020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CEE7-4D02-4D3A-94F6-DDFF767115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1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C37B-1A3C-4CAE-A5B3-475E7CE2326A}" type="datetimeFigureOut">
              <a:rPr lang="tr-TR" smtClean="0"/>
              <a:t>12.12.2020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CEE7-4D02-4D3A-94F6-DDFF767115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869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C37B-1A3C-4CAE-A5B3-475E7CE2326A}" type="datetimeFigureOut">
              <a:rPr lang="tr-TR" smtClean="0"/>
              <a:t>12.12.2020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CEE7-4D02-4D3A-94F6-DDFF767115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444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C37B-1A3C-4CAE-A5B3-475E7CE2326A}" type="datetimeFigureOut">
              <a:rPr lang="tr-TR" smtClean="0"/>
              <a:t>12.12.2020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CEE7-4D02-4D3A-94F6-DDFF767115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586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C37B-1A3C-4CAE-A5B3-475E7CE2326A}" type="datetimeFigureOut">
              <a:rPr lang="tr-TR" smtClean="0"/>
              <a:t>12.12.2020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CEE7-4D02-4D3A-94F6-DDFF767115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392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Cannon’s Algorithm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879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Cannon’s </a:t>
            </a:r>
            <a:r>
              <a:rPr lang="tr-TR" dirty="0" smtClean="0"/>
              <a:t>Algorithm – Initial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Alignment Rule</a:t>
            </a:r>
          </a:p>
          <a:p>
            <a:endParaRPr lang="tr-TR" sz="2000" dirty="0"/>
          </a:p>
          <a:p>
            <a:endParaRPr lang="tr-TR" sz="2000" dirty="0" smtClean="0"/>
          </a:p>
          <a:p>
            <a:endParaRPr lang="tr-TR" sz="2000" dirty="0"/>
          </a:p>
          <a:p>
            <a:pPr lvl="8"/>
            <a:r>
              <a:rPr lang="tr-TR" sz="3600" dirty="0" smtClean="0"/>
              <a:t>                   </a:t>
            </a:r>
          </a:p>
          <a:p>
            <a:pPr lvl="8"/>
            <a:r>
              <a:rPr lang="tr-TR" sz="3600" dirty="0"/>
              <a:t> </a:t>
            </a:r>
            <a:r>
              <a:rPr lang="tr-TR" sz="3600" dirty="0" smtClean="0"/>
              <a:t>            =&gt;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9" y="2324162"/>
            <a:ext cx="4969083" cy="3512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280" y="2036308"/>
            <a:ext cx="3519490" cy="402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5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Cannon’s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 – </a:t>
            </a:r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Alignment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r>
              <a:rPr lang="tr-TR" sz="2000" dirty="0" err="1" smtClean="0"/>
              <a:t>Comparision</a:t>
            </a:r>
            <a:r>
              <a:rPr lang="tr-TR" sz="2000" dirty="0" smtClean="0"/>
              <a:t> </a:t>
            </a:r>
            <a:r>
              <a:rPr lang="tr-TR" sz="2000" dirty="0" err="1" smtClean="0"/>
              <a:t>positions</a:t>
            </a:r>
            <a:r>
              <a:rPr lang="tr-TR" sz="2000" dirty="0" smtClean="0"/>
              <a:t> of </a:t>
            </a:r>
            <a:r>
              <a:rPr lang="tr-TR" sz="2000" dirty="0" err="1" smtClean="0"/>
              <a:t>initializaiton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alignment</a:t>
            </a:r>
            <a:r>
              <a:rPr lang="tr-TR" sz="2000" dirty="0" smtClean="0"/>
              <a:t>.</a:t>
            </a:r>
          </a:p>
          <a:p>
            <a:endParaRPr lang="tr-TR" sz="2000" dirty="0"/>
          </a:p>
          <a:p>
            <a:endParaRPr lang="tr-TR" sz="2000" dirty="0" smtClean="0"/>
          </a:p>
          <a:p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				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				</a:t>
            </a:r>
            <a:r>
              <a:rPr lang="tr-TR" dirty="0" smtClean="0"/>
              <a:t>=&gt;</a:t>
            </a:r>
          </a:p>
          <a:p>
            <a:endParaRPr lang="tr-T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67" y="1945276"/>
            <a:ext cx="2775721" cy="2095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867" y="4106362"/>
            <a:ext cx="2820420" cy="2020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822" y="2063251"/>
            <a:ext cx="3771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8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Cannon’s </a:t>
            </a:r>
            <a:r>
              <a:rPr lang="tr-TR" dirty="0" smtClean="0"/>
              <a:t>Algorithm – </a:t>
            </a:r>
            <a:r>
              <a:rPr lang="tr-TR" dirty="0"/>
              <a:t>Initial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			</a:t>
            </a:r>
            <a:r>
              <a:rPr lang="tr-TR" dirty="0"/>
              <a:t> </a:t>
            </a:r>
            <a:r>
              <a:rPr lang="tr-TR" dirty="0" smtClean="0"/>
              <a:t>               =&gt;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206" y="1552492"/>
            <a:ext cx="5464683" cy="4221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94" y="1926374"/>
            <a:ext cx="3519490" cy="402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1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Cannon’s Algorithm – </a:t>
            </a:r>
            <a:r>
              <a:rPr lang="tr-TR" dirty="0" smtClean="0"/>
              <a:t>First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320" y="1690688"/>
            <a:ext cx="10515600" cy="4351338"/>
          </a:xfrm>
        </p:spPr>
        <p:txBody>
          <a:bodyPr/>
          <a:lstStyle/>
          <a:p>
            <a:r>
              <a:rPr lang="tr-TR" sz="2000" dirty="0"/>
              <a:t>E</a:t>
            </a:r>
            <a:r>
              <a:rPr lang="en-US" sz="2000" dirty="0" smtClean="0"/>
              <a:t>ach </a:t>
            </a:r>
            <a:r>
              <a:rPr lang="en-US" sz="2000" dirty="0"/>
              <a:t>block of </a:t>
            </a:r>
            <a:r>
              <a:rPr lang="en-US" sz="2000" i="1" dirty="0"/>
              <a:t>A</a:t>
            </a:r>
            <a:r>
              <a:rPr lang="en-US" sz="2000" dirty="0"/>
              <a:t> moves one step left and each block of </a:t>
            </a:r>
            <a:r>
              <a:rPr lang="en-US" sz="2000" i="1" dirty="0"/>
              <a:t>B</a:t>
            </a:r>
            <a:r>
              <a:rPr lang="en-US" sz="2000" dirty="0"/>
              <a:t> moves </a:t>
            </a:r>
            <a:r>
              <a:rPr lang="en-US" sz="2000" dirty="0" smtClean="0"/>
              <a:t>on</a:t>
            </a:r>
            <a:r>
              <a:rPr lang="tr-TR" sz="2000" dirty="0" smtClean="0"/>
              <a:t>e </a:t>
            </a:r>
            <a:r>
              <a:rPr lang="en-US" sz="2000" dirty="0" smtClean="0"/>
              <a:t>step</a:t>
            </a:r>
            <a:r>
              <a:rPr lang="tr-TR" sz="2000" dirty="0"/>
              <a:t> </a:t>
            </a:r>
            <a:r>
              <a:rPr lang="tr-TR" sz="2000" dirty="0" smtClean="0"/>
              <a:t>up</a:t>
            </a:r>
            <a:endParaRPr lang="tr-TR" dirty="0" smtClean="0"/>
          </a:p>
          <a:p>
            <a:endParaRPr lang="tr-TR" dirty="0" smtClean="0"/>
          </a:p>
          <a:p>
            <a:pPr marL="3657600" lvl="8" indent="0">
              <a:buNone/>
            </a:pPr>
            <a:endParaRPr lang="tr-TR" sz="2800" dirty="0"/>
          </a:p>
          <a:p>
            <a:pPr marL="3657600" lvl="8" indent="0">
              <a:buNone/>
            </a:pPr>
            <a:endParaRPr lang="tr-TR" sz="2800" dirty="0" smtClean="0"/>
          </a:p>
          <a:p>
            <a:pPr marL="3657600" lvl="8" indent="0">
              <a:buNone/>
            </a:pPr>
            <a:endParaRPr lang="tr-TR" sz="2800" dirty="0"/>
          </a:p>
          <a:p>
            <a:pPr marL="3657600" lvl="8" indent="0">
              <a:buNone/>
            </a:pPr>
            <a:r>
              <a:rPr lang="tr-TR" sz="2800" dirty="0" smtClean="0"/>
              <a:t>=&gt;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40" y="2241261"/>
            <a:ext cx="3681712" cy="4216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775" y="2241261"/>
            <a:ext cx="6175038" cy="351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6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Cannon’s Algorithm – </a:t>
            </a:r>
            <a:r>
              <a:rPr lang="tr-TR" dirty="0" smtClean="0"/>
              <a:t>Second </a:t>
            </a:r>
            <a:r>
              <a:rPr lang="tr-TR" dirty="0"/>
              <a:t>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 smtClean="0"/>
              <a:t>E</a:t>
            </a:r>
            <a:r>
              <a:rPr lang="en-US" sz="2000" dirty="0" smtClean="0"/>
              <a:t>ach </a:t>
            </a:r>
            <a:r>
              <a:rPr lang="en-US" sz="2000" dirty="0"/>
              <a:t>block of </a:t>
            </a:r>
            <a:r>
              <a:rPr lang="en-US" sz="2000" i="1" dirty="0"/>
              <a:t>A</a:t>
            </a:r>
            <a:r>
              <a:rPr lang="en-US" sz="2000" dirty="0"/>
              <a:t> moves one step left and each block of </a:t>
            </a:r>
            <a:r>
              <a:rPr lang="en-US" sz="2000" i="1" dirty="0"/>
              <a:t>B</a:t>
            </a:r>
            <a:r>
              <a:rPr lang="en-US" sz="2000" dirty="0"/>
              <a:t> moves on</a:t>
            </a:r>
            <a:r>
              <a:rPr lang="tr-TR" sz="2000" dirty="0"/>
              <a:t>e</a:t>
            </a:r>
            <a:r>
              <a:rPr lang="tr-TR" dirty="0"/>
              <a:t> </a:t>
            </a:r>
            <a:r>
              <a:rPr lang="en-US" sz="2000" dirty="0"/>
              <a:t>step</a:t>
            </a:r>
            <a:r>
              <a:rPr lang="tr-TR" sz="2000" dirty="0"/>
              <a:t> up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		   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                                    =&gt;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5821"/>
            <a:ext cx="3871320" cy="3856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737" y="2330657"/>
            <a:ext cx="6054946" cy="356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61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Cannon’s Algorithm – </a:t>
            </a:r>
            <a:r>
              <a:rPr lang="tr-TR" dirty="0" smtClean="0"/>
              <a:t>Third </a:t>
            </a:r>
            <a:r>
              <a:rPr lang="tr-TR" dirty="0"/>
              <a:t>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E</a:t>
            </a:r>
            <a:r>
              <a:rPr lang="en-US" sz="2000" dirty="0"/>
              <a:t>ach block of </a:t>
            </a:r>
            <a:r>
              <a:rPr lang="en-US" sz="2000" i="1" dirty="0"/>
              <a:t>A</a:t>
            </a:r>
            <a:r>
              <a:rPr lang="en-US" sz="2000" dirty="0"/>
              <a:t> moves one step left and each block of </a:t>
            </a:r>
            <a:r>
              <a:rPr lang="en-US" sz="2000" i="1" dirty="0"/>
              <a:t>B</a:t>
            </a:r>
            <a:r>
              <a:rPr lang="en-US" sz="2000" dirty="0"/>
              <a:t> moves on</a:t>
            </a:r>
            <a:r>
              <a:rPr lang="tr-TR" sz="2000" dirty="0"/>
              <a:t>e </a:t>
            </a:r>
            <a:r>
              <a:rPr lang="en-US" sz="2000" dirty="0"/>
              <a:t>step</a:t>
            </a:r>
            <a:r>
              <a:rPr lang="tr-TR" sz="2000" dirty="0"/>
              <a:t> up</a:t>
            </a:r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smtClean="0"/>
              <a:t>				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smtClean="0"/>
              <a:t>			</a:t>
            </a:r>
            <a:r>
              <a:rPr lang="tr-TR" dirty="0" smtClean="0"/>
              <a:t>=&gt;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7665"/>
            <a:ext cx="3601958" cy="3661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111" y="2132452"/>
            <a:ext cx="6317673" cy="39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2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Analysis Of </a:t>
            </a:r>
            <a:r>
              <a:rPr lang="tr-TR" dirty="0" err="1" smtClean="0"/>
              <a:t>Cannon’s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err="1" smtClean="0"/>
              <a:t>It’s</a:t>
            </a:r>
            <a:r>
              <a:rPr lang="tr-TR" sz="2000" dirty="0" smtClean="0"/>
              <a:t> </a:t>
            </a:r>
            <a:r>
              <a:rPr lang="tr-TR" sz="2000" dirty="0" err="1" smtClean="0"/>
              <a:t>especially</a:t>
            </a:r>
            <a:r>
              <a:rPr lang="tr-TR" sz="2000" dirty="0" smtClean="0"/>
              <a:t> </a:t>
            </a:r>
            <a:r>
              <a:rPr lang="tr-TR" sz="2000" dirty="0" err="1" smtClean="0"/>
              <a:t>suitable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NxN</a:t>
            </a:r>
            <a:r>
              <a:rPr lang="tr-TR" sz="2000" dirty="0" smtClean="0"/>
              <a:t> mesh.</a:t>
            </a:r>
          </a:p>
          <a:p>
            <a:r>
              <a:rPr lang="tr-TR" sz="2000" dirty="0" err="1" smtClean="0"/>
              <a:t>The</a:t>
            </a:r>
            <a:r>
              <a:rPr lang="tr-TR" sz="2000" dirty="0" smtClean="0"/>
              <a:t> main </a:t>
            </a:r>
            <a:r>
              <a:rPr lang="tr-TR" sz="2000" dirty="0" err="1" smtClean="0"/>
              <a:t>advantage</a:t>
            </a:r>
            <a:r>
              <a:rPr lang="tr-TR" sz="2000" dirty="0" smtClean="0"/>
              <a:t> of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algorithm</a:t>
            </a:r>
            <a:r>
              <a:rPr lang="tr-TR" sz="2000" dirty="0" smtClean="0"/>
              <a:t> is </a:t>
            </a:r>
            <a:r>
              <a:rPr lang="tr-TR" sz="2000" dirty="0" err="1" smtClean="0"/>
              <a:t>that</a:t>
            </a:r>
            <a:r>
              <a:rPr lang="tr-TR" sz="2000" dirty="0" smtClean="0"/>
              <a:t> </a:t>
            </a:r>
            <a:r>
              <a:rPr lang="tr-TR" sz="2000" dirty="0" err="1" smtClean="0"/>
              <a:t>its</a:t>
            </a:r>
            <a:r>
              <a:rPr lang="tr-TR" sz="2000" dirty="0" smtClean="0"/>
              <a:t> </a:t>
            </a:r>
            <a:r>
              <a:rPr lang="tr-TR" sz="2000" dirty="0" err="1" smtClean="0"/>
              <a:t>storage</a:t>
            </a:r>
            <a:r>
              <a:rPr lang="tr-TR" sz="2000" dirty="0" smtClean="0"/>
              <a:t> </a:t>
            </a:r>
            <a:r>
              <a:rPr lang="tr-TR" sz="2000" dirty="0" err="1" smtClean="0"/>
              <a:t>requirements</a:t>
            </a:r>
            <a:r>
              <a:rPr lang="tr-TR" sz="2000" dirty="0" smtClean="0"/>
              <a:t> </a:t>
            </a:r>
            <a:r>
              <a:rPr lang="tr-TR" sz="2000" dirty="0" err="1" smtClean="0"/>
              <a:t>remain</a:t>
            </a:r>
            <a:r>
              <a:rPr lang="tr-TR" sz="2000" dirty="0" smtClean="0"/>
              <a:t> </a:t>
            </a:r>
            <a:r>
              <a:rPr lang="tr-TR" sz="2000" dirty="0" err="1" smtClean="0"/>
              <a:t>constant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independent</a:t>
            </a:r>
            <a:r>
              <a:rPr lang="tr-TR" sz="2000" dirty="0" smtClean="0"/>
              <a:t> of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number</a:t>
            </a:r>
            <a:r>
              <a:rPr lang="tr-TR" sz="2000" dirty="0" smtClean="0"/>
              <a:t> of </a:t>
            </a:r>
            <a:r>
              <a:rPr lang="tr-TR" sz="2000" dirty="0" err="1" smtClean="0"/>
              <a:t>processors</a:t>
            </a:r>
            <a:r>
              <a:rPr lang="tr-TR" sz="2000" dirty="0" smtClean="0"/>
              <a:t>.</a:t>
            </a:r>
          </a:p>
          <a:p>
            <a:r>
              <a:rPr lang="tr-TR" sz="2000" dirty="0" smtClean="0"/>
              <a:t>A </a:t>
            </a:r>
            <a:r>
              <a:rPr lang="tr-TR" sz="2000" dirty="0" err="1" smtClean="0"/>
              <a:t>disadvantage</a:t>
            </a:r>
            <a:r>
              <a:rPr lang="tr-TR" sz="2000" dirty="0" smtClean="0"/>
              <a:t> of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algorithm</a:t>
            </a:r>
            <a:r>
              <a:rPr lang="tr-TR" sz="2000" dirty="0" smtClean="0"/>
              <a:t> is </a:t>
            </a:r>
            <a:r>
              <a:rPr lang="tr-TR" sz="2000" dirty="0" err="1" smtClean="0"/>
              <a:t>that</a:t>
            </a:r>
            <a:r>
              <a:rPr lang="tr-TR" sz="2000" dirty="0" smtClean="0"/>
              <a:t> </a:t>
            </a:r>
            <a:r>
              <a:rPr lang="tr-TR" sz="2000" dirty="0" err="1" smtClean="0"/>
              <a:t>there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many</a:t>
            </a:r>
            <a:r>
              <a:rPr lang="tr-TR" sz="2000" dirty="0" smtClean="0"/>
              <a:t> </a:t>
            </a:r>
            <a:r>
              <a:rPr lang="tr-TR" sz="2000" dirty="0" err="1" smtClean="0"/>
              <a:t>connection</a:t>
            </a:r>
            <a:r>
              <a:rPr lang="tr-TR" sz="2000" dirty="0" smtClean="0"/>
              <a:t> </a:t>
            </a:r>
            <a:r>
              <a:rPr lang="tr-TR" sz="2000" dirty="0" err="1" smtClean="0"/>
              <a:t>setups</a:t>
            </a:r>
            <a:r>
              <a:rPr lang="tr-TR" sz="2000" dirty="0" smtClean="0"/>
              <a:t> </a:t>
            </a:r>
            <a:r>
              <a:rPr lang="tr-TR" sz="2000" dirty="0" err="1" smtClean="0"/>
              <a:t>with</a:t>
            </a:r>
            <a:r>
              <a:rPr lang="tr-TR" sz="2000" dirty="0" smtClean="0"/>
              <a:t> </a:t>
            </a:r>
            <a:r>
              <a:rPr lang="tr-TR" sz="2000" dirty="0" err="1" smtClean="0"/>
              <a:t>small</a:t>
            </a:r>
            <a:r>
              <a:rPr lang="tr-TR" sz="2000" dirty="0" smtClean="0"/>
              <a:t> </a:t>
            </a:r>
            <a:r>
              <a:rPr lang="tr-TR" sz="2000" dirty="0" err="1" smtClean="0"/>
              <a:t>message</a:t>
            </a:r>
            <a:r>
              <a:rPr lang="tr-TR" sz="2000" dirty="0" smtClean="0"/>
              <a:t> </a:t>
            </a:r>
            <a:r>
              <a:rPr lang="tr-TR" sz="2000" dirty="0" err="1" smtClean="0"/>
              <a:t>sizes</a:t>
            </a:r>
            <a:r>
              <a:rPr lang="tr-TR" sz="2000" dirty="0" smtClean="0"/>
              <a:t>. </a:t>
            </a:r>
            <a:r>
              <a:rPr lang="tr-TR" sz="2000" dirty="0" err="1" smtClean="0"/>
              <a:t>It</a:t>
            </a:r>
            <a:r>
              <a:rPr lang="tr-TR" sz="2000" dirty="0" smtClean="0"/>
              <a:t> </a:t>
            </a:r>
            <a:r>
              <a:rPr lang="tr-TR" sz="2000" dirty="0" err="1" smtClean="0"/>
              <a:t>would</a:t>
            </a:r>
            <a:r>
              <a:rPr lang="tr-TR" sz="2000" dirty="0" smtClean="0"/>
              <a:t> be </a:t>
            </a:r>
            <a:r>
              <a:rPr lang="tr-TR" sz="2000" dirty="0" err="1" smtClean="0"/>
              <a:t>better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able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transmit</a:t>
            </a:r>
            <a:r>
              <a:rPr lang="tr-TR" sz="2000" dirty="0" smtClean="0"/>
              <a:t> </a:t>
            </a:r>
            <a:r>
              <a:rPr lang="tr-TR" sz="2000" dirty="0" err="1" smtClean="0"/>
              <a:t>more</a:t>
            </a:r>
            <a:r>
              <a:rPr lang="tr-TR" sz="2000" dirty="0" smtClean="0"/>
              <a:t> data in </a:t>
            </a:r>
            <a:r>
              <a:rPr lang="tr-TR" sz="2000" dirty="0" err="1" smtClean="0"/>
              <a:t>each</a:t>
            </a:r>
            <a:r>
              <a:rPr lang="tr-TR" sz="2000" dirty="0" smtClean="0"/>
              <a:t> </a:t>
            </a:r>
            <a:r>
              <a:rPr lang="tr-TR" sz="2000" dirty="0" err="1" smtClean="0"/>
              <a:t>message</a:t>
            </a:r>
            <a:r>
              <a:rPr lang="tr-TR" sz="2000" dirty="0" smtClean="0"/>
              <a:t>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02044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449" y="190005"/>
            <a:ext cx="11132128" cy="6875813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		</a:t>
            </a:r>
            <a:r>
              <a:rPr lang="tr-TR" sz="2000" dirty="0" smtClean="0"/>
              <a:t>Cannon					</a:t>
            </a:r>
            <a:r>
              <a:rPr lang="tr-TR" sz="2000"/>
              <a:t> </a:t>
            </a:r>
            <a:r>
              <a:rPr lang="tr-TR" sz="2000" smtClean="0"/>
              <a:t>             </a:t>
            </a:r>
            <a:r>
              <a:rPr lang="tr-TR" sz="2000" dirty="0" smtClean="0"/>
              <a:t>Parallel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23" y="585175"/>
            <a:ext cx="4559435" cy="306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22" y="3728852"/>
            <a:ext cx="4559436" cy="2838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968" y="585175"/>
            <a:ext cx="4524965" cy="3060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968" y="3728852"/>
            <a:ext cx="4524965" cy="28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8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Sequential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Multiplication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000" dirty="0" smtClean="0"/>
                  <a:t>Assume </a:t>
                </a:r>
                <a:r>
                  <a:rPr lang="tr-TR" sz="2000" dirty="0" err="1" smtClean="0"/>
                  <a:t>throughout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that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matrices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square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(</a:t>
                </a:r>
                <a:r>
                  <a:rPr lang="tr-TR" sz="2000" dirty="0" err="1" smtClean="0"/>
                  <a:t>NxN</a:t>
                </a:r>
                <a:r>
                  <a:rPr lang="tr-TR" sz="2000" dirty="0" smtClean="0"/>
                  <a:t>)</a:t>
                </a:r>
              </a:p>
              <a:p>
                <a:r>
                  <a:rPr lang="tr-TR" sz="2000" dirty="0" err="1" smtClean="0"/>
                  <a:t>Sequential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code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to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compute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AxB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could</a:t>
                </a:r>
                <a:r>
                  <a:rPr lang="tr-TR" sz="2000" dirty="0" smtClean="0"/>
                  <a:t> be </a:t>
                </a:r>
                <a:r>
                  <a:rPr lang="tr-TR" sz="2000" dirty="0" err="1" smtClean="0"/>
                  <a:t>like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this</a:t>
                </a:r>
                <a:r>
                  <a:rPr lang="tr-TR" sz="2000" dirty="0" smtClean="0"/>
                  <a:t>;</a:t>
                </a:r>
              </a:p>
              <a:p>
                <a:endParaRPr lang="tr-TR" sz="2000" dirty="0"/>
              </a:p>
              <a:p>
                <a:endParaRPr lang="tr-TR" sz="2000" dirty="0" smtClean="0"/>
              </a:p>
              <a:p>
                <a:endParaRPr lang="tr-TR" sz="2000" dirty="0"/>
              </a:p>
              <a:p>
                <a:endParaRPr lang="tr-TR" sz="2000" dirty="0" smtClean="0"/>
              </a:p>
              <a:p>
                <a:endParaRPr lang="tr-TR" sz="2000" dirty="0"/>
              </a:p>
              <a:p>
                <a:endParaRPr lang="tr-TR" sz="2000" dirty="0" smtClean="0"/>
              </a:p>
              <a:p>
                <a:r>
                  <a:rPr lang="tr-TR" sz="2000" dirty="0" err="1" smtClean="0"/>
                  <a:t>Requires</a:t>
                </a:r>
                <a:r>
                  <a:rPr lang="tr-TR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tr-TR" sz="2000" dirty="0" smtClean="0"/>
                  <a:t> </a:t>
                </a:r>
                <a:r>
                  <a:rPr lang="tr-TR" sz="2000" dirty="0" err="1" smtClean="0"/>
                  <a:t>multiplications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and</a:t>
                </a:r>
                <a:r>
                  <a:rPr lang="tr-TR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tr-TR" sz="2000" dirty="0" smtClean="0"/>
                  <a:t> additions</a:t>
                </a:r>
              </a:p>
              <a:p>
                <a:r>
                  <a:rPr lang="tr-TR" sz="2000" dirty="0" smtClean="0"/>
                  <a:t>Time </a:t>
                </a:r>
                <a:r>
                  <a:rPr lang="tr-TR" sz="2000" dirty="0" err="1" smtClean="0"/>
                  <a:t>complexity</a:t>
                </a:r>
                <a:r>
                  <a:rPr lang="tr-TR" sz="2000" dirty="0" smtClean="0"/>
                  <a:t>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tr-TR" sz="2000" dirty="0" smtClean="0"/>
                  <a:t>)</a:t>
                </a:r>
                <a:endParaRPr lang="tr-T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32" y="2612821"/>
            <a:ext cx="706853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9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Simple </a:t>
            </a:r>
            <a:r>
              <a:rPr lang="tr-TR" dirty="0" err="1" smtClean="0"/>
              <a:t>Parallel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000" dirty="0" smtClean="0"/>
                  <a:t>Let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𝑁𝑋𝑁</m:t>
                        </m:r>
                      </m:sub>
                    </m:sSub>
                  </m:oMath>
                </a14:m>
                <a:r>
                  <a:rPr lang="tr-TR" sz="2000" dirty="0" smtClean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𝑁𝑋𝑁</m:t>
                        </m:r>
                      </m:sub>
                    </m:sSub>
                  </m:oMath>
                </a14:m>
                <a:r>
                  <a:rPr lang="tr-TR" sz="2000" dirty="0" smtClean="0"/>
                  <a:t> be </a:t>
                </a:r>
                <a:r>
                  <a:rPr lang="tr-TR" sz="2000" dirty="0" err="1" smtClean="0"/>
                  <a:t>NxN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matrices</a:t>
                </a:r>
                <a:r>
                  <a:rPr lang="tr-TR" sz="2000" dirty="0" smtClean="0"/>
                  <a:t>.</a:t>
                </a:r>
              </a:p>
              <a:p>
                <a:r>
                  <a:rPr lang="tr-TR" sz="2000" dirty="0" err="1" smtClean="0"/>
                  <a:t>Partition</a:t>
                </a:r>
                <a:r>
                  <a:rPr lang="tr-TR" sz="2000" dirty="0" smtClean="0"/>
                  <a:t> A </a:t>
                </a:r>
                <a:r>
                  <a:rPr lang="tr-TR" sz="2000" dirty="0" err="1" smtClean="0"/>
                  <a:t>and</a:t>
                </a:r>
                <a:r>
                  <a:rPr lang="tr-TR" sz="2000" dirty="0" smtClean="0"/>
                  <a:t> B </a:t>
                </a:r>
                <a:r>
                  <a:rPr lang="tr-TR" sz="2000" dirty="0" err="1" smtClean="0"/>
                  <a:t>into</a:t>
                </a:r>
                <a:r>
                  <a:rPr lang="tr-TR" sz="2000" dirty="0" smtClean="0"/>
                  <a:t> p </a:t>
                </a:r>
                <a:r>
                  <a:rPr lang="tr-TR" sz="2000" dirty="0" err="1" smtClean="0"/>
                  <a:t>square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blocks</a:t>
                </a:r>
                <a:r>
                  <a:rPr lang="tr-TR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r-TR" sz="2000" dirty="0" smtClean="0"/>
                  <a:t> </a:t>
                </a:r>
                <a:r>
                  <a:rPr lang="tr-TR" sz="2000" dirty="0" err="1" smtClean="0"/>
                  <a:t>and</a:t>
                </a:r>
                <a:r>
                  <a:rPr lang="tr-TR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r-TR" sz="2000" dirty="0" smtClean="0"/>
                  <a:t> (0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tr-TR" sz="2000" dirty="0" smtClean="0"/>
                  <a:t> </a:t>
                </a:r>
                <a:r>
                  <a:rPr lang="tr-TR" sz="2000" dirty="0" err="1" smtClean="0"/>
                  <a:t>i,j</a:t>
                </a:r>
                <a:r>
                  <a:rPr lang="tr-TR" sz="2000" dirty="0" smtClean="0"/>
                  <a:t>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tr-TR" sz="2000" dirty="0" smtClean="0"/>
                  <a:t>) of size (n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tr-TR" sz="2000" dirty="0" smtClean="0"/>
                  <a:t>) x (n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tr-TR" sz="2000" dirty="0" smtClean="0"/>
                  <a:t>) </a:t>
                </a:r>
                <a:r>
                  <a:rPr lang="tr-TR" sz="2000" dirty="0" err="1" smtClean="0"/>
                  <a:t>each</a:t>
                </a:r>
                <a:r>
                  <a:rPr lang="tr-TR" sz="2000" dirty="0" smtClean="0"/>
                  <a:t>, </a:t>
                </a:r>
                <a:r>
                  <a:rPr lang="tr-TR" sz="2000" dirty="0" err="1" smtClean="0"/>
                  <a:t>where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the</a:t>
                </a:r>
                <a:r>
                  <a:rPr lang="tr-TR" sz="2000" dirty="0" smtClean="0"/>
                  <a:t> p is </a:t>
                </a:r>
                <a:r>
                  <a:rPr lang="tr-TR" sz="2000" dirty="0" err="1" smtClean="0"/>
                  <a:t>number</a:t>
                </a:r>
                <a:r>
                  <a:rPr lang="tr-TR" sz="2000" dirty="0" smtClean="0"/>
                  <a:t> of </a:t>
                </a:r>
                <a:r>
                  <a:rPr lang="tr-TR" sz="2000" dirty="0" err="1" smtClean="0"/>
                  <a:t>processors</a:t>
                </a:r>
                <a:r>
                  <a:rPr lang="tr-TR" sz="2000" dirty="0" smtClean="0"/>
                  <a:t>.</a:t>
                </a:r>
              </a:p>
              <a:p>
                <a:r>
                  <a:rPr lang="tr-TR" sz="2000" dirty="0" err="1" smtClean="0"/>
                  <a:t>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r-TR" sz="2000" dirty="0" smtClean="0"/>
                  <a:t> initially stores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r-TR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r-TR" sz="2000" dirty="0" smtClean="0"/>
                  <a:t>. </a:t>
                </a:r>
                <a:r>
                  <a:rPr lang="tr-TR" sz="2000" dirty="0" err="1" smtClean="0"/>
                  <a:t>And</a:t>
                </a:r>
                <a:r>
                  <a:rPr lang="tr-TR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r-TR" sz="2000" dirty="0" smtClean="0"/>
                  <a:t> computes </a:t>
                </a:r>
                <a:r>
                  <a:rPr lang="tr-TR" sz="2000" dirty="0" err="1" smtClean="0"/>
                  <a:t>the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block</a:t>
                </a:r>
                <a:r>
                  <a:rPr lang="tr-T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r-TR" sz="2000" dirty="0" smtClean="0"/>
                  <a:t> of </a:t>
                </a:r>
                <a:r>
                  <a:rPr lang="tr-TR" sz="2000" dirty="0" err="1" smtClean="0"/>
                  <a:t>the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result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matrix</a:t>
                </a:r>
                <a:r>
                  <a:rPr lang="tr-TR" sz="2000" dirty="0" smtClean="0"/>
                  <a:t>. </a:t>
                </a:r>
              </a:p>
              <a:p>
                <a:r>
                  <a:rPr lang="tr-TR" sz="2000" dirty="0" smtClean="0"/>
                  <a:t>Computing </a:t>
                </a:r>
                <a:r>
                  <a:rPr lang="tr-TR" sz="2000" dirty="0" err="1" smtClean="0"/>
                  <a:t>submatrix</a:t>
                </a:r>
                <a:r>
                  <a:rPr lang="tr-TR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r-TR" sz="2000" dirty="0" smtClean="0"/>
                  <a:t> </a:t>
                </a:r>
                <a:r>
                  <a:rPr lang="tr-TR" sz="2000" dirty="0" err="1" smtClean="0"/>
                  <a:t>requires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all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submatrices</a:t>
                </a:r>
                <a:r>
                  <a:rPr lang="tr-TR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tr-TR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r-TR" sz="2000" dirty="0" smtClean="0"/>
                  <a:t> for (0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tr-TR" sz="2000" dirty="0" smtClean="0"/>
                  <a:t> </a:t>
                </a:r>
                <a:r>
                  <a:rPr lang="tr-TR" sz="2000" dirty="0" err="1"/>
                  <a:t>k</a:t>
                </a:r>
                <a:r>
                  <a:rPr lang="tr-TR" sz="2000" dirty="0" smtClean="0"/>
                  <a:t>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tr-TR" sz="2000" dirty="0" smtClean="0"/>
                  <a:t>)</a:t>
                </a:r>
              </a:p>
              <a:p>
                <a:r>
                  <a:rPr lang="tr-TR" sz="2000" dirty="0" err="1" smtClean="0"/>
                  <a:t>To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acquire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all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to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required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blocks</a:t>
                </a:r>
                <a:r>
                  <a:rPr lang="tr-TR" sz="2000" dirty="0" smtClean="0"/>
                  <a:t> an </a:t>
                </a:r>
                <a:r>
                  <a:rPr lang="tr-TR" sz="2000" dirty="0" err="1" smtClean="0"/>
                  <a:t>all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to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all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broadcast</a:t>
                </a:r>
                <a:r>
                  <a:rPr lang="tr-TR" sz="2000" dirty="0" smtClean="0"/>
                  <a:t> of </a:t>
                </a:r>
                <a:r>
                  <a:rPr lang="tr-TR" sz="2000" dirty="0" err="1" smtClean="0"/>
                  <a:t>matrix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A’s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blocks</a:t>
                </a:r>
                <a:r>
                  <a:rPr lang="tr-TR" sz="2000" dirty="0" smtClean="0"/>
                  <a:t> is </a:t>
                </a:r>
                <a:r>
                  <a:rPr lang="tr-TR" sz="2000" dirty="0" err="1" smtClean="0"/>
                  <a:t>performed</a:t>
                </a:r>
                <a:r>
                  <a:rPr lang="tr-TR" sz="2000" dirty="0" smtClean="0"/>
                  <a:t> in </a:t>
                </a:r>
                <a:r>
                  <a:rPr lang="tr-TR" sz="2000" dirty="0" err="1" smtClean="0"/>
                  <a:t>each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row</a:t>
                </a:r>
                <a:r>
                  <a:rPr lang="tr-TR" sz="2000" dirty="0" smtClean="0"/>
                  <a:t> of </a:t>
                </a:r>
                <a:r>
                  <a:rPr lang="tr-TR" sz="2000" dirty="0" err="1" smtClean="0"/>
                  <a:t>processes</a:t>
                </a:r>
                <a:r>
                  <a:rPr lang="tr-TR" sz="2000" dirty="0" smtClean="0"/>
                  <a:t>, </a:t>
                </a:r>
                <a:r>
                  <a:rPr lang="tr-TR" sz="2000" dirty="0" err="1" smtClean="0"/>
                  <a:t>and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all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to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all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broadcast</a:t>
                </a:r>
                <a:r>
                  <a:rPr lang="tr-TR" sz="2000" dirty="0" smtClean="0"/>
                  <a:t> of </a:t>
                </a:r>
                <a:r>
                  <a:rPr lang="tr-TR" sz="2000" dirty="0" err="1" smtClean="0"/>
                  <a:t>matrix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B’s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blocks</a:t>
                </a:r>
                <a:r>
                  <a:rPr lang="tr-TR" sz="2000" dirty="0" smtClean="0"/>
                  <a:t> is </a:t>
                </a:r>
                <a:r>
                  <a:rPr lang="tr-TR" sz="2000" dirty="0" err="1" smtClean="0"/>
                  <a:t>performed</a:t>
                </a:r>
                <a:r>
                  <a:rPr lang="tr-TR" sz="2000" dirty="0" smtClean="0"/>
                  <a:t> in </a:t>
                </a:r>
                <a:r>
                  <a:rPr lang="tr-TR" sz="2000" dirty="0" err="1" smtClean="0"/>
                  <a:t>each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column</a:t>
                </a:r>
                <a:r>
                  <a:rPr lang="tr-TR" sz="2000" dirty="0" smtClean="0"/>
                  <a:t>.</a:t>
                </a:r>
                <a:endParaRPr lang="tr-T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07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Simple </a:t>
            </a:r>
            <a:r>
              <a:rPr lang="tr-TR" dirty="0" err="1" smtClean="0"/>
              <a:t>Parallel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000" dirty="0" err="1"/>
                  <a:t>Let</a:t>
                </a:r>
                <a:r>
                  <a:rPr lang="tr-TR" sz="2000" dirty="0"/>
                  <a:t> A </a:t>
                </a:r>
                <a:r>
                  <a:rPr lang="tr-TR" sz="2000" dirty="0" err="1"/>
                  <a:t>and</a:t>
                </a:r>
                <a:r>
                  <a:rPr lang="tr-TR" sz="2000" dirty="0"/>
                  <a:t> B be 4x4 </a:t>
                </a:r>
                <a:r>
                  <a:rPr lang="tr-TR" sz="2000" dirty="0" err="1"/>
                  <a:t>matrices</a:t>
                </a:r>
                <a:r>
                  <a:rPr lang="tr-TR" sz="2000" dirty="0"/>
                  <a:t>. </a:t>
                </a:r>
                <a:r>
                  <a:rPr lang="tr-TR" sz="2000" dirty="0" err="1"/>
                  <a:t>And</a:t>
                </a:r>
                <a:r>
                  <a:rPr lang="tr-TR" sz="2000" dirty="0"/>
                  <a:t> </a:t>
                </a:r>
                <a:r>
                  <a:rPr lang="tr-TR" sz="2000" dirty="0" err="1"/>
                  <a:t>let</a:t>
                </a:r>
                <a:r>
                  <a:rPr lang="tr-TR" sz="2000" dirty="0"/>
                  <a:t>  </a:t>
                </a:r>
                <a:r>
                  <a:rPr lang="tr-TR" sz="2000" dirty="0" err="1"/>
                  <a:t>the</a:t>
                </a:r>
                <a:r>
                  <a:rPr lang="tr-TR" sz="2000" dirty="0"/>
                  <a:t> </a:t>
                </a:r>
                <a:r>
                  <a:rPr lang="tr-TR" sz="2000" dirty="0" err="1"/>
                  <a:t>number</a:t>
                </a:r>
                <a:r>
                  <a:rPr lang="tr-TR" sz="2000" dirty="0"/>
                  <a:t> of </a:t>
                </a:r>
                <a:r>
                  <a:rPr lang="tr-TR" sz="2000" dirty="0" err="1"/>
                  <a:t>precessor</a:t>
                </a:r>
                <a:r>
                  <a:rPr lang="tr-TR" sz="2000" dirty="0"/>
                  <a:t> is 4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</m:oMath>
                </a14:m>
                <a:r>
                  <a:rPr lang="tr-TR" sz="2000" dirty="0" smtClean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</m:oMath>
                </a14:m>
                <a:r>
                  <a:rPr lang="tr-TR" sz="2000" dirty="0" smtClean="0"/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</m:oMath>
                </a14:m>
                <a:r>
                  <a:rPr lang="tr-TR" sz="20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tr-TR" sz="2000" dirty="0" smtClean="0"/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</m:oMath>
                </a14:m>
                <a:r>
                  <a:rPr lang="tr-TR" sz="20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sub>
                    </m:sSub>
                  </m:oMath>
                </a14:m>
                <a:r>
                  <a:rPr lang="tr-TR" sz="2000" dirty="0" smtClean="0"/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2,0</m:t>
                        </m:r>
                      </m:sub>
                    </m:sSub>
                  </m:oMath>
                </a14:m>
                <a:r>
                  <a:rPr lang="tr-TR" sz="20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0,3</m:t>
                        </m:r>
                      </m:sub>
                    </m:sSub>
                  </m:oMath>
                </a14:m>
                <a:r>
                  <a:rPr lang="tr-TR" sz="2000" dirty="0" smtClean="0"/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3,0</m:t>
                        </m:r>
                      </m:sub>
                    </m:sSub>
                  </m:oMath>
                </a14:m>
                <a:r>
                  <a:rPr lang="tr-TR" sz="2000" dirty="0" smtClean="0"/>
                  <a:t>   (</a:t>
                </a:r>
                <a:r>
                  <a:rPr lang="tr-TR" sz="2000" dirty="0" err="1" smtClean="0"/>
                  <a:t>we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need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other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blocks</a:t>
                </a:r>
                <a:r>
                  <a:rPr lang="tr-TR" sz="2000" dirty="0" smtClean="0"/>
                  <a:t>)</a:t>
                </a:r>
              </a:p>
              <a:p>
                <a:endParaRPr lang="tr-TR" sz="2000" dirty="0"/>
              </a:p>
              <a:p>
                <a:endParaRPr lang="tr-TR" sz="2000" dirty="0" smtClean="0"/>
              </a:p>
              <a:p>
                <a:endParaRPr lang="tr-TR" sz="2000" dirty="0"/>
              </a:p>
              <a:p>
                <a:pPr marL="0" indent="0">
                  <a:buNone/>
                </a:pPr>
                <a:endParaRPr lang="tr-TR" sz="2000" dirty="0"/>
              </a:p>
              <a:p>
                <a:pPr marL="0" indent="0">
                  <a:buNone/>
                </a:pPr>
                <a:endParaRPr lang="tr-TR" sz="2000" dirty="0" smtClean="0"/>
              </a:p>
              <a:p>
                <a:r>
                  <a:rPr lang="tr-TR" sz="2000" dirty="0" err="1" smtClean="0"/>
                  <a:t>All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to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All</a:t>
                </a:r>
                <a:r>
                  <a:rPr lang="tr-TR" sz="2000" dirty="0" smtClean="0"/>
                  <a:t> Broadcast</a:t>
                </a:r>
                <a:endParaRPr lang="tr-T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78" y="2671869"/>
            <a:ext cx="1816826" cy="1793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672" y="2574561"/>
            <a:ext cx="1985620" cy="1761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193" y="4945216"/>
            <a:ext cx="4718223" cy="16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7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Disadvantages</a:t>
            </a:r>
            <a:r>
              <a:rPr lang="tr-TR" dirty="0" smtClean="0"/>
              <a:t> of Simple </a:t>
            </a:r>
            <a:r>
              <a:rPr lang="tr-TR" dirty="0" err="1" smtClean="0"/>
              <a:t>Parallel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000" dirty="0" smtClean="0"/>
                  <a:t>Not </a:t>
                </a:r>
                <a:r>
                  <a:rPr lang="tr-TR" sz="2000" dirty="0" err="1" smtClean="0"/>
                  <a:t>memory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efficient</a:t>
                </a:r>
                <a:endParaRPr lang="tr-TR" sz="2000" dirty="0" smtClean="0"/>
              </a:p>
              <a:p>
                <a:pPr marL="0" indent="0">
                  <a:buNone/>
                </a:pPr>
                <a:r>
                  <a:rPr lang="tr-TR" sz="2000" dirty="0"/>
                  <a:t>	</a:t>
                </a:r>
                <a:r>
                  <a:rPr lang="tr-TR" sz="2000" dirty="0" smtClean="0"/>
                  <a:t>- </a:t>
                </a:r>
                <a:r>
                  <a:rPr lang="tr-TR" sz="2000" dirty="0" err="1" smtClean="0"/>
                  <a:t>Each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process</a:t>
                </a:r>
                <a:r>
                  <a:rPr lang="tr-TR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r-TR" sz="2000" dirty="0" smtClean="0"/>
                  <a:t> has </a:t>
                </a:r>
                <a14:m>
                  <m:oMath xmlns:m="http://schemas.openxmlformats.org/officeDocument/2006/math">
                    <m:r>
                      <a:rPr lang="tr-TR" sz="2000" b="0" i="0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tr-TR" sz="2000" dirty="0" smtClean="0"/>
                  <a:t>  </a:t>
                </a:r>
                <a:r>
                  <a:rPr lang="tr-TR" sz="2000" dirty="0" err="1" smtClean="0"/>
                  <a:t>blocks</a:t>
                </a:r>
                <a:r>
                  <a:rPr lang="tr-TR" sz="20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tr-TR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r-TR" sz="2000" dirty="0" smtClean="0"/>
                  <a:t> at </a:t>
                </a:r>
                <a:r>
                  <a:rPr lang="tr-TR" sz="2000" dirty="0" err="1" smtClean="0"/>
                  <a:t>the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end</a:t>
                </a:r>
                <a:r>
                  <a:rPr lang="tr-TR" sz="2000" dirty="0" smtClean="0"/>
                  <a:t> of </a:t>
                </a:r>
                <a:r>
                  <a:rPr lang="tr-TR" sz="2000" dirty="0" err="1" smtClean="0"/>
                  <a:t>communication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phase</a:t>
                </a:r>
                <a:endParaRPr lang="tr-TR" sz="2000" dirty="0" smtClean="0"/>
              </a:p>
              <a:p>
                <a:pPr marL="0" indent="0">
                  <a:buNone/>
                </a:pPr>
                <a:r>
                  <a:rPr lang="tr-TR" sz="2000" dirty="0"/>
                  <a:t>	</a:t>
                </a:r>
                <a:r>
                  <a:rPr lang="tr-TR" sz="2000" dirty="0" smtClean="0"/>
                  <a:t>- </a:t>
                </a:r>
                <a:r>
                  <a:rPr lang="tr-TR" sz="2000" dirty="0" err="1" smtClean="0"/>
                  <a:t>Each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process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needs</a:t>
                </a:r>
                <a:r>
                  <a:rPr lang="tr-TR" sz="2000" dirty="0" smtClean="0"/>
                  <a:t> O</a:t>
                </a:r>
                <a14:m>
                  <m:oMath xmlns:m="http://schemas.openxmlformats.org/officeDocument/2006/math">
                    <m:r>
                      <a:rPr lang="tr-TR" sz="20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sz="2000" dirty="0" smtClean="0"/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tr-TR" sz="2000" dirty="0" smtClean="0"/>
                  <a:t>) </a:t>
                </a:r>
                <a:r>
                  <a:rPr lang="tr-TR" sz="2000" dirty="0" err="1" smtClean="0"/>
                  <a:t>memory</a:t>
                </a:r>
                <a:endParaRPr lang="tr-TR" sz="2000" dirty="0" smtClean="0"/>
              </a:p>
              <a:p>
                <a:pPr marL="0" indent="0">
                  <a:buNone/>
                </a:pPr>
                <a:r>
                  <a:rPr lang="tr-TR" sz="2000" dirty="0"/>
                  <a:t>	</a:t>
                </a:r>
                <a:r>
                  <a:rPr lang="tr-TR" sz="2000" dirty="0" smtClean="0"/>
                  <a:t>- Total </a:t>
                </a:r>
                <a:r>
                  <a:rPr lang="tr-TR" sz="2000" dirty="0" err="1" smtClean="0"/>
                  <a:t>memory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over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all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the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processes</a:t>
                </a:r>
                <a:r>
                  <a:rPr lang="tr-TR" sz="2000" dirty="0" smtClean="0"/>
                  <a:t> is  O</a:t>
                </a:r>
                <a14:m>
                  <m:oMath xmlns:m="http://schemas.openxmlformats.org/officeDocument/2006/math">
                    <m:r>
                      <a:rPr lang="tr-TR" sz="20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tr-TR" sz="2000" dirty="0" smtClean="0"/>
                  <a:t>), </a:t>
                </a:r>
                <a:r>
                  <a:rPr lang="tr-TR" sz="2000" dirty="0" err="1" smtClean="0"/>
                  <a:t>which</a:t>
                </a:r>
                <a:r>
                  <a:rPr lang="tr-TR" sz="2000" dirty="0" smtClean="0"/>
                  <a:t> is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tr-TR" sz="2000" dirty="0" smtClean="0"/>
                  <a:t> </a:t>
                </a:r>
                <a:r>
                  <a:rPr lang="tr-TR" sz="2000" dirty="0" err="1" smtClean="0"/>
                  <a:t>times</a:t>
                </a:r>
                <a:r>
                  <a:rPr lang="tr-TR" sz="2000" dirty="0" smtClean="0"/>
                  <a:t> of </a:t>
                </a:r>
                <a:r>
                  <a:rPr lang="tr-TR" sz="2000" dirty="0" err="1" smtClean="0"/>
                  <a:t>the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sequential</a:t>
                </a:r>
                <a:r>
                  <a:rPr lang="tr-TR" sz="2000" dirty="0" smtClean="0"/>
                  <a:t>     	   </a:t>
                </a:r>
                <a:r>
                  <a:rPr lang="tr-TR" sz="2000" dirty="0" err="1" smtClean="0"/>
                  <a:t>algorithm</a:t>
                </a:r>
                <a:endParaRPr lang="tr-T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08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Cannon’s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err="1" smtClean="0"/>
              <a:t>Cannon’s</a:t>
            </a:r>
            <a:r>
              <a:rPr lang="tr-TR" sz="2000" dirty="0" smtClean="0"/>
              <a:t> </a:t>
            </a:r>
            <a:r>
              <a:rPr lang="tr-TR" sz="2000" dirty="0" err="1" smtClean="0"/>
              <a:t>algorithm</a:t>
            </a:r>
            <a:r>
              <a:rPr lang="tr-TR" sz="2000" dirty="0" smtClean="0"/>
              <a:t> is a </a:t>
            </a:r>
            <a:r>
              <a:rPr lang="tr-TR" sz="2000" dirty="0" err="1" smtClean="0"/>
              <a:t>distributed</a:t>
            </a:r>
            <a:r>
              <a:rPr lang="tr-TR" sz="2000" dirty="0" smtClean="0"/>
              <a:t> </a:t>
            </a:r>
            <a:r>
              <a:rPr lang="tr-TR" sz="2000" dirty="0" err="1" smtClean="0"/>
              <a:t>algorithm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matrix</a:t>
            </a:r>
            <a:r>
              <a:rPr lang="tr-TR" sz="2000" dirty="0" smtClean="0"/>
              <a:t> </a:t>
            </a:r>
            <a:r>
              <a:rPr lang="tr-TR" sz="2000" dirty="0" err="1" smtClean="0"/>
              <a:t>multiplication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two-dimensional</a:t>
            </a:r>
            <a:r>
              <a:rPr lang="tr-TR" sz="2000" dirty="0" smtClean="0"/>
              <a:t> </a:t>
            </a:r>
            <a:r>
              <a:rPr lang="tr-TR" sz="2000" dirty="0" err="1" smtClean="0"/>
              <a:t>meshes</a:t>
            </a:r>
            <a:r>
              <a:rPr lang="tr-TR" sz="2000" dirty="0" smtClean="0"/>
              <a:t> </a:t>
            </a:r>
            <a:r>
              <a:rPr lang="tr-TR" sz="2000" dirty="0" err="1" smtClean="0"/>
              <a:t>first</a:t>
            </a:r>
            <a:r>
              <a:rPr lang="tr-TR" sz="2000" dirty="0" smtClean="0"/>
              <a:t> </a:t>
            </a:r>
            <a:r>
              <a:rPr lang="tr-TR" sz="2000" dirty="0" err="1" smtClean="0"/>
              <a:t>described</a:t>
            </a:r>
            <a:r>
              <a:rPr lang="tr-TR" sz="2000" dirty="0" smtClean="0"/>
              <a:t> in 1969 </a:t>
            </a:r>
            <a:r>
              <a:rPr lang="tr-TR" sz="2000" dirty="0" err="1" smtClean="0"/>
              <a:t>by</a:t>
            </a:r>
            <a:r>
              <a:rPr lang="tr-TR" sz="2000" dirty="0" smtClean="0"/>
              <a:t> </a:t>
            </a:r>
            <a:r>
              <a:rPr lang="tr-TR" sz="2000" dirty="0" err="1" smtClean="0"/>
              <a:t>Lynn</a:t>
            </a:r>
            <a:r>
              <a:rPr lang="tr-TR" sz="2000" dirty="0" smtClean="0"/>
              <a:t> </a:t>
            </a:r>
            <a:r>
              <a:rPr lang="tr-TR" sz="2000" dirty="0" err="1" smtClean="0"/>
              <a:t>Elliot</a:t>
            </a:r>
            <a:r>
              <a:rPr lang="tr-TR" sz="2000" dirty="0" smtClean="0"/>
              <a:t> </a:t>
            </a:r>
            <a:r>
              <a:rPr lang="tr-TR" sz="2000" dirty="0" err="1" smtClean="0"/>
              <a:t>Cannon</a:t>
            </a:r>
            <a:r>
              <a:rPr lang="tr-TR" sz="2000" dirty="0" smtClean="0"/>
              <a:t>.</a:t>
            </a:r>
          </a:p>
          <a:p>
            <a:r>
              <a:rPr lang="tr-TR" sz="2000" dirty="0" err="1" smtClean="0"/>
              <a:t>It</a:t>
            </a:r>
            <a:r>
              <a:rPr lang="tr-TR" sz="2000" dirty="0" smtClean="0"/>
              <a:t> is </a:t>
            </a:r>
            <a:r>
              <a:rPr lang="tr-TR" sz="2000" dirty="0" err="1" smtClean="0"/>
              <a:t>especially</a:t>
            </a:r>
            <a:r>
              <a:rPr lang="tr-TR" sz="2000" dirty="0" smtClean="0"/>
              <a:t> </a:t>
            </a:r>
            <a:r>
              <a:rPr lang="tr-TR" sz="2000" dirty="0" err="1" smtClean="0"/>
              <a:t>suitable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NxN</a:t>
            </a:r>
            <a:r>
              <a:rPr lang="tr-TR" sz="2000" dirty="0" smtClean="0"/>
              <a:t> </a:t>
            </a:r>
            <a:r>
              <a:rPr lang="tr-TR" sz="2000" dirty="0" err="1" smtClean="0"/>
              <a:t>meshs</a:t>
            </a:r>
            <a:r>
              <a:rPr lang="tr-TR" sz="2000" dirty="0" smtClean="0"/>
              <a:t>. Cannon’s algorithm works well in homogeneus 2D grids.</a:t>
            </a:r>
          </a:p>
          <a:p>
            <a:r>
              <a:rPr lang="tr-TR" sz="2000" dirty="0" smtClean="0"/>
              <a:t>Memory efficient algorithm.</a:t>
            </a:r>
          </a:p>
          <a:p>
            <a:endParaRPr lang="tr-TR" sz="2000" dirty="0"/>
          </a:p>
          <a:p>
            <a:endParaRPr lang="tr-TR" sz="2000" dirty="0" smtClean="0"/>
          </a:p>
          <a:p>
            <a:endParaRPr lang="tr-T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24" y="3459430"/>
            <a:ext cx="65722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0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Cannon’s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Consider two n × n matrices A and B partitioned into p </a:t>
                </a:r>
                <a:r>
                  <a:rPr lang="en-US" sz="2000" dirty="0" smtClean="0"/>
                  <a:t>blocks</a:t>
                </a:r>
                <a:endParaRPr lang="tr-TR" sz="2000" dirty="0" smtClean="0"/>
              </a:p>
              <a:p>
                <a:r>
                  <a:rPr lang="en-US" sz="2000" dirty="0"/>
                  <a:t>A(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, j) and B(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, j) (0 ≤ </a:t>
                </a:r>
                <a:r>
                  <a:rPr lang="en-US" sz="2000" dirty="0" err="1"/>
                  <a:t>i,j</a:t>
                </a:r>
                <a:r>
                  <a:rPr lang="en-US" sz="2000" dirty="0"/>
                  <a:t> 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) of size (n ∕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2000" dirty="0" smtClean="0"/>
                  <a:t>)×(</a:t>
                </a:r>
                <a:r>
                  <a:rPr lang="en-US" sz="2000" dirty="0"/>
                  <a:t>n ∕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/>
                  <a:t>each</a:t>
                </a:r>
                <a:r>
                  <a:rPr lang="en-US" sz="2000" dirty="0" smtClean="0"/>
                  <a:t>.</a:t>
                </a:r>
                <a:endParaRPr lang="tr-TR" sz="2000" dirty="0" smtClean="0"/>
              </a:p>
              <a:p>
                <a:r>
                  <a:rPr lang="en-US" sz="2000" dirty="0"/>
                  <a:t>Process P(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, j) initially stores A(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, j) and B(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, j) computes block C(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, j) of the result matrix</a:t>
                </a:r>
                <a:r>
                  <a:rPr lang="en-US" sz="2000" dirty="0" smtClean="0"/>
                  <a:t>.</a:t>
                </a:r>
                <a:endParaRPr lang="tr-TR" sz="2000" dirty="0" smtClean="0"/>
              </a:p>
              <a:p>
                <a:r>
                  <a:rPr lang="en-US" sz="2000" dirty="0"/>
                  <a:t>The initial step of the algorithm regards the alignment of the matrixes</a:t>
                </a:r>
                <a:r>
                  <a:rPr lang="en-US" sz="2000" dirty="0" smtClean="0"/>
                  <a:t>.</a:t>
                </a:r>
                <a:endParaRPr lang="tr-TR" sz="2000" dirty="0" smtClean="0"/>
              </a:p>
              <a:p>
                <a:r>
                  <a:rPr lang="en-US" sz="2000" dirty="0"/>
                  <a:t>Align the blocks of A and B in such a way that each process can independently start multiplying its local submatrices</a:t>
                </a:r>
                <a:r>
                  <a:rPr lang="en-US" sz="2000" dirty="0" smtClean="0"/>
                  <a:t>.</a:t>
                </a:r>
                <a:endParaRPr lang="tr-TR" sz="2000" dirty="0" smtClean="0"/>
              </a:p>
              <a:p>
                <a:r>
                  <a:rPr lang="en-US" sz="2000" dirty="0"/>
                  <a:t>This is done by shifting all submatrices A(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, j) to the left (with wraparound) by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steps and all submatrices B(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, j) up (with wraparound) by j steps</a:t>
                </a:r>
                <a:r>
                  <a:rPr lang="en-US" sz="2000" dirty="0" smtClean="0"/>
                  <a:t>.</a:t>
                </a:r>
                <a:endParaRPr lang="tr-TR" sz="2000" dirty="0" smtClean="0"/>
              </a:p>
              <a:p>
                <a:r>
                  <a:rPr lang="en-US" sz="2000" dirty="0"/>
                  <a:t>Perform local block multiplication</a:t>
                </a:r>
                <a:r>
                  <a:rPr lang="en-US" sz="2000" dirty="0" smtClean="0"/>
                  <a:t>.</a:t>
                </a:r>
                <a:endParaRPr lang="tr-TR" sz="2000" dirty="0" smtClean="0"/>
              </a:p>
              <a:p>
                <a:r>
                  <a:rPr lang="en-US" sz="2000" dirty="0"/>
                  <a:t>Each block of A moves one step left and each block of B moves one step up (again with wraparound</a:t>
                </a:r>
                <a:r>
                  <a:rPr lang="en-US" sz="2000" dirty="0" smtClean="0"/>
                  <a:t>).</a:t>
                </a:r>
                <a:endParaRPr lang="tr-TR" sz="2000" dirty="0" smtClean="0"/>
              </a:p>
              <a:p>
                <a:r>
                  <a:rPr lang="en-US" sz="2000" dirty="0"/>
                  <a:t>Perform next block multiplication, add to partial result, repeat until all blocks have been multiplied.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961" r="-754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61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Cannon’s </a:t>
            </a:r>
            <a:r>
              <a:rPr lang="tr-TR" dirty="0" smtClean="0"/>
              <a:t>Algorithm - Initialization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sz="2000" dirty="0" smtClean="0"/>
                  <a:t>Initially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r-TR" sz="2000" dirty="0" smtClean="0"/>
                  <a:t> has elements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r-TR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tr-TR" sz="2000" dirty="0" smtClean="0"/>
              </a:p>
              <a:p>
                <a:endParaRPr lang="tr-T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516" y="2422134"/>
            <a:ext cx="43434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0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Cannon’s </a:t>
            </a:r>
            <a:r>
              <a:rPr lang="tr-TR" dirty="0" smtClean="0"/>
              <a:t>Algorithm -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communication steps in Cannon's algorithm on 16 processes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41" y="2128197"/>
            <a:ext cx="7290939" cy="379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9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266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Cannon’s Algorithm</vt:lpstr>
      <vt:lpstr>Sequential Matrix Multiplication</vt:lpstr>
      <vt:lpstr>Simple Parallel Algorithm</vt:lpstr>
      <vt:lpstr>Simple Parallel Algorithm</vt:lpstr>
      <vt:lpstr>Disadvantages of Simple Parallel Algorithm</vt:lpstr>
      <vt:lpstr>Cannon’s Algorithm</vt:lpstr>
      <vt:lpstr>Cannon’s Algorithm</vt:lpstr>
      <vt:lpstr>Cannon’s Algorithm - Initialization</vt:lpstr>
      <vt:lpstr>Cannon’s Algorithm - Initialization</vt:lpstr>
      <vt:lpstr>Cannon’s Algorithm – Initial Alignment</vt:lpstr>
      <vt:lpstr>Cannon’s Algorithm – Initial Alignment</vt:lpstr>
      <vt:lpstr>Cannon’s Algorithm – Initial Alignment</vt:lpstr>
      <vt:lpstr>Cannon’s Algorithm – First Shift</vt:lpstr>
      <vt:lpstr>Cannon’s Algorithm – Second Shift</vt:lpstr>
      <vt:lpstr>Cannon’s Algorithm – Third Shift</vt:lpstr>
      <vt:lpstr>Analysis Of Cannon’s Algorithm</vt:lpstr>
      <vt:lpstr>PowerPoint Presentation</vt:lpstr>
    </vt:vector>
  </TitlesOfParts>
  <Company>Aselsan A.Ş.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Anıl BULUT</dc:creator>
  <cp:lastModifiedBy>Windows User</cp:lastModifiedBy>
  <cp:revision>27</cp:revision>
  <dcterms:created xsi:type="dcterms:W3CDTF">2020-12-09T10:43:45Z</dcterms:created>
  <dcterms:modified xsi:type="dcterms:W3CDTF">2020-12-12T20:54:12Z</dcterms:modified>
</cp:coreProperties>
</file>