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0" r:id="rId4"/>
    <p:sldId id="257"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2/25/24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lasses.pace.edu/d2l/lms/dropbox/user/folder_submit_files.d2l?db=240035&amp;grpid=0&amp;isprv=0&amp;bp=0&amp;ou=399014"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circular pattern with small squares&#10;&#10;Description automatically generated">
            <a:extLst>
              <a:ext uri="{FF2B5EF4-FFF2-40B4-BE49-F238E27FC236}">
                <a16:creationId xmlns:a16="http://schemas.microsoft.com/office/drawing/2014/main" id="{8A0DE858-2449-5914-63DF-EC1254C153A0}"/>
              </a:ext>
            </a:extLst>
          </p:cNvPr>
          <p:cNvPicPr>
            <a:picLocks noChangeAspect="1"/>
          </p:cNvPicPr>
          <p:nvPr/>
        </p:nvPicPr>
        <p:blipFill rotWithShape="1">
          <a:blip r:embed="rId3">
            <a:alphaModFix amt="20000"/>
          </a:blip>
          <a:srcRect t="3307" b="9145"/>
          <a:stretch/>
        </p:blipFill>
        <p:spPr>
          <a:xfrm>
            <a:off x="20" y="10"/>
            <a:ext cx="12191980" cy="6857990"/>
          </a:xfrm>
          <a:prstGeom prst="rect">
            <a:avLst/>
          </a:prstGeom>
        </p:spPr>
      </p:pic>
      <p:pic>
        <p:nvPicPr>
          <p:cNvPr id="16" name="Picture 15">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A398535-83C6-70DB-A1FB-7AD77F3D35C1}"/>
              </a:ext>
            </a:extLst>
          </p:cNvPr>
          <p:cNvSpPr>
            <a:spLocks noGrp="1"/>
          </p:cNvSpPr>
          <p:nvPr>
            <p:ph type="ctrTitle"/>
          </p:nvPr>
        </p:nvSpPr>
        <p:spPr>
          <a:xfrm>
            <a:off x="3175" y="1233825"/>
            <a:ext cx="12185650" cy="3038845"/>
          </a:xfrm>
        </p:spPr>
        <p:txBody>
          <a:bodyPr>
            <a:normAutofit/>
          </a:bodyPr>
          <a:lstStyle/>
          <a:p>
            <a:pPr algn="ctr"/>
            <a:r>
              <a:rPr lang="en-US" b="1" dirty="0"/>
              <a:t>Analyzing Crypto Currency Markets:</a:t>
            </a:r>
            <a:br>
              <a:rPr lang="en-US" b="1" dirty="0"/>
            </a:br>
            <a:r>
              <a:rPr lang="en-US" b="1" dirty="0"/>
              <a:t> Data Repository, Predictive Modeling, and Strategic Insights</a:t>
            </a:r>
            <a:br>
              <a:rPr lang="en-US" dirty="0"/>
            </a:br>
            <a:endParaRPr lang="en-US" dirty="0"/>
          </a:p>
        </p:txBody>
      </p:sp>
      <p:sp>
        <p:nvSpPr>
          <p:cNvPr id="3" name="Subtitle 2">
            <a:extLst>
              <a:ext uri="{FF2B5EF4-FFF2-40B4-BE49-F238E27FC236}">
                <a16:creationId xmlns:a16="http://schemas.microsoft.com/office/drawing/2014/main" id="{C12FD154-952A-AE07-49D3-B26DB72DC6C5}"/>
              </a:ext>
            </a:extLst>
          </p:cNvPr>
          <p:cNvSpPr>
            <a:spLocks noGrp="1"/>
          </p:cNvSpPr>
          <p:nvPr>
            <p:ph type="subTitle" idx="1"/>
          </p:nvPr>
        </p:nvSpPr>
        <p:spPr>
          <a:xfrm>
            <a:off x="7636476" y="6039785"/>
            <a:ext cx="4215628" cy="1405467"/>
          </a:xfrm>
        </p:spPr>
        <p:txBody>
          <a:bodyPr>
            <a:normAutofit/>
          </a:bodyPr>
          <a:lstStyle/>
          <a:p>
            <a:r>
              <a:rPr lang="en-US" dirty="0" err="1"/>
              <a:t>vENKATA</a:t>
            </a:r>
            <a:r>
              <a:rPr lang="en-US" dirty="0"/>
              <a:t> </a:t>
            </a:r>
            <a:r>
              <a:rPr lang="en-US" dirty="0" err="1"/>
              <a:t>anIL</a:t>
            </a:r>
            <a:r>
              <a:rPr lang="en-US" dirty="0"/>
              <a:t> </a:t>
            </a:r>
            <a:r>
              <a:rPr lang="en-US" dirty="0" err="1"/>
              <a:t>kUMAR</a:t>
            </a:r>
            <a:r>
              <a:rPr lang="en-US" dirty="0"/>
              <a:t> </a:t>
            </a:r>
            <a:r>
              <a:rPr lang="en-US" dirty="0" err="1"/>
              <a:t>pOKA</a:t>
            </a:r>
            <a:endParaRPr lang="en-US" dirty="0"/>
          </a:p>
        </p:txBody>
      </p:sp>
      <p:sp>
        <p:nvSpPr>
          <p:cNvPr id="4" name="Subtitle 2">
            <a:extLst>
              <a:ext uri="{FF2B5EF4-FFF2-40B4-BE49-F238E27FC236}">
                <a16:creationId xmlns:a16="http://schemas.microsoft.com/office/drawing/2014/main" id="{42738A34-7752-7C07-4439-128CE5BFD65A}"/>
              </a:ext>
            </a:extLst>
          </p:cNvPr>
          <p:cNvSpPr txBox="1">
            <a:spLocks/>
          </p:cNvSpPr>
          <p:nvPr/>
        </p:nvSpPr>
        <p:spPr>
          <a:xfrm>
            <a:off x="3223139" y="4101018"/>
            <a:ext cx="5451304"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sz="2800" b="1" dirty="0"/>
              <a:t>Mid Semester Presentation </a:t>
            </a:r>
          </a:p>
        </p:txBody>
      </p:sp>
      <p:sp>
        <p:nvSpPr>
          <p:cNvPr id="6" name="Rectangle 1">
            <a:extLst>
              <a:ext uri="{FF2B5EF4-FFF2-40B4-BE49-F238E27FC236}">
                <a16:creationId xmlns:a16="http://schemas.microsoft.com/office/drawing/2014/main" id="{2C2B8AD0-2DC5-6EAE-FC7C-EE522ECC166F}"/>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a:ln>
                  <a:noFill/>
                </a:ln>
                <a:solidFill>
                  <a:srgbClr val="004489"/>
                </a:solidFill>
                <a:effectLst/>
                <a:latin typeface="Lato" panose="020F0502020204030203" pitchFamily="34" charset="0"/>
                <a:hlinkClick r:id="rId5" tooltip="Submit files to Mid-semester presentation"/>
              </a:rPr>
              <a:t>Mid-semester presentation</a:t>
            </a:r>
            <a:endParaRPr kumimoji="0" lang="en-US" altLang="en-US" sz="1200" b="0" i="0" u="none" strike="noStrike" cap="none" normalizeH="0" baseline="0">
              <a:ln>
                <a:noFill/>
              </a:ln>
              <a:solidFill>
                <a:srgbClr val="202122"/>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02122"/>
                </a:solidFill>
                <a:effectLst/>
                <a:latin typeface="Lato" panose="020F0502020204030203" pitchFamily="34" charset="0"/>
              </a:rPr>
              <a:t>  </a:t>
            </a:r>
            <a:r>
              <a:rPr kumimoji="0" lang="en-US" altLang="en-US" sz="1900" b="0" i="0" u="none" strike="noStrike" cap="none" normalizeH="0" baseline="0">
                <a:ln>
                  <a:noFill/>
                </a:ln>
                <a:solidFill>
                  <a:srgbClr val="202122"/>
                </a:solidFill>
                <a:effectLst/>
                <a:latin typeface="Lato" panose="020F0502020204030203"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02122"/>
                </a:solidFill>
                <a:effectLst/>
                <a:latin typeface="Lato" panose="020F050202020403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AutoShape 2" descr="Turnitin™ enabled">
            <a:extLst>
              <a:ext uri="{FF2B5EF4-FFF2-40B4-BE49-F238E27FC236}">
                <a16:creationId xmlns:a16="http://schemas.microsoft.com/office/drawing/2014/main" id="{133722E1-996A-61E4-F1AD-2EBB3FF6A32F}"/>
              </a:ext>
            </a:extLst>
          </p:cNvPr>
          <p:cNvSpPr>
            <a:spLocks noChangeAspect="1" noChangeArrowheads="1"/>
          </p:cNvSpPr>
          <p:nvPr/>
        </p:nvSpPr>
        <p:spPr bwMode="auto">
          <a:xfrm>
            <a:off x="79375"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9094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02D6-4611-BAC8-5734-6D8FD7ED3FBC}"/>
              </a:ext>
            </a:extLst>
          </p:cNvPr>
          <p:cNvSpPr>
            <a:spLocks noGrp="1"/>
          </p:cNvSpPr>
          <p:nvPr>
            <p:ph type="title"/>
          </p:nvPr>
        </p:nvSpPr>
        <p:spPr>
          <a:xfrm>
            <a:off x="4955458" y="639097"/>
            <a:ext cx="6593075" cy="1612490"/>
          </a:xfrm>
        </p:spPr>
        <p:txBody>
          <a:bodyPr>
            <a:normAutofit/>
          </a:bodyPr>
          <a:lstStyle/>
          <a:p>
            <a:r>
              <a:rPr lang="en-US" dirty="0"/>
              <a:t>Project Overview </a:t>
            </a:r>
          </a:p>
        </p:txBody>
      </p:sp>
      <p:pic>
        <p:nvPicPr>
          <p:cNvPr id="9" name="Graphic 8" descr="Download from cloud">
            <a:extLst>
              <a:ext uri="{FF2B5EF4-FFF2-40B4-BE49-F238E27FC236}">
                <a16:creationId xmlns:a16="http://schemas.microsoft.com/office/drawing/2014/main" id="{643557AD-40FA-B93C-D1FA-FA5504A547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D52A3CBB-BBCF-2DCD-786D-77DED53EB22D}"/>
              </a:ext>
            </a:extLst>
          </p:cNvPr>
          <p:cNvSpPr>
            <a:spLocks noGrp="1"/>
          </p:cNvSpPr>
          <p:nvPr>
            <p:ph idx="1"/>
          </p:nvPr>
        </p:nvSpPr>
        <p:spPr>
          <a:xfrm>
            <a:off x="4955458" y="2251587"/>
            <a:ext cx="6593075" cy="3972232"/>
          </a:xfrm>
        </p:spPr>
        <p:txBody>
          <a:bodyPr>
            <a:normAutofit/>
          </a:bodyPr>
          <a:lstStyle/>
          <a:p>
            <a:pPr marL="0" indent="0">
              <a:buNone/>
            </a:pPr>
            <a:r>
              <a:rPr lang="en-US" dirty="0"/>
              <a:t>In order to facilitate the storing of cryptocurrency data in a local or cloud-based data warehouse, the project intends to develop a </a:t>
            </a:r>
            <a:r>
              <a:rPr lang="en-US" dirty="0" err="1"/>
              <a:t>centralised</a:t>
            </a:r>
            <a:r>
              <a:rPr lang="en-US" dirty="0"/>
              <a:t> Crypto Currency Data Repository. This data is made easily accessible for examination after it has been processed and cleaned, giving interested parties valuable information about the cryptocurrency market. The initiative also aims to use historical market data to develop a predictive analytics model. This model will evaluate patterns, trends, and market </a:t>
            </a:r>
            <a:r>
              <a:rPr lang="en-US" dirty="0" err="1"/>
              <a:t>behaviours</a:t>
            </a:r>
            <a:r>
              <a:rPr lang="en-US" dirty="0"/>
              <a:t> using machine learning algorithms, allowing stakeholders to forecast future market movements, price fluctuations, and investment opportunities.</a:t>
            </a:r>
          </a:p>
          <a:p>
            <a:endParaRPr lang="en-US" dirty="0"/>
          </a:p>
        </p:txBody>
      </p:sp>
    </p:spTree>
    <p:extLst>
      <p:ext uri="{BB962C8B-B14F-4D97-AF65-F5344CB8AC3E}">
        <p14:creationId xmlns:p14="http://schemas.microsoft.com/office/powerpoint/2010/main" val="50491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A36F-F3EE-99A3-EA7B-C6D8B00EF64E}"/>
              </a:ext>
            </a:extLst>
          </p:cNvPr>
          <p:cNvSpPr>
            <a:spLocks noGrp="1"/>
          </p:cNvSpPr>
          <p:nvPr>
            <p:ph type="title"/>
          </p:nvPr>
        </p:nvSpPr>
        <p:spPr>
          <a:xfrm>
            <a:off x="4955458" y="639097"/>
            <a:ext cx="6593075" cy="1612490"/>
          </a:xfrm>
        </p:spPr>
        <p:txBody>
          <a:bodyPr>
            <a:normAutofit/>
          </a:bodyPr>
          <a:lstStyle/>
          <a:p>
            <a:r>
              <a:rPr lang="en-US" dirty="0"/>
              <a:t>Dataset</a:t>
            </a:r>
          </a:p>
        </p:txBody>
      </p:sp>
      <p:pic>
        <p:nvPicPr>
          <p:cNvPr id="7" name="Graphic 6" descr="Bitcoin">
            <a:extLst>
              <a:ext uri="{FF2B5EF4-FFF2-40B4-BE49-F238E27FC236}">
                <a16:creationId xmlns:a16="http://schemas.microsoft.com/office/drawing/2014/main" id="{C9A6B21A-6829-FBDD-1914-1F40018224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Content Placeholder 2">
            <a:extLst>
              <a:ext uri="{FF2B5EF4-FFF2-40B4-BE49-F238E27FC236}">
                <a16:creationId xmlns:a16="http://schemas.microsoft.com/office/drawing/2014/main" id="{03AD76F1-6D5A-8D27-D945-92318F5D2C73}"/>
              </a:ext>
            </a:extLst>
          </p:cNvPr>
          <p:cNvSpPr>
            <a:spLocks noGrp="1"/>
          </p:cNvSpPr>
          <p:nvPr>
            <p:ph idx="1"/>
          </p:nvPr>
        </p:nvSpPr>
        <p:spPr>
          <a:xfrm>
            <a:off x="4955458" y="2251587"/>
            <a:ext cx="6593075" cy="3972232"/>
          </a:xfrm>
        </p:spPr>
        <p:txBody>
          <a:bodyPr>
            <a:normAutofit/>
          </a:bodyPr>
          <a:lstStyle/>
          <a:p>
            <a:pPr>
              <a:lnSpc>
                <a:spcPct val="90000"/>
              </a:lnSpc>
            </a:pPr>
            <a:r>
              <a:rPr lang="en-US" sz="1400"/>
              <a:t>The </a:t>
            </a:r>
            <a:r>
              <a:rPr lang="en-US" sz="1400" err="1"/>
              <a:t>CoinCap</a:t>
            </a:r>
            <a:r>
              <a:rPr lang="en-US" sz="1400"/>
              <a:t> API, notably the endpoint that gives information on assets such as Bitcoin, is the data source utilized in this project. </a:t>
            </a:r>
          </a:p>
          <a:p>
            <a:pPr>
              <a:lnSpc>
                <a:spcPct val="90000"/>
              </a:lnSpc>
            </a:pPr>
            <a:r>
              <a:rPr lang="en-US" sz="1400"/>
              <a:t>API Endpoint: https://</a:t>
            </a:r>
            <a:r>
              <a:rPr lang="en-US" sz="1400" err="1"/>
              <a:t>api.coincap.io</a:t>
            </a:r>
            <a:r>
              <a:rPr lang="en-US" sz="1400"/>
              <a:t>/v2/assets </a:t>
            </a:r>
          </a:p>
          <a:p>
            <a:pPr>
              <a:lnSpc>
                <a:spcPct val="90000"/>
              </a:lnSpc>
            </a:pPr>
            <a:r>
              <a:rPr lang="en-US" sz="1400"/>
              <a:t>The API provides the following JSON response:</a:t>
            </a:r>
          </a:p>
          <a:p>
            <a:pPr>
              <a:lnSpc>
                <a:spcPct val="90000"/>
              </a:lnSpc>
            </a:pPr>
            <a:r>
              <a:rPr lang="en-US" sz="1400"/>
              <a:t> [{"id":"bitcoin","rank":"1","symbol":"BTC","name":"Bitcoin","supply":"19618343.00000000000 </a:t>
            </a:r>
          </a:p>
          <a:p>
            <a:pPr>
              <a:lnSpc>
                <a:spcPct val="90000"/>
              </a:lnSpc>
            </a:pPr>
            <a:r>
              <a:rPr lang="en-US" sz="1400"/>
              <a:t>00000","maxSupply":"21000000.0000000000000000","marketCapUsd":"835435777974.41834 </a:t>
            </a:r>
          </a:p>
          <a:p>
            <a:pPr>
              <a:lnSpc>
                <a:spcPct val="90000"/>
              </a:lnSpc>
            </a:pPr>
            <a:r>
              <a:rPr lang="en-US" sz="1400"/>
              <a:t>95482836470","volumeUsd24Hr":"4760159036.3792827873026213","priceUsd":"42584.42101 </a:t>
            </a:r>
          </a:p>
          <a:p>
            <a:pPr>
              <a:lnSpc>
                <a:spcPct val="90000"/>
              </a:lnSpc>
            </a:pPr>
            <a:r>
              <a:rPr lang="en-US" sz="1400"/>
              <a:t>73315019290","changePercent24Hr":"1.0956691070429600","vwap24Hr":"42945.4716425937 </a:t>
            </a:r>
          </a:p>
          <a:p>
            <a:pPr>
              <a:lnSpc>
                <a:spcPct val="90000"/>
              </a:lnSpc>
            </a:pPr>
            <a:r>
              <a:rPr lang="en-US" sz="1400"/>
              <a:t>635244","explorer":"https://</a:t>
            </a:r>
            <a:r>
              <a:rPr lang="en-US" sz="1400" err="1"/>
              <a:t>blockchain.info</a:t>
            </a:r>
            <a:r>
              <a:rPr lang="en-US" sz="1400"/>
              <a:t>/"}]</a:t>
            </a:r>
          </a:p>
          <a:p>
            <a:pPr>
              <a:lnSpc>
                <a:spcPct val="90000"/>
              </a:lnSpc>
            </a:pPr>
            <a:endParaRPr lang="en-US" sz="1400"/>
          </a:p>
          <a:p>
            <a:pPr>
              <a:lnSpc>
                <a:spcPct val="90000"/>
              </a:lnSpc>
            </a:pPr>
            <a:endParaRPr lang="en-US" sz="1400"/>
          </a:p>
        </p:txBody>
      </p:sp>
    </p:spTree>
    <p:extLst>
      <p:ext uri="{BB962C8B-B14F-4D97-AF65-F5344CB8AC3E}">
        <p14:creationId xmlns:p14="http://schemas.microsoft.com/office/powerpoint/2010/main" val="240566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8932-2E08-A935-C7B1-9C1055E3F787}"/>
              </a:ext>
            </a:extLst>
          </p:cNvPr>
          <p:cNvSpPr>
            <a:spLocks noGrp="1"/>
          </p:cNvSpPr>
          <p:nvPr>
            <p:ph type="title"/>
          </p:nvPr>
        </p:nvSpPr>
        <p:spPr>
          <a:xfrm>
            <a:off x="1030287" y="148281"/>
            <a:ext cx="10131425" cy="1456267"/>
          </a:xfrm>
        </p:spPr>
        <p:txBody>
          <a:bodyPr/>
          <a:lstStyle/>
          <a:p>
            <a:pPr algn="ctr"/>
            <a:r>
              <a:rPr lang="en-US" b="1" dirty="0"/>
              <a:t>Mongo DB home page</a:t>
            </a:r>
          </a:p>
        </p:txBody>
      </p:sp>
      <p:pic>
        <p:nvPicPr>
          <p:cNvPr id="7" name="Content Placeholder 6">
            <a:extLst>
              <a:ext uri="{FF2B5EF4-FFF2-40B4-BE49-F238E27FC236}">
                <a16:creationId xmlns:a16="http://schemas.microsoft.com/office/drawing/2014/main" id="{60480F33-C94F-EFA7-BEC4-A679116F8DB0}"/>
              </a:ext>
            </a:extLst>
          </p:cNvPr>
          <p:cNvPicPr>
            <a:picLocks noGrp="1" noChangeAspect="1"/>
          </p:cNvPicPr>
          <p:nvPr>
            <p:ph idx="1"/>
          </p:nvPr>
        </p:nvPicPr>
        <p:blipFill>
          <a:blip r:embed="rId2"/>
          <a:stretch>
            <a:fillRect/>
          </a:stretch>
        </p:blipFill>
        <p:spPr>
          <a:xfrm>
            <a:off x="0" y="1729946"/>
            <a:ext cx="12192000" cy="5128054"/>
          </a:xfrm>
          <a:prstGeom prst="rect">
            <a:avLst/>
          </a:prstGeom>
        </p:spPr>
      </p:pic>
    </p:spTree>
    <p:extLst>
      <p:ext uri="{BB962C8B-B14F-4D97-AF65-F5344CB8AC3E}">
        <p14:creationId xmlns:p14="http://schemas.microsoft.com/office/powerpoint/2010/main" val="173880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7F72-E908-0727-013C-A5E0436AADA5}"/>
              </a:ext>
            </a:extLst>
          </p:cNvPr>
          <p:cNvSpPr>
            <a:spLocks noGrp="1"/>
          </p:cNvSpPr>
          <p:nvPr>
            <p:ph type="title"/>
          </p:nvPr>
        </p:nvSpPr>
        <p:spPr>
          <a:xfrm>
            <a:off x="1030287" y="251254"/>
            <a:ext cx="10131425" cy="1456267"/>
          </a:xfrm>
        </p:spPr>
        <p:txBody>
          <a:bodyPr/>
          <a:lstStyle/>
          <a:p>
            <a:pPr algn="ctr"/>
            <a:r>
              <a:rPr lang="en-US" b="1" dirty="0"/>
              <a:t>Postgres SQL home page</a:t>
            </a:r>
          </a:p>
        </p:txBody>
      </p:sp>
      <p:pic>
        <p:nvPicPr>
          <p:cNvPr id="4" name="Content Placeholder 3">
            <a:extLst>
              <a:ext uri="{FF2B5EF4-FFF2-40B4-BE49-F238E27FC236}">
                <a16:creationId xmlns:a16="http://schemas.microsoft.com/office/drawing/2014/main" id="{1C4775D9-01D7-9C46-EE11-8876E10BD7E6}"/>
              </a:ext>
            </a:extLst>
          </p:cNvPr>
          <p:cNvPicPr>
            <a:picLocks noGrp="1" noChangeAspect="1"/>
          </p:cNvPicPr>
          <p:nvPr>
            <p:ph idx="1"/>
          </p:nvPr>
        </p:nvPicPr>
        <p:blipFill>
          <a:blip r:embed="rId2"/>
          <a:stretch>
            <a:fillRect/>
          </a:stretch>
        </p:blipFill>
        <p:spPr>
          <a:xfrm>
            <a:off x="0" y="1853514"/>
            <a:ext cx="12192000" cy="5004486"/>
          </a:xfrm>
          <a:prstGeom prst="rect">
            <a:avLst/>
          </a:prstGeom>
        </p:spPr>
      </p:pic>
    </p:spTree>
    <p:extLst>
      <p:ext uri="{BB962C8B-B14F-4D97-AF65-F5344CB8AC3E}">
        <p14:creationId xmlns:p14="http://schemas.microsoft.com/office/powerpoint/2010/main" val="352077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B6D1-3AE0-E8DF-84A7-778373860226}"/>
              </a:ext>
            </a:extLst>
          </p:cNvPr>
          <p:cNvSpPr>
            <a:spLocks noGrp="1"/>
          </p:cNvSpPr>
          <p:nvPr>
            <p:ph type="title"/>
          </p:nvPr>
        </p:nvSpPr>
        <p:spPr>
          <a:xfrm>
            <a:off x="685801" y="489693"/>
            <a:ext cx="10131425" cy="1456267"/>
          </a:xfrm>
        </p:spPr>
        <p:txBody>
          <a:bodyPr/>
          <a:lstStyle/>
          <a:p>
            <a:pPr algn="ctr"/>
            <a:r>
              <a:rPr lang="en-US" b="1" dirty="0"/>
              <a:t>Batch – 1 ( </a:t>
            </a:r>
            <a:r>
              <a:rPr lang="en-US" b="1" dirty="0" err="1"/>
              <a:t>dATA</a:t>
            </a:r>
            <a:r>
              <a:rPr lang="en-US" b="1" dirty="0"/>
              <a:t> Pipeline from API TO MONGODB)</a:t>
            </a:r>
          </a:p>
        </p:txBody>
      </p:sp>
      <p:pic>
        <p:nvPicPr>
          <p:cNvPr id="4" name="Content Placeholder 3">
            <a:extLst>
              <a:ext uri="{FF2B5EF4-FFF2-40B4-BE49-F238E27FC236}">
                <a16:creationId xmlns:a16="http://schemas.microsoft.com/office/drawing/2014/main" id="{5AD1F5D3-EF99-B1E6-DA81-252355BF5F46}"/>
              </a:ext>
            </a:extLst>
          </p:cNvPr>
          <p:cNvPicPr>
            <a:picLocks noGrp="1" noChangeAspect="1"/>
          </p:cNvPicPr>
          <p:nvPr>
            <p:ph idx="1"/>
          </p:nvPr>
        </p:nvPicPr>
        <p:blipFill>
          <a:blip r:embed="rId2"/>
          <a:stretch>
            <a:fillRect/>
          </a:stretch>
        </p:blipFill>
        <p:spPr>
          <a:xfrm>
            <a:off x="6266934" y="2065866"/>
            <a:ext cx="5239265" cy="4263081"/>
          </a:xfrm>
          <a:prstGeom prst="rect">
            <a:avLst/>
          </a:prstGeom>
        </p:spPr>
      </p:pic>
      <p:pic>
        <p:nvPicPr>
          <p:cNvPr id="5" name="Picture 4">
            <a:extLst>
              <a:ext uri="{FF2B5EF4-FFF2-40B4-BE49-F238E27FC236}">
                <a16:creationId xmlns:a16="http://schemas.microsoft.com/office/drawing/2014/main" id="{C77F2482-50E2-A2F7-F564-3A9980251BDF}"/>
              </a:ext>
            </a:extLst>
          </p:cNvPr>
          <p:cNvPicPr>
            <a:picLocks noChangeAspect="1"/>
          </p:cNvPicPr>
          <p:nvPr/>
        </p:nvPicPr>
        <p:blipFill>
          <a:blip r:embed="rId3"/>
          <a:stretch>
            <a:fillRect/>
          </a:stretch>
        </p:blipFill>
        <p:spPr>
          <a:xfrm>
            <a:off x="685801" y="2065867"/>
            <a:ext cx="5410199" cy="4263081"/>
          </a:xfrm>
          <a:prstGeom prst="rect">
            <a:avLst/>
          </a:prstGeom>
        </p:spPr>
      </p:pic>
    </p:spTree>
    <p:extLst>
      <p:ext uri="{BB962C8B-B14F-4D97-AF65-F5344CB8AC3E}">
        <p14:creationId xmlns:p14="http://schemas.microsoft.com/office/powerpoint/2010/main" val="10599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6AD1-72D0-E77E-40BC-58788913B909}"/>
              </a:ext>
            </a:extLst>
          </p:cNvPr>
          <p:cNvSpPr>
            <a:spLocks noGrp="1"/>
          </p:cNvSpPr>
          <p:nvPr>
            <p:ph type="title"/>
          </p:nvPr>
        </p:nvSpPr>
        <p:spPr/>
        <p:txBody>
          <a:bodyPr/>
          <a:lstStyle/>
          <a:p>
            <a:r>
              <a:rPr lang="en-US" dirty="0"/>
              <a:t>Scheduling CRON BATCH</a:t>
            </a:r>
          </a:p>
        </p:txBody>
      </p:sp>
      <p:sp>
        <p:nvSpPr>
          <p:cNvPr id="6" name="Content Placeholder 5">
            <a:extLst>
              <a:ext uri="{FF2B5EF4-FFF2-40B4-BE49-F238E27FC236}">
                <a16:creationId xmlns:a16="http://schemas.microsoft.com/office/drawing/2014/main" id="{FCCFFB28-1FED-81D8-692F-4D3BAF1B50A9}"/>
              </a:ext>
            </a:extLst>
          </p:cNvPr>
          <p:cNvSpPr>
            <a:spLocks noGrp="1"/>
          </p:cNvSpPr>
          <p:nvPr>
            <p:ph idx="1"/>
          </p:nvPr>
        </p:nvSpPr>
        <p:spPr>
          <a:xfrm>
            <a:off x="685801" y="2142067"/>
            <a:ext cx="11782167" cy="3649133"/>
          </a:xfrm>
        </p:spPr>
        <p:txBody>
          <a:bodyPr/>
          <a:lstStyle/>
          <a:p>
            <a:pPr marL="0" indent="0">
              <a:buNone/>
            </a:pPr>
            <a:r>
              <a:rPr lang="en-US" sz="3600" dirty="0"/>
              <a:t>* * * * * /</a:t>
            </a:r>
            <a:r>
              <a:rPr lang="en-US" sz="3600" dirty="0" err="1"/>
              <a:t>usr</a:t>
            </a:r>
            <a:r>
              <a:rPr lang="en-US" sz="3600" dirty="0"/>
              <a:t>/bin/python3 ./</a:t>
            </a:r>
            <a:r>
              <a:rPr lang="en-US" sz="3600" dirty="0" err="1"/>
              <a:t>batch.py</a:t>
            </a:r>
            <a:r>
              <a:rPr lang="en-US" sz="3600" dirty="0"/>
              <a:t> &gt;&gt; ./</a:t>
            </a:r>
            <a:r>
              <a:rPr lang="en-US" sz="3600" dirty="0" err="1"/>
              <a:t>logfile.log</a:t>
            </a:r>
            <a:r>
              <a:rPr lang="en-US" sz="3600" dirty="0"/>
              <a:t> 2&gt;&amp;1</a:t>
            </a:r>
          </a:p>
          <a:p>
            <a:endParaRPr lang="en-US" dirty="0"/>
          </a:p>
        </p:txBody>
      </p:sp>
    </p:spTree>
    <p:extLst>
      <p:ext uri="{BB962C8B-B14F-4D97-AF65-F5344CB8AC3E}">
        <p14:creationId xmlns:p14="http://schemas.microsoft.com/office/powerpoint/2010/main" val="286648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3A937BB-2EEB-08A5-0944-16CFA19A25E4}"/>
              </a:ext>
            </a:extLst>
          </p:cNvPr>
          <p:cNvSpPr>
            <a:spLocks noGrp="1"/>
          </p:cNvSpPr>
          <p:nvPr>
            <p:ph type="title"/>
          </p:nvPr>
        </p:nvSpPr>
        <p:spPr>
          <a:xfrm>
            <a:off x="649338" y="3765754"/>
            <a:ext cx="10903565" cy="1504335"/>
          </a:xfrm>
        </p:spPr>
        <p:txBody>
          <a:bodyPr vert="horz" lIns="91440" tIns="45720" rIns="91440" bIns="45720" rtlCol="0" anchor="b">
            <a:normAutofit/>
          </a:bodyPr>
          <a:lstStyle/>
          <a:p>
            <a:pPr algn="ctr"/>
            <a:r>
              <a:rPr lang="en-US" sz="4800"/>
              <a:t>Thank you</a:t>
            </a:r>
          </a:p>
        </p:txBody>
      </p:sp>
      <p:pic>
        <p:nvPicPr>
          <p:cNvPr id="7" name="Graphic 6" descr="Accept">
            <a:extLst>
              <a:ext uri="{FF2B5EF4-FFF2-40B4-BE49-F238E27FC236}">
                <a16:creationId xmlns:a16="http://schemas.microsoft.com/office/drawing/2014/main" id="{23F979FA-6458-7228-6C77-99C58D68BA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5619" y="960120"/>
            <a:ext cx="2491002" cy="24910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76029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88</TotalTime>
  <Words>285</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Lato</vt:lpstr>
      <vt:lpstr>Celestial</vt:lpstr>
      <vt:lpstr>Analyzing Crypto Currency Markets:  Data Repository, Predictive Modeling, and Strategic Insights </vt:lpstr>
      <vt:lpstr>Project Overview </vt:lpstr>
      <vt:lpstr>Dataset</vt:lpstr>
      <vt:lpstr>Mongo DB home page</vt:lpstr>
      <vt:lpstr>Postgres SQL home page</vt:lpstr>
      <vt:lpstr>Batch – 1 ( dATA Pipeline from API TO MONGODB)</vt:lpstr>
      <vt:lpstr>Scheduling CRON BATCH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Crypto Currency Markets:  Data Repository, Predictive Modeling, and Strategic Insights </dc:title>
  <dc:creator>Poka, Mr. Venkata Anil Kumar</dc:creator>
  <cp:lastModifiedBy>Poka, Mr. Venkata Anil Kumar</cp:lastModifiedBy>
  <cp:revision>2</cp:revision>
  <dcterms:created xsi:type="dcterms:W3CDTF">2024-02-25T21:06:52Z</dcterms:created>
  <dcterms:modified xsi:type="dcterms:W3CDTF">2024-02-25T22:35:20Z</dcterms:modified>
</cp:coreProperties>
</file>