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1" r:id="rId4"/>
    <p:sldId id="262" r:id="rId5"/>
    <p:sldId id="263" r:id="rId6"/>
    <p:sldId id="257" r:id="rId7"/>
    <p:sldId id="260" r:id="rId8"/>
    <p:sldId id="258" r:id="rId9"/>
    <p:sldId id="259"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94"/>
  </p:normalViewPr>
  <p:slideViewPr>
    <p:cSldViewPr snapToGrid="0">
      <p:cViewPr>
        <p:scale>
          <a:sx n="89" d="100"/>
          <a:sy n="89" d="100"/>
        </p:scale>
        <p:origin x="768"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endParaRPr lang="en-US" dirty="0"/>
          </a:p>
        </p:txBody>
      </p:sp>
      <p:sp>
        <p:nvSpPr>
          <p:cNvPr id="3" name="Subtitle 2"/>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876299"/>
            <a:ext cx="2628900" cy="5181601"/>
          </a:xfrm>
        </p:spPr>
        <p:txBody>
          <a:bodyPr vert="eaVert" anchor="b"/>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876299"/>
            <a:ext cx="7734300" cy="5181601"/>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endParaRPr lang="en-US" dirty="0"/>
          </a:p>
        </p:txBody>
      </p:sp>
      <p:sp>
        <p:nvSpPr>
          <p:cNvPr id="3" name="Text Placeholder 2"/>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48474" y="2080517"/>
            <a:ext cx="4970124" cy="3977383"/>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310899" y="2080517"/>
            <a:ext cx="4970124" cy="39773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26951E3-958F-4611-B170-D081BA0250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571955"/>
            <a:ext cx="10441236" cy="1398359"/>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50063" y="2813959"/>
            <a:ext cx="5007110" cy="3243942"/>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49255" y="2813959"/>
            <a:ext cx="5031769" cy="3243942"/>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endParaRPr lang="en-US" dirty="0"/>
          </a:p>
        </p:txBody>
      </p:sp>
      <p:sp>
        <p:nvSpPr>
          <p:cNvPr id="3" name="Content Placeholder 2"/>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fld>
            <a:endParaRPr lang="en-US"/>
          </a:p>
        </p:txBody>
      </p:sp>
      <p:cxnSp>
        <p:nvCxnSpPr>
          <p:cNvPr id="9" name="Straight Connector 8"/>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endParaRPr lang="en-US" dirty="0"/>
          </a:p>
        </p:txBody>
      </p:sp>
      <p:sp>
        <p:nvSpPr>
          <p:cNvPr id="3" name="Picture Placeholder 2"/>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fld>
            <a:endParaRPr lang="en-US"/>
          </a:p>
        </p:txBody>
      </p:sp>
      <p:cxnSp>
        <p:nvCxnSpPr>
          <p:cNvPr id="13" name="Straight Connector 12"/>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fld>
            <a:endParaRPr lang="en-US" dirty="0"/>
          </a:p>
        </p:txBody>
      </p:sp>
      <p:sp>
        <p:nvSpPr>
          <p:cNvPr id="5" name="Footer Placeholder 4"/>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fld>
            <a:endParaRPr lang="en-US" dirty="0"/>
          </a:p>
        </p:txBody>
      </p:sp>
      <p:cxnSp>
        <p:nvCxnSpPr>
          <p:cNvPr id="34" name="Straight Connector 33"/>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p:cNvPicPr>
            <a:picLocks noChangeAspect="1"/>
          </p:cNvPicPr>
          <p:nvPr/>
        </p:nvPicPr>
        <p:blipFill rotWithShape="1">
          <a:blip r:embed="rId1">
            <a:alphaModFix amt="40000"/>
          </a:blip>
          <a:srcRect/>
          <a:stretch>
            <a:fillRect/>
          </a:stretch>
        </p:blipFill>
        <p:spPr>
          <a:xfrm>
            <a:off x="5557" y="-44"/>
            <a:ext cx="12191999" cy="6857990"/>
          </a:xfrm>
          <a:prstGeom prst="rect">
            <a:avLst/>
          </a:prstGeom>
        </p:spPr>
      </p:pic>
      <p:sp>
        <p:nvSpPr>
          <p:cNvPr id="2" name="Title 1"/>
          <p:cNvSpPr>
            <a:spLocks noGrp="1"/>
          </p:cNvSpPr>
          <p:nvPr>
            <p:ph type="ctrTitle"/>
          </p:nvPr>
        </p:nvSpPr>
        <p:spPr>
          <a:xfrm>
            <a:off x="545053" y="1728371"/>
            <a:ext cx="10909714" cy="1884207"/>
          </a:xfrm>
        </p:spPr>
        <p:txBody>
          <a:bodyPr anchor="b">
            <a:normAutofit fontScale="90000"/>
          </a:bodyPr>
          <a:lstStyle/>
          <a:p>
            <a:pPr algn="ctr"/>
            <a:r>
              <a:rPr lang="en-US" b="0" i="1" dirty="0">
                <a:effectLst/>
                <a:latin typeface="Söhne"/>
              </a:rPr>
              <a:t>Analyzing Crypto Currency Markets:</a:t>
            </a:r>
            <a:br>
              <a:rPr lang="en-US" b="0" i="1" dirty="0">
                <a:effectLst/>
                <a:latin typeface="Söhne"/>
              </a:rPr>
            </a:br>
            <a:r>
              <a:rPr lang="en-US" b="0" i="1" dirty="0">
                <a:effectLst/>
                <a:latin typeface="Söhne"/>
              </a:rPr>
              <a:t> Data Repository, Predictive Modeling, and Strategic Insights</a:t>
            </a:r>
            <a:endParaRPr lang="en-US" i="1" dirty="0"/>
          </a:p>
        </p:txBody>
      </p:sp>
      <p:sp>
        <p:nvSpPr>
          <p:cNvPr id="3" name="Subtitle 2"/>
          <p:cNvSpPr>
            <a:spLocks noGrp="1"/>
          </p:cNvSpPr>
          <p:nvPr>
            <p:ph type="subTitle" idx="1"/>
          </p:nvPr>
        </p:nvSpPr>
        <p:spPr>
          <a:xfrm>
            <a:off x="5050561" y="3794217"/>
            <a:ext cx="6581930" cy="746640"/>
          </a:xfrm>
        </p:spPr>
        <p:txBody>
          <a:bodyPr>
            <a:normAutofit fontScale="92500" lnSpcReduction="20000"/>
          </a:bodyPr>
          <a:lstStyle/>
          <a:p>
            <a:pPr algn="ctr"/>
            <a:r>
              <a:rPr lang="en-US" b="1" i="1" dirty="0">
                <a:solidFill>
                  <a:srgbClr val="FFFFFF"/>
                </a:solidFill>
              </a:rPr>
              <a:t>By:</a:t>
            </a:r>
            <a:endParaRPr lang="en-US" b="1" i="1" dirty="0">
              <a:solidFill>
                <a:srgbClr val="FFFFFF"/>
              </a:solidFill>
            </a:endParaRPr>
          </a:p>
          <a:p>
            <a:pPr algn="ctr"/>
            <a:r>
              <a:rPr lang="en-US" b="1" i="1" dirty="0">
                <a:solidFill>
                  <a:srgbClr val="FFFFFF"/>
                </a:solidFill>
              </a:rPr>
              <a:t>Venkata Anil Kumar Poka</a:t>
            </a:r>
            <a:endParaRPr lang="en-US" b="1" i="1" dirty="0">
              <a:solidFill>
                <a:srgbClr val="FFFFFF"/>
              </a:solidFill>
            </a:endParaRPr>
          </a:p>
        </p:txBody>
      </p:sp>
      <p:cxnSp>
        <p:nvCxnSpPr>
          <p:cNvPr id="11" name="Straight Connector 10"/>
          <p:cNvCxnSpPr>
            <a:cxnSpLocks noGrp="1" noRot="1" noChangeAspect="1" noMove="1" noResize="1" noEditPoints="1" noAdjustHandles="1" noChangeArrowheads="1" noChangeShapeType="1"/>
          </p:cNvCxnSpPr>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ubtitle 2"/>
          <p:cNvSpPr txBox="1"/>
          <p:nvPr/>
        </p:nvSpPr>
        <p:spPr>
          <a:xfrm>
            <a:off x="412365" y="4073593"/>
            <a:ext cx="6581930" cy="74664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70000"/>
              <a:buFont typeface="Arial" panose="020B0604020202020204" pitchFamily="34" charset="0"/>
              <a:buNone/>
              <a:defRPr sz="18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70000"/>
              <a:buFontTx/>
              <a:buNone/>
              <a:defRPr sz="2000" i="1" kern="1200">
                <a:solidFill>
                  <a:schemeClr val="tx2"/>
                </a:solidFill>
                <a:latin typeface="+mn-lt"/>
                <a:ea typeface="+mn-ea"/>
                <a:cs typeface="+mn-cs"/>
              </a:defRPr>
            </a:lvl2pPr>
            <a:lvl3pPr marL="914400" indent="0" algn="ctr" defTabSz="914400" rtl="0" eaLnBrk="1" latinLnBrk="0" hangingPunct="1">
              <a:lnSpc>
                <a:spcPct val="120000"/>
              </a:lnSpc>
              <a:spcBef>
                <a:spcPts val="500"/>
              </a:spcBef>
              <a:buSzPct val="70000"/>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1828800" indent="0" algn="ctr" defTabSz="914400" rtl="0" eaLnBrk="1" latinLnBrk="0" hangingPunct="1">
              <a:lnSpc>
                <a:spcPct val="120000"/>
              </a:lnSpc>
              <a:spcBef>
                <a:spcPts val="500"/>
              </a:spcBef>
              <a:buSzPct val="70000"/>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400" b="1" i="1" dirty="0">
                <a:solidFill>
                  <a:srgbClr val="FFFFFF"/>
                </a:solidFill>
              </a:rPr>
              <a:t>Literature Review </a:t>
            </a:r>
            <a:endParaRPr lang="en-US" sz="2400" b="1" i="1"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Project overview </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49759" y="2274214"/>
            <a:ext cx="10427841" cy="3903298"/>
          </a:xfrm>
        </p:spPr>
        <p:txBody>
          <a:bodyPr/>
          <a:lstStyle/>
          <a:p>
            <a:r>
              <a:rPr lang="en-US" dirty="0">
                <a:latin typeface="Calibri" panose="020F0502020204030204" pitchFamily="34" charset="0"/>
                <a:cs typeface="Calibri" panose="020F0502020204030204" pitchFamily="34" charset="0"/>
              </a:rPr>
              <a:t>In order to facilitate the storing of cryptocurrency data in a local or cloud-based data warehouse, the project intends to develop a </a:t>
            </a:r>
            <a:r>
              <a:rPr lang="en-US" dirty="0" err="1">
                <a:latin typeface="Calibri" panose="020F0502020204030204" pitchFamily="34" charset="0"/>
                <a:cs typeface="Calibri" panose="020F0502020204030204" pitchFamily="34" charset="0"/>
              </a:rPr>
              <a:t>centralised</a:t>
            </a:r>
            <a:r>
              <a:rPr lang="en-US" dirty="0">
                <a:latin typeface="Calibri" panose="020F0502020204030204" pitchFamily="34" charset="0"/>
                <a:cs typeface="Calibri" panose="020F0502020204030204" pitchFamily="34" charset="0"/>
              </a:rPr>
              <a:t> Crypto Currency Data Repository. This data is made easily accessible for examination after it has been processed and cleaned, giving interested parties valuable information about the cryptocurrency market. The initiative also aims to use historical market data to develop a predictive analytics model. This model will evaluate patterns, trends, and market </a:t>
            </a:r>
            <a:r>
              <a:rPr lang="en-US" dirty="0" err="1">
                <a:latin typeface="Calibri" panose="020F0502020204030204" pitchFamily="34" charset="0"/>
                <a:cs typeface="Calibri" panose="020F0502020204030204" pitchFamily="34" charset="0"/>
              </a:rPr>
              <a:t>behaviours</a:t>
            </a:r>
            <a:r>
              <a:rPr lang="en-US" dirty="0">
                <a:latin typeface="Calibri" panose="020F0502020204030204" pitchFamily="34" charset="0"/>
                <a:cs typeface="Calibri" panose="020F0502020204030204" pitchFamily="34" charset="0"/>
              </a:rPr>
              <a:t> using machine learning algorithms, allowing stakeholders to forecast future market movements, price fluctuations, and investment opportunities.</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Dataset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1800" dirty="0">
                <a:effectLst/>
                <a:latin typeface="Calibri" panose="020F0502020204030204" pitchFamily="34" charset="0"/>
                <a:cs typeface="Calibri" panose="020F0502020204030204" pitchFamily="34" charset="0"/>
              </a:rPr>
              <a:t>The </a:t>
            </a:r>
            <a:r>
              <a:rPr lang="en-US" sz="1800" dirty="0" err="1">
                <a:effectLst/>
                <a:latin typeface="Calibri" panose="020F0502020204030204" pitchFamily="34" charset="0"/>
                <a:cs typeface="Calibri" panose="020F0502020204030204" pitchFamily="34" charset="0"/>
              </a:rPr>
              <a:t>CoinCap</a:t>
            </a:r>
            <a:r>
              <a:rPr lang="en-US" sz="1800" dirty="0">
                <a:effectLst/>
                <a:latin typeface="Calibri" panose="020F0502020204030204" pitchFamily="34" charset="0"/>
                <a:cs typeface="Calibri" panose="020F0502020204030204" pitchFamily="34" charset="0"/>
              </a:rPr>
              <a:t> API, notably the endpoint that gives information on assets such as Bitcoin, is the data source utilized in this project. </a:t>
            </a:r>
            <a:endParaRPr lang="en-US" dirty="0">
              <a:latin typeface="Calibri" panose="020F0502020204030204" pitchFamily="34" charset="0"/>
              <a:cs typeface="Calibri" panose="020F0502020204030204" pitchFamily="34" charset="0"/>
            </a:endParaRPr>
          </a:p>
          <a:p>
            <a:pPr marL="0" indent="0">
              <a:buNone/>
            </a:pPr>
            <a:r>
              <a:rPr lang="en-US" sz="1800" dirty="0">
                <a:effectLst/>
                <a:latin typeface="Calibri" panose="020F0502020204030204" pitchFamily="34" charset="0"/>
                <a:cs typeface="Calibri" panose="020F0502020204030204" pitchFamily="34" charset="0"/>
              </a:rPr>
              <a:t>API Endpoint: https://</a:t>
            </a:r>
            <a:r>
              <a:rPr lang="en-US" sz="1800" dirty="0" err="1">
                <a:effectLst/>
                <a:latin typeface="Calibri" panose="020F0502020204030204" pitchFamily="34" charset="0"/>
                <a:cs typeface="Calibri" panose="020F0502020204030204" pitchFamily="34" charset="0"/>
              </a:rPr>
              <a:t>api.coincap.io</a:t>
            </a:r>
            <a:r>
              <a:rPr lang="en-US" sz="1800" dirty="0">
                <a:effectLst/>
                <a:latin typeface="Calibri" panose="020F0502020204030204" pitchFamily="34" charset="0"/>
                <a:cs typeface="Calibri" panose="020F0502020204030204" pitchFamily="34" charset="0"/>
              </a:rPr>
              <a:t>/v2/assets </a:t>
            </a:r>
            <a:endParaRPr lang="en-US" dirty="0">
              <a:latin typeface="Calibri" panose="020F0502020204030204" pitchFamily="34" charset="0"/>
              <a:cs typeface="Calibri" panose="020F0502020204030204" pitchFamily="34" charset="0"/>
            </a:endParaRPr>
          </a:p>
          <a:p>
            <a:pPr marL="0" indent="0">
              <a:buNone/>
            </a:pPr>
            <a:r>
              <a:rPr lang="en-US" sz="1800" dirty="0">
                <a:effectLst/>
                <a:latin typeface="Calibri" panose="020F0502020204030204" pitchFamily="34" charset="0"/>
                <a:cs typeface="Calibri" panose="020F0502020204030204" pitchFamily="34" charset="0"/>
              </a:rPr>
              <a:t>The API provides the following JSON response:</a:t>
            </a:r>
            <a:endParaRPr lang="en-US" sz="1800" dirty="0">
              <a:effectLst/>
              <a:latin typeface="Calibri" panose="020F0502020204030204" pitchFamily="34" charset="0"/>
              <a:cs typeface="Calibri" panose="020F0502020204030204" pitchFamily="34" charset="0"/>
            </a:endParaRPr>
          </a:p>
          <a:p>
            <a:pPr marL="0" indent="0">
              <a:buNone/>
            </a:pPr>
            <a:r>
              <a:rPr lang="en-US" sz="1800" dirty="0">
                <a:effectLst/>
                <a:latin typeface="Calibri" panose="020F0502020204030204" pitchFamily="34" charset="0"/>
                <a:cs typeface="Calibri" panose="020F0502020204030204" pitchFamily="34" charset="0"/>
              </a:rPr>
              <a:t> [{"id":"bitcoin","rank":"1","symbol":"BTC","name":"Bitcoin","supply":"19618343.00000000000 </a:t>
            </a:r>
            <a:endParaRPr lang="en-US" dirty="0">
              <a:latin typeface="Calibri" panose="020F0502020204030204" pitchFamily="34" charset="0"/>
              <a:cs typeface="Calibri" panose="020F0502020204030204" pitchFamily="34" charset="0"/>
            </a:endParaRPr>
          </a:p>
          <a:p>
            <a:pPr marL="0" indent="0">
              <a:buNone/>
            </a:pPr>
            <a:r>
              <a:rPr lang="en-US" sz="1800" dirty="0">
                <a:effectLst/>
                <a:latin typeface="Calibri" panose="020F0502020204030204" pitchFamily="34" charset="0"/>
                <a:cs typeface="Calibri" panose="020F0502020204030204" pitchFamily="34" charset="0"/>
              </a:rPr>
              <a:t>00000","maxSupply":"21000000.0000000000000000","marketCapUsd":"835435777974.41834 </a:t>
            </a:r>
            <a:endParaRPr lang="en-US" dirty="0">
              <a:latin typeface="Calibri" panose="020F0502020204030204" pitchFamily="34" charset="0"/>
              <a:cs typeface="Calibri" panose="020F0502020204030204" pitchFamily="34" charset="0"/>
            </a:endParaRPr>
          </a:p>
          <a:p>
            <a:pPr marL="0" indent="0">
              <a:buNone/>
            </a:pPr>
            <a:r>
              <a:rPr lang="en-US" sz="1800" dirty="0">
                <a:effectLst/>
                <a:latin typeface="Calibri" panose="020F0502020204030204" pitchFamily="34" charset="0"/>
                <a:cs typeface="Calibri" panose="020F0502020204030204" pitchFamily="34" charset="0"/>
              </a:rPr>
              <a:t>95482836470","volumeUsd24Hr":"4760159036.3792827873026213","priceUsd":"42584.42101 </a:t>
            </a:r>
            <a:endParaRPr lang="en-US" dirty="0">
              <a:latin typeface="Calibri" panose="020F0502020204030204" pitchFamily="34" charset="0"/>
              <a:cs typeface="Calibri" panose="020F0502020204030204" pitchFamily="34" charset="0"/>
            </a:endParaRPr>
          </a:p>
          <a:p>
            <a:pPr marL="0" indent="0">
              <a:buNone/>
            </a:pPr>
            <a:r>
              <a:rPr lang="en-US" sz="1800" dirty="0">
                <a:effectLst/>
                <a:latin typeface="Calibri" panose="020F0502020204030204" pitchFamily="34" charset="0"/>
                <a:cs typeface="Calibri" panose="020F0502020204030204" pitchFamily="34" charset="0"/>
              </a:rPr>
              <a:t>73315019290","changePercent24Hr":"1.0956691070429600","vwap24Hr":"42945.4716425937 </a:t>
            </a:r>
            <a:endParaRPr lang="en-US" dirty="0">
              <a:latin typeface="Calibri" panose="020F0502020204030204" pitchFamily="34" charset="0"/>
              <a:cs typeface="Calibri" panose="020F0502020204030204" pitchFamily="34" charset="0"/>
            </a:endParaRPr>
          </a:p>
          <a:p>
            <a:pPr marL="0" indent="0">
              <a:buNone/>
            </a:pPr>
            <a:r>
              <a:rPr lang="en-US" sz="1800" dirty="0">
                <a:effectLst/>
                <a:latin typeface="Calibri" panose="020F0502020204030204" pitchFamily="34" charset="0"/>
                <a:cs typeface="Calibri" panose="020F0502020204030204" pitchFamily="34" charset="0"/>
              </a:rPr>
              <a:t>635244","explorer":"https://</a:t>
            </a:r>
            <a:r>
              <a:rPr lang="en-US" sz="1800" dirty="0" err="1">
                <a:effectLst/>
                <a:latin typeface="Calibri" panose="020F0502020204030204" pitchFamily="34" charset="0"/>
                <a:cs typeface="Calibri" panose="020F0502020204030204" pitchFamily="34" charset="0"/>
              </a:rPr>
              <a:t>blockchain.info</a:t>
            </a:r>
            <a:r>
              <a:rPr lang="en-US" sz="1800" dirty="0">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24" name="Straight Connector 23"/>
          <p:cNvCxnSpPr>
            <a:cxnSpLocks noGrp="1" noRot="1" noChangeAspect="1" noMove="1" noResize="1" noEditPoints="1" noAdjustHandles="1" noChangeArrowheads="1" noChangeShapeType="1"/>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2498" y="2098668"/>
            <a:ext cx="4979254" cy="3779457"/>
          </a:xfrm>
        </p:spPr>
        <p:txBody>
          <a:bodyPr vert="horz" lIns="91440" tIns="45720" rIns="91440" bIns="45720" rtlCol="0" anchor="b">
            <a:normAutofit/>
          </a:bodyPr>
          <a:lstStyle/>
          <a:p>
            <a:r>
              <a:rPr lang="en-US" sz="4800" b="1" i="1" dirty="0">
                <a:effectLst/>
                <a:latin typeface="Calibri" panose="020F0502020204030204" pitchFamily="34" charset="0"/>
                <a:cs typeface="Calibri" panose="020F0502020204030204" pitchFamily="34" charset="0"/>
              </a:rPr>
              <a:t>                   Literature Review</a:t>
            </a:r>
            <a:br>
              <a:rPr lang="en-US" sz="4800" b="1" i="1" dirty="0">
                <a:effectLst/>
                <a:latin typeface="Calibri" panose="020F0502020204030204" pitchFamily="34" charset="0"/>
                <a:cs typeface="Calibri" panose="020F0502020204030204" pitchFamily="34" charset="0"/>
              </a:rPr>
            </a:br>
            <a:br>
              <a:rPr lang="en-US" sz="4800" b="1" i="1" dirty="0">
                <a:effectLst/>
                <a:latin typeface="Calibri" panose="020F0502020204030204" pitchFamily="34" charset="0"/>
                <a:cs typeface="Calibri" panose="020F0502020204030204" pitchFamily="34" charset="0"/>
              </a:rPr>
            </a:br>
            <a:br>
              <a:rPr lang="en-US" sz="4800" b="1" dirty="0">
                <a:latin typeface="Calibri" panose="020F0502020204030204" pitchFamily="34" charset="0"/>
                <a:cs typeface="Calibri" panose="020F0502020204030204" pitchFamily="34" charset="0"/>
              </a:rPr>
            </a:br>
            <a:endParaRPr lang="en-US" sz="4800" b="1" dirty="0">
              <a:latin typeface="Calibri" panose="020F0502020204030204" pitchFamily="34" charset="0"/>
              <a:cs typeface="Calibri" panose="020F0502020204030204" pitchFamily="34" charset="0"/>
            </a:endParaRPr>
          </a:p>
        </p:txBody>
      </p:sp>
      <p:pic>
        <p:nvPicPr>
          <p:cNvPr id="26" name="Graphic 25" descr="Book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763399" y="876308"/>
            <a:ext cx="4304764" cy="4304764"/>
          </a:xfrm>
          <a:prstGeom prst="rect">
            <a:avLst/>
          </a:prstGeom>
        </p:spPr>
      </p:pic>
      <p:cxnSp>
        <p:nvCxnSpPr>
          <p:cNvPr id="27" name="Straight Connector 26"/>
          <p:cNvCxnSpPr>
            <a:cxnSpLocks noGrp="1" noRot="1" noChangeAspect="1" noMove="1" noResize="1" noEditPoints="1" noAdjustHandles="1" noChangeArrowheads="1" noChangeShapeType="1"/>
          </p:cNvCxnSpPr>
          <p:nvPr/>
        </p:nvCxnSpPr>
        <p:spPr>
          <a:xfrm>
            <a:off x="954990" y="5503528"/>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9445" y="5694045"/>
            <a:ext cx="11153140" cy="368300"/>
          </a:xfrm>
          <a:prstGeom prst="rect">
            <a:avLst/>
          </a:prstGeom>
          <a:noFill/>
        </p:spPr>
        <p:txBody>
          <a:bodyPr wrap="square">
            <a:spAutoFit/>
          </a:bodyPr>
          <a:lstStyle/>
          <a:p>
            <a:r>
              <a:rPr lang="en-US" sz="1800" b="0" i="1" dirty="0">
                <a:effectLst/>
              </a:rPr>
              <a:t> Analyzing Crypto Currency Markets: Data Repository, Predictive Modeling, and Strategic Insights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40144" y="799672"/>
            <a:ext cx="6821772" cy="1560083"/>
          </a:xfrm>
        </p:spPr>
        <p:txBody>
          <a:bodyPr>
            <a:normAutofit/>
          </a:bodyPr>
          <a:lstStyle/>
          <a:p>
            <a:pPr>
              <a:lnSpc>
                <a:spcPct val="90000"/>
              </a:lnSpc>
            </a:pPr>
            <a:r>
              <a:rPr lang="en-US" sz="3700" b="0" i="0" dirty="0">
                <a:effectLst/>
                <a:latin typeface="Calibri" panose="020F0502020204030204" pitchFamily="34" charset="0"/>
                <a:cs typeface="Calibri" panose="020F0502020204030204" pitchFamily="34" charset="0"/>
              </a:rPr>
              <a:t>Establishing a Centralized Data Repository for Crypto Currency</a:t>
            </a:r>
            <a:endParaRPr lang="en-US" sz="3700" dirty="0">
              <a:latin typeface="Calibri" panose="020F0502020204030204" pitchFamily="34" charset="0"/>
              <a:cs typeface="Calibri" panose="020F0502020204030204" pitchFamily="34" charset="0"/>
            </a:endParaRPr>
          </a:p>
        </p:txBody>
      </p:sp>
      <p:pic>
        <p:nvPicPr>
          <p:cNvPr id="5" name="Picture 4" descr="A digital stock market graph"/>
          <p:cNvPicPr>
            <a:picLocks noChangeAspect="1"/>
          </p:cNvPicPr>
          <p:nvPr/>
        </p:nvPicPr>
        <p:blipFill rotWithShape="1">
          <a:blip r:embed="rId1"/>
          <a:srcRect l="42336" r="12062" b="-1"/>
          <a:stretch>
            <a:fillRect/>
          </a:stretch>
        </p:blipFill>
        <p:spPr>
          <a:xfrm>
            <a:off x="1" y="-16591"/>
            <a:ext cx="4610100" cy="6874591"/>
          </a:xfrm>
          <a:prstGeom prst="rect">
            <a:avLst/>
          </a:prstGeom>
        </p:spPr>
      </p:pic>
      <p:cxnSp>
        <p:nvCxnSpPr>
          <p:cNvPr id="18" name="Straight Connector 17"/>
          <p:cNvCxnSpPr>
            <a:cxnSpLocks noGrp="1" noRot="1" noChangeAspect="1" noMove="1" noResize="1" noEditPoints="1" noAdjustHandles="1" noChangeArrowheads="1" noChangeShapeType="1"/>
          </p:cNvCxnSpPr>
          <p:nvPr/>
        </p:nvCxnSpPr>
        <p:spPr>
          <a:xfrm>
            <a:off x="5340145"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40144" y="2717550"/>
            <a:ext cx="6633867" cy="3494854"/>
          </a:xfrm>
        </p:spPr>
        <p:txBody>
          <a:bodyPr anchor="t">
            <a:normAutofit lnSpcReduction="10000"/>
          </a:bodyPr>
          <a:lstStyle/>
          <a:p>
            <a:pPr>
              <a:lnSpc>
                <a:spcPct val="110000"/>
              </a:lnSpc>
            </a:pPr>
            <a:r>
              <a:rPr lang="en-US" sz="1200" b="1" i="0" dirty="0">
                <a:effectLst/>
                <a:latin typeface="Calibri" panose="020F0502020204030204" pitchFamily="34" charset="0"/>
                <a:cs typeface="Calibri" panose="020F0502020204030204" pitchFamily="34" charset="0"/>
              </a:rPr>
              <a:t>Goal: </a:t>
            </a:r>
            <a:r>
              <a:rPr lang="en-US" sz="1200" b="0" i="0" dirty="0">
                <a:effectLst/>
                <a:latin typeface="Calibri" panose="020F0502020204030204" pitchFamily="34" charset="0"/>
                <a:cs typeface="Calibri" panose="020F0502020204030204" pitchFamily="34" charset="0"/>
              </a:rPr>
              <a:t>To create a centralized repository of Crypto Currency data to facilitate analysis and decision-making in the market.</a:t>
            </a:r>
            <a:endParaRPr lang="en-US" sz="1200" b="1" i="0" dirty="0">
              <a:effectLst/>
              <a:latin typeface="Calibri" panose="020F0502020204030204" pitchFamily="34" charset="0"/>
              <a:cs typeface="Calibri" panose="020F0502020204030204" pitchFamily="34" charset="0"/>
            </a:endParaRPr>
          </a:p>
          <a:p>
            <a:pPr>
              <a:lnSpc>
                <a:spcPct val="110000"/>
              </a:lnSpc>
            </a:pPr>
            <a:r>
              <a:rPr lang="en-US" sz="1200" b="1" i="0" dirty="0">
                <a:effectLst/>
                <a:latin typeface="Calibri" panose="020F0502020204030204" pitchFamily="34" charset="0"/>
                <a:cs typeface="Calibri" panose="020F0502020204030204" pitchFamily="34" charset="0"/>
              </a:rPr>
              <a:t>Dataset :  </a:t>
            </a:r>
            <a:r>
              <a:rPr lang="en-US" sz="1200" b="0" i="0" dirty="0">
                <a:effectLst/>
                <a:latin typeface="Calibri" panose="020F0502020204030204" pitchFamily="34" charset="0"/>
                <a:cs typeface="Calibri" panose="020F0502020204030204" pitchFamily="34" charset="0"/>
              </a:rPr>
              <a:t>The </a:t>
            </a:r>
            <a:r>
              <a:rPr lang="en-US" sz="1200" b="0" i="0" dirty="0" err="1">
                <a:effectLst/>
                <a:latin typeface="Calibri" panose="020F0502020204030204" pitchFamily="34" charset="0"/>
                <a:cs typeface="Calibri" panose="020F0502020204030204" pitchFamily="34" charset="0"/>
              </a:rPr>
              <a:t>CoinCap</a:t>
            </a:r>
            <a:r>
              <a:rPr lang="en-US" sz="1200" b="0" i="0" dirty="0">
                <a:effectLst/>
                <a:latin typeface="Calibri" panose="020F0502020204030204" pitchFamily="34" charset="0"/>
                <a:cs typeface="Calibri" panose="020F0502020204030204" pitchFamily="34" charset="0"/>
              </a:rPr>
              <a:t> API serves as the primary data source for this project, providing real-time and historical data on Crypto Currency assets, including Bitcoin , </a:t>
            </a:r>
            <a:r>
              <a:rPr lang="en-US" sz="1200" dirty="0">
                <a:latin typeface="Calibri" panose="020F0502020204030204" pitchFamily="34" charset="0"/>
                <a:cs typeface="Calibri" panose="020F0502020204030204" pitchFamily="34" charset="0"/>
              </a:rPr>
              <a:t>Ethereum</a:t>
            </a:r>
            <a:endParaRPr lang="en-US" sz="1200" b="1" i="0" dirty="0">
              <a:effectLst/>
              <a:latin typeface="Calibri" panose="020F0502020204030204" pitchFamily="34" charset="0"/>
              <a:cs typeface="Calibri" panose="020F0502020204030204" pitchFamily="34" charset="0"/>
            </a:endParaRPr>
          </a:p>
          <a:p>
            <a:pPr>
              <a:lnSpc>
                <a:spcPct val="110000"/>
              </a:lnSpc>
            </a:pPr>
            <a:r>
              <a:rPr lang="en-US" sz="1200" b="1" i="0" dirty="0">
                <a:effectLst/>
                <a:latin typeface="Calibri" panose="020F0502020204030204" pitchFamily="34" charset="0"/>
                <a:cs typeface="Calibri" panose="020F0502020204030204" pitchFamily="34" charset="0"/>
              </a:rPr>
              <a:t>Methodology:</a:t>
            </a:r>
            <a:endParaRPr lang="en-US" sz="1200" dirty="0">
              <a:latin typeface="Calibri" panose="020F0502020204030204" pitchFamily="34" charset="0"/>
              <a:cs typeface="Calibri" panose="020F0502020204030204" pitchFamily="34" charset="0"/>
            </a:endParaRPr>
          </a:p>
          <a:p>
            <a:pPr marL="0" indent="0">
              <a:lnSpc>
                <a:spcPct val="110000"/>
              </a:lnSpc>
              <a:buNone/>
            </a:pPr>
            <a:r>
              <a:rPr lang="en-US" sz="1200" b="0" i="0" dirty="0">
                <a:effectLst/>
                <a:latin typeface="Calibri" panose="020F0502020204030204" pitchFamily="34" charset="0"/>
                <a:cs typeface="Calibri" panose="020F0502020204030204" pitchFamily="34" charset="0"/>
              </a:rPr>
              <a:t>     Data Sourcing: Utilize APIs or scraping tools to gather Crypto Currency data from primary sources.</a:t>
            </a:r>
            <a:endParaRPr lang="en-US" sz="1200" b="0" i="0" dirty="0">
              <a:effectLst/>
              <a:latin typeface="Calibri" panose="020F0502020204030204" pitchFamily="34" charset="0"/>
              <a:cs typeface="Calibri" panose="020F0502020204030204" pitchFamily="34" charset="0"/>
            </a:endParaRPr>
          </a:p>
          <a:p>
            <a:pPr marL="45720" lvl="2" indent="0">
              <a:lnSpc>
                <a:spcPct val="110000"/>
              </a:lnSpc>
              <a:buNone/>
            </a:pPr>
            <a:r>
              <a:rPr lang="en-US" sz="1200" b="0" i="0" dirty="0">
                <a:effectLst/>
                <a:latin typeface="Calibri" panose="020F0502020204030204" pitchFamily="34" charset="0"/>
                <a:cs typeface="Calibri" panose="020F0502020204030204" pitchFamily="34" charset="0"/>
              </a:rPr>
              <a:t>     Data Cleaning and Storage: Implement processes to clean and normalize the collected data before </a:t>
            </a:r>
            <a:r>
              <a:rPr lang="en-US" sz="1200" b="0" i="0" dirty="0">
                <a:solidFill>
                  <a:schemeClr val="bg2"/>
                </a:solidFill>
                <a:effectLst/>
                <a:latin typeface="Calibri" panose="020F0502020204030204" pitchFamily="34" charset="0"/>
                <a:cs typeface="Calibri" panose="020F0502020204030204" pitchFamily="34" charset="0"/>
              </a:rPr>
              <a:t>s…</a:t>
            </a:r>
            <a:r>
              <a:rPr lang="en-US" sz="1200" b="0" i="0" dirty="0">
                <a:effectLst/>
                <a:latin typeface="Calibri" panose="020F0502020204030204" pitchFamily="34" charset="0"/>
                <a:cs typeface="Calibri" panose="020F0502020204030204" pitchFamily="34" charset="0"/>
              </a:rPr>
              <a:t>storing it in a centralized repository, either locally or in the cloud.</a:t>
            </a:r>
            <a:endParaRPr lang="en-US" sz="1200" b="0" i="0" dirty="0">
              <a:effectLst/>
              <a:latin typeface="Calibri" panose="020F0502020204030204" pitchFamily="34" charset="0"/>
              <a:cs typeface="Calibri" panose="020F0502020204030204" pitchFamily="34" charset="0"/>
            </a:endParaRPr>
          </a:p>
          <a:p>
            <a:pPr>
              <a:lnSpc>
                <a:spcPct val="110000"/>
              </a:lnSpc>
            </a:pPr>
            <a:r>
              <a:rPr lang="en-US" sz="1200" b="1" i="0" dirty="0">
                <a:effectLst/>
                <a:latin typeface="Calibri" panose="020F0502020204030204" pitchFamily="34" charset="0"/>
                <a:cs typeface="Calibri" panose="020F0502020204030204" pitchFamily="34" charset="0"/>
              </a:rPr>
              <a:t>Results:</a:t>
            </a:r>
            <a:endParaRPr lang="en-US" sz="1200" b="0" i="0" dirty="0">
              <a:effectLst/>
              <a:latin typeface="Calibri" panose="020F0502020204030204" pitchFamily="34" charset="0"/>
              <a:cs typeface="Calibri" panose="020F0502020204030204" pitchFamily="34" charset="0"/>
            </a:endParaRPr>
          </a:p>
          <a:p>
            <a:pPr marL="0" indent="0">
              <a:lnSpc>
                <a:spcPct val="110000"/>
              </a:lnSpc>
              <a:buNone/>
            </a:pPr>
            <a:r>
              <a:rPr lang="en-US" sz="1200" b="0" i="0" dirty="0">
                <a:effectLst/>
                <a:latin typeface="Calibri" panose="020F0502020204030204" pitchFamily="34" charset="0"/>
                <a:cs typeface="Calibri" panose="020F0502020204030204" pitchFamily="34" charset="0"/>
              </a:rPr>
              <a:t>      Successful establishment of a centralized data repository for Crypto Currency data.</a:t>
            </a:r>
            <a:endParaRPr lang="en-US" sz="1200" b="0" i="0" dirty="0">
              <a:effectLst/>
              <a:latin typeface="Calibri" panose="020F0502020204030204" pitchFamily="34" charset="0"/>
              <a:cs typeface="Calibri" panose="020F0502020204030204" pitchFamily="34" charset="0"/>
            </a:endParaRPr>
          </a:p>
          <a:p>
            <a:pPr marL="0" indent="0">
              <a:lnSpc>
                <a:spcPct val="110000"/>
              </a:lnSpc>
              <a:buNone/>
            </a:pPr>
            <a:r>
              <a:rPr lang="en-US" sz="1200" b="0" i="0" dirty="0">
                <a:effectLst/>
                <a:latin typeface="Calibri" panose="020F0502020204030204" pitchFamily="34" charset="0"/>
                <a:cs typeface="Calibri" panose="020F0502020204030204" pitchFamily="34" charset="0"/>
              </a:rPr>
              <a:t>     Improved data accessibility and quality, enabling more efficient analysis and decision-making in the </a:t>
            </a:r>
            <a:r>
              <a:rPr lang="en-US" sz="1200" b="0" i="0" dirty="0">
                <a:solidFill>
                  <a:schemeClr val="bg2"/>
                </a:solidFill>
                <a:effectLst/>
                <a:latin typeface="Calibri" panose="020F0502020204030204" pitchFamily="34" charset="0"/>
                <a:cs typeface="Calibri" panose="020F0502020204030204" pitchFamily="34" charset="0"/>
              </a:rPr>
              <a:t>…..</a:t>
            </a:r>
            <a:r>
              <a:rPr lang="en-US" sz="1200" b="0" i="0" dirty="0">
                <a:effectLst/>
                <a:latin typeface="Calibri" panose="020F0502020204030204" pitchFamily="34" charset="0"/>
                <a:cs typeface="Calibri" panose="020F0502020204030204" pitchFamily="34" charset="0"/>
              </a:rPr>
              <a:t>Crypto Currency market.</a:t>
            </a:r>
            <a:endParaRPr lang="en-US" sz="1200" b="0" i="0" dirty="0">
              <a:effectLst/>
              <a:latin typeface="Calibri" panose="020F0502020204030204" pitchFamily="34" charset="0"/>
              <a:cs typeface="Calibri" panose="020F0502020204030204" pitchFamily="34" charset="0"/>
            </a:endParaRPr>
          </a:p>
          <a:p>
            <a:pPr>
              <a:lnSpc>
                <a:spcPct val="110000"/>
              </a:lnSpc>
            </a:pPr>
            <a:r>
              <a:rPr lang="en-US" sz="1200" b="1" dirty="0">
                <a:latin typeface="Calibri" panose="020F0502020204030204" pitchFamily="34" charset="0"/>
                <a:cs typeface="Calibri" panose="020F0502020204030204" pitchFamily="34" charset="0"/>
              </a:rPr>
              <a:t>Article Link : https://</a:t>
            </a:r>
            <a:r>
              <a:rPr lang="en-US" sz="1200" b="1" dirty="0" err="1">
                <a:latin typeface="Calibri" panose="020F0502020204030204" pitchFamily="34" charset="0"/>
                <a:cs typeface="Calibri" panose="020F0502020204030204" pitchFamily="34" charset="0"/>
              </a:rPr>
              <a:t>realpython.com</a:t>
            </a:r>
            <a:r>
              <a:rPr lang="en-US" sz="1200" b="1" dirty="0">
                <a:latin typeface="Calibri" panose="020F0502020204030204" pitchFamily="34" charset="0"/>
                <a:cs typeface="Calibri" panose="020F0502020204030204" pitchFamily="34" charset="0"/>
              </a:rPr>
              <a:t>/</a:t>
            </a:r>
            <a:r>
              <a:rPr lang="en-US" sz="1200" b="1" dirty="0" err="1">
                <a:latin typeface="Calibri" panose="020F0502020204030204" pitchFamily="34" charset="0"/>
                <a:cs typeface="Calibri" panose="020F0502020204030204" pitchFamily="34" charset="0"/>
              </a:rPr>
              <a:t>api</a:t>
            </a:r>
            <a:r>
              <a:rPr lang="en-US" sz="1200" b="1" dirty="0">
                <a:latin typeface="Calibri" panose="020F0502020204030204" pitchFamily="34" charset="0"/>
                <a:cs typeface="Calibri" panose="020F0502020204030204" pitchFamily="34" charset="0"/>
              </a:rPr>
              <a:t>-integration-in-python/</a:t>
            </a:r>
            <a:endParaRPr lang="en-US" sz="1200" b="1" i="0" dirty="0">
              <a:effectLst/>
              <a:latin typeface="Calibri" panose="020F0502020204030204" pitchFamily="34" charset="0"/>
              <a:cs typeface="Calibri" panose="020F0502020204030204" pitchFamily="34" charset="0"/>
            </a:endParaRPr>
          </a:p>
          <a:p>
            <a:pPr marL="0" indent="0">
              <a:lnSpc>
                <a:spcPct val="110000"/>
              </a:lnSpc>
              <a:buNone/>
            </a:pPr>
            <a:endParaRPr lang="en-US" sz="900" b="0" i="0" dirty="0">
              <a:effectLst/>
              <a:latin typeface="Calibri" panose="020F0502020204030204" pitchFamily="34" charset="0"/>
              <a:cs typeface="Calibri" panose="020F0502020204030204" pitchFamily="34" charset="0"/>
            </a:endParaRPr>
          </a:p>
          <a:p>
            <a:pPr marL="0" indent="0">
              <a:lnSpc>
                <a:spcPct val="110000"/>
              </a:lnSpc>
              <a:buNone/>
            </a:pPr>
            <a:endParaRPr lang="en-US" sz="900" b="0" i="0" dirty="0">
              <a:effectLst/>
              <a:latin typeface="Calibri" panose="020F0502020204030204" pitchFamily="34" charset="0"/>
              <a:cs typeface="Calibri" panose="020F0502020204030204" pitchFamily="34" charset="0"/>
            </a:endParaRPr>
          </a:p>
          <a:p>
            <a:pPr marL="0" indent="0">
              <a:lnSpc>
                <a:spcPct val="110000"/>
              </a:lnSpc>
              <a:buNone/>
            </a:pPr>
            <a:endParaRPr lang="en-US" sz="900" dirty="0">
              <a:latin typeface="Calibri" panose="020F0502020204030204" pitchFamily="34" charset="0"/>
              <a:cs typeface="Calibri" panose="020F0502020204030204" pitchFamily="34" charset="0"/>
            </a:endParaRPr>
          </a:p>
          <a:p>
            <a:pPr marL="0" indent="0">
              <a:lnSpc>
                <a:spcPct val="110000"/>
              </a:lnSpc>
              <a:buNone/>
            </a:pPr>
            <a:endParaRPr lang="en-US" sz="900" b="0" i="0" dirty="0">
              <a:effectLst/>
              <a:latin typeface="Calibri" panose="020F0502020204030204" pitchFamily="34" charset="0"/>
              <a:cs typeface="Calibri" panose="020F0502020204030204" pitchFamily="34" charset="0"/>
            </a:endParaRPr>
          </a:p>
          <a:p>
            <a:pPr marL="0" indent="0">
              <a:lnSpc>
                <a:spcPct val="110000"/>
              </a:lnSpc>
              <a:buNone/>
            </a:pPr>
            <a:endParaRPr lang="en-US" sz="900" b="0" i="0" dirty="0">
              <a:effectLst/>
              <a:latin typeface="Calibri" panose="020F0502020204030204" pitchFamily="34" charset="0"/>
              <a:cs typeface="Calibri" panose="020F0502020204030204" pitchFamily="34" charset="0"/>
            </a:endParaRPr>
          </a:p>
          <a:p>
            <a:pPr marL="0" indent="0">
              <a:lnSpc>
                <a:spcPct val="110000"/>
              </a:lnSpc>
              <a:buNone/>
            </a:pPr>
            <a:endParaRPr lang="en-US" sz="900" b="0" i="0" dirty="0">
              <a:effectLst/>
              <a:latin typeface="Calibri" panose="020F0502020204030204" pitchFamily="34" charset="0"/>
              <a:cs typeface="Calibri" panose="020F0502020204030204" pitchFamily="34" charset="0"/>
            </a:endParaRPr>
          </a:p>
          <a:p>
            <a:pPr>
              <a:lnSpc>
                <a:spcPct val="110000"/>
              </a:lnSpc>
            </a:pPr>
            <a:endParaRPr lang="en-US" sz="9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53384" y="252889"/>
            <a:ext cx="7229227" cy="1560083"/>
          </a:xfrm>
        </p:spPr>
        <p:txBody>
          <a:bodyPr>
            <a:normAutofit/>
          </a:bodyPr>
          <a:lstStyle/>
          <a:p>
            <a:pPr>
              <a:lnSpc>
                <a:spcPct val="90000"/>
              </a:lnSpc>
            </a:pPr>
            <a:r>
              <a:rPr lang="en-US" sz="2400" b="0" i="0" dirty="0">
                <a:effectLst/>
                <a:latin typeface="Söhne"/>
              </a:rPr>
              <a:t>Building a Dynamic Cryptocurrency Data Pipeline: </a:t>
            </a:r>
            <a:r>
              <a:rPr lang="en-US" sz="2400" i="0" dirty="0">
                <a:effectLst/>
                <a:latin typeface="Calibri" panose="020F0502020204030204" pitchFamily="34" charset="0"/>
                <a:cs typeface="Calibri" panose="020F0502020204030204" pitchFamily="34" charset="0"/>
              </a:rPr>
              <a:t>API to MongoDB and MongoDB to PostgreSQL</a:t>
            </a:r>
            <a:endParaRPr lang="en-US" sz="2400" dirty="0"/>
          </a:p>
        </p:txBody>
      </p:sp>
      <p:pic>
        <p:nvPicPr>
          <p:cNvPr id="5" name="Picture 4" descr="A digital stock market graph"/>
          <p:cNvPicPr>
            <a:picLocks noChangeAspect="1"/>
          </p:cNvPicPr>
          <p:nvPr/>
        </p:nvPicPr>
        <p:blipFill rotWithShape="1">
          <a:blip r:embed="rId1"/>
          <a:srcRect l="42206" r="12193" b="-1"/>
          <a:stretch>
            <a:fillRect/>
          </a:stretch>
        </p:blipFill>
        <p:spPr>
          <a:xfrm>
            <a:off x="1" y="-16591"/>
            <a:ext cx="4610100" cy="6874591"/>
          </a:xfrm>
          <a:prstGeom prst="rect">
            <a:avLst/>
          </a:prstGeom>
        </p:spPr>
      </p:pic>
      <p:cxnSp>
        <p:nvCxnSpPr>
          <p:cNvPr id="25" name="Straight Connector 24"/>
          <p:cNvCxnSpPr>
            <a:cxnSpLocks noGrp="1" noRot="1" noChangeAspect="1" noMove="1" noResize="1" noEditPoints="1" noAdjustHandles="1" noChangeArrowheads="1" noChangeShapeType="1"/>
          </p:cNvCxnSpPr>
          <p:nvPr/>
        </p:nvCxnSpPr>
        <p:spPr>
          <a:xfrm>
            <a:off x="5340145"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40144" y="2065861"/>
            <a:ext cx="6682967" cy="4182539"/>
          </a:xfrm>
        </p:spPr>
        <p:txBody>
          <a:bodyPr anchor="t">
            <a:noAutofit/>
          </a:bodyPr>
          <a:lstStyle/>
          <a:p>
            <a:pPr>
              <a:lnSpc>
                <a:spcPct val="110000"/>
              </a:lnSpc>
            </a:pPr>
            <a:r>
              <a:rPr lang="en-US" sz="1300" b="1" dirty="0">
                <a:latin typeface="Calibri" panose="020F0502020204030204" pitchFamily="34" charset="0"/>
                <a:cs typeface="Calibri" panose="020F0502020204030204" pitchFamily="34" charset="0"/>
              </a:rPr>
              <a:t>Goal</a:t>
            </a:r>
            <a:r>
              <a:rPr lang="en-US" sz="1300" dirty="0">
                <a:latin typeface="Calibri" panose="020F0502020204030204" pitchFamily="34" charset="0"/>
                <a:cs typeface="Calibri" panose="020F0502020204030204" pitchFamily="34" charset="0"/>
              </a:rPr>
              <a:t> : </a:t>
            </a:r>
            <a:r>
              <a:rPr lang="en-US" sz="1300" b="0" i="0" dirty="0">
                <a:effectLst/>
                <a:latin typeface="Calibri" panose="020F0502020204030204" pitchFamily="34" charset="0"/>
                <a:cs typeface="Calibri" panose="020F0502020204030204" pitchFamily="34" charset="0"/>
              </a:rPr>
              <a:t>Develop a real-time cryptocurrency data pipeline, fetching from </a:t>
            </a:r>
            <a:r>
              <a:rPr lang="en-US" sz="1300" b="0" i="0" dirty="0" err="1">
                <a:effectLst/>
                <a:latin typeface="Calibri" panose="020F0502020204030204" pitchFamily="34" charset="0"/>
                <a:cs typeface="Calibri" panose="020F0502020204030204" pitchFamily="34" charset="0"/>
              </a:rPr>
              <a:t>CoinCap</a:t>
            </a:r>
            <a:r>
              <a:rPr lang="en-US" sz="1300" b="0" i="0" dirty="0">
                <a:effectLst/>
                <a:latin typeface="Calibri" panose="020F0502020204030204" pitchFamily="34" charset="0"/>
                <a:cs typeface="Calibri" panose="020F0502020204030204" pitchFamily="34" charset="0"/>
              </a:rPr>
              <a:t> API to MongoDB every minute, then processing and transferring to PostgreSQL every 15 minutes for analysis.</a:t>
            </a:r>
            <a:endParaRPr lang="en-US" sz="1300" b="0" i="0" dirty="0">
              <a:effectLst/>
              <a:latin typeface="Calibri" panose="020F0502020204030204" pitchFamily="34" charset="0"/>
              <a:cs typeface="Calibri" panose="020F0502020204030204" pitchFamily="34" charset="0"/>
            </a:endParaRPr>
          </a:p>
          <a:p>
            <a:pPr>
              <a:lnSpc>
                <a:spcPct val="110000"/>
              </a:lnSpc>
            </a:pPr>
            <a:r>
              <a:rPr lang="en-US" sz="1300" b="1" dirty="0">
                <a:latin typeface="Calibri" panose="020F0502020204030204" pitchFamily="34" charset="0"/>
                <a:cs typeface="Calibri" panose="020F0502020204030204" pitchFamily="34" charset="0"/>
              </a:rPr>
              <a:t>Dataset</a:t>
            </a:r>
            <a:r>
              <a:rPr lang="en-US" sz="1300" dirty="0">
                <a:latin typeface="Calibri" panose="020F0502020204030204" pitchFamily="34" charset="0"/>
                <a:cs typeface="Calibri" panose="020F0502020204030204" pitchFamily="34" charset="0"/>
              </a:rPr>
              <a:t> : No Data required as it is an architecture level </a:t>
            </a:r>
            <a:endParaRPr lang="en-US" sz="1300" dirty="0">
              <a:latin typeface="Calibri" panose="020F0502020204030204" pitchFamily="34" charset="0"/>
              <a:cs typeface="Calibri" panose="020F0502020204030204" pitchFamily="34" charset="0"/>
            </a:endParaRPr>
          </a:p>
          <a:p>
            <a:pPr>
              <a:lnSpc>
                <a:spcPct val="110000"/>
              </a:lnSpc>
            </a:pPr>
            <a:r>
              <a:rPr lang="en-US" sz="1300" b="1" i="0" dirty="0">
                <a:effectLst/>
                <a:latin typeface="Calibri" panose="020F0502020204030204" pitchFamily="34" charset="0"/>
                <a:cs typeface="Calibri" panose="020F0502020204030204" pitchFamily="34" charset="0"/>
              </a:rPr>
              <a:t>Methodology </a:t>
            </a:r>
            <a:r>
              <a:rPr lang="en-US" sz="1300" dirty="0">
                <a:latin typeface="Calibri" panose="020F0502020204030204" pitchFamily="34" charset="0"/>
                <a:cs typeface="Calibri" panose="020F0502020204030204" pitchFamily="34" charset="0"/>
              </a:rPr>
              <a:t>:</a:t>
            </a:r>
            <a:endParaRPr lang="en-US" sz="1300" dirty="0">
              <a:latin typeface="Calibri" panose="020F0502020204030204" pitchFamily="34" charset="0"/>
              <a:cs typeface="Calibri" panose="020F0502020204030204" pitchFamily="34" charset="0"/>
            </a:endParaRPr>
          </a:p>
          <a:p>
            <a:pPr marL="0" indent="0">
              <a:lnSpc>
                <a:spcPct val="110000"/>
              </a:lnSpc>
              <a:buNone/>
            </a:pPr>
            <a:r>
              <a:rPr lang="en-US" sz="1300" b="1" dirty="0">
                <a:latin typeface="Calibri" panose="020F0502020204030204" pitchFamily="34" charset="0"/>
                <a:cs typeface="Calibri" panose="020F0502020204030204" pitchFamily="34" charset="0"/>
              </a:rPr>
              <a:t>      </a:t>
            </a:r>
            <a:r>
              <a:rPr lang="en-US" sz="1300" b="1" i="0" dirty="0">
                <a:effectLst/>
                <a:latin typeface="Calibri" panose="020F0502020204030204" pitchFamily="34" charset="0"/>
                <a:cs typeface="Calibri" panose="020F0502020204030204" pitchFamily="34" charset="0"/>
              </a:rPr>
              <a:t>Data Retrieval and Storage</a:t>
            </a:r>
            <a:r>
              <a:rPr lang="en-US" sz="1300" b="0" i="0" dirty="0">
                <a:effectLst/>
                <a:latin typeface="Calibri" panose="020F0502020204030204" pitchFamily="34" charset="0"/>
                <a:cs typeface="Calibri" panose="020F0502020204030204" pitchFamily="34" charset="0"/>
              </a:rPr>
              <a:t>: Fetch data from </a:t>
            </a:r>
            <a:r>
              <a:rPr lang="en-US" sz="1300" b="0" i="0" dirty="0" err="1">
                <a:effectLst/>
                <a:latin typeface="Calibri" panose="020F0502020204030204" pitchFamily="34" charset="0"/>
                <a:cs typeface="Calibri" panose="020F0502020204030204" pitchFamily="34" charset="0"/>
              </a:rPr>
              <a:t>CoinCap</a:t>
            </a:r>
            <a:r>
              <a:rPr lang="en-US" sz="1300" b="0" i="0" dirty="0">
                <a:effectLst/>
                <a:latin typeface="Calibri" panose="020F0502020204030204" pitchFamily="34" charset="0"/>
                <a:cs typeface="Calibri" panose="020F0502020204030204" pitchFamily="34" charset="0"/>
              </a:rPr>
              <a:t> API, store in MongoDB, prioritize data    </a:t>
            </a:r>
            <a:r>
              <a:rPr lang="en-US" sz="1300" b="0" i="0" dirty="0">
                <a:solidFill>
                  <a:schemeClr val="bg2"/>
                </a:solidFill>
                <a:effectLst/>
                <a:latin typeface="Calibri" panose="020F0502020204030204" pitchFamily="34" charset="0"/>
                <a:cs typeface="Calibri" panose="020F0502020204030204" pitchFamily="34" charset="0"/>
              </a:rPr>
              <a:t>……</a:t>
            </a:r>
            <a:r>
              <a:rPr lang="en-US" sz="1300" b="0" i="0" dirty="0">
                <a:effectLst/>
                <a:latin typeface="Calibri" panose="020F0502020204030204" pitchFamily="34" charset="0"/>
                <a:cs typeface="Calibri" panose="020F0502020204030204" pitchFamily="34" charset="0"/>
              </a:rPr>
              <a:t>integrity and efficiency using Python.</a:t>
            </a:r>
            <a:endParaRPr lang="en-US" sz="1300" b="0" i="0" dirty="0">
              <a:effectLst/>
              <a:latin typeface="Calibri" panose="020F0502020204030204" pitchFamily="34" charset="0"/>
              <a:cs typeface="Calibri" panose="020F0502020204030204" pitchFamily="34" charset="0"/>
            </a:endParaRPr>
          </a:p>
          <a:p>
            <a:pPr marL="0" indent="0">
              <a:lnSpc>
                <a:spcPct val="110000"/>
              </a:lnSpc>
              <a:buNone/>
            </a:pPr>
            <a:r>
              <a:rPr lang="en-US" sz="1300" b="1" i="0" dirty="0">
                <a:effectLst/>
                <a:latin typeface="Calibri" panose="020F0502020204030204" pitchFamily="34" charset="0"/>
                <a:cs typeface="Calibri" panose="020F0502020204030204" pitchFamily="34" charset="0"/>
              </a:rPr>
              <a:t>      Data Processing and Analysis</a:t>
            </a:r>
            <a:r>
              <a:rPr lang="en-US" sz="1300" b="0" i="0" dirty="0">
                <a:effectLst/>
                <a:latin typeface="Calibri" panose="020F0502020204030204" pitchFamily="34" charset="0"/>
                <a:cs typeface="Calibri" panose="020F0502020204030204" pitchFamily="34" charset="0"/>
              </a:rPr>
              <a:t>: Retrieve MongoDB data, clean, compute metrics, select </a:t>
            </a:r>
            <a:r>
              <a:rPr lang="en-US" sz="1300" b="0" i="0" dirty="0">
                <a:solidFill>
                  <a:schemeClr val="bg2"/>
                </a:solidFill>
                <a:effectLst/>
                <a:latin typeface="Calibri" panose="020F0502020204030204" pitchFamily="34" charset="0"/>
                <a:cs typeface="Calibri" panose="020F0502020204030204" pitchFamily="34" charset="0"/>
              </a:rPr>
              <a:t>…… ……</a:t>
            </a:r>
            <a:r>
              <a:rPr lang="en-US" sz="1300" b="0" i="0" dirty="0">
                <a:effectLst/>
                <a:latin typeface="Calibri" panose="020F0502020204030204" pitchFamily="34" charset="0"/>
                <a:cs typeface="Calibri" panose="020F0502020204030204" pitchFamily="34" charset="0"/>
              </a:rPr>
              <a:t>accurate data.</a:t>
            </a:r>
            <a:endParaRPr lang="en-US" sz="1300" b="0" i="0" dirty="0">
              <a:effectLst/>
              <a:latin typeface="Calibri" panose="020F0502020204030204" pitchFamily="34" charset="0"/>
              <a:cs typeface="Calibri" panose="020F0502020204030204" pitchFamily="34" charset="0"/>
            </a:endParaRPr>
          </a:p>
          <a:p>
            <a:pPr marL="0" indent="0">
              <a:lnSpc>
                <a:spcPct val="110000"/>
              </a:lnSpc>
              <a:buNone/>
            </a:pPr>
            <a:r>
              <a:rPr lang="en-US" sz="1300" b="1" i="0" dirty="0">
                <a:effectLst/>
                <a:latin typeface="Calibri" panose="020F0502020204030204" pitchFamily="34" charset="0"/>
                <a:cs typeface="Calibri" panose="020F0502020204030204" pitchFamily="34" charset="0"/>
              </a:rPr>
              <a:t>      Database Integration</a:t>
            </a:r>
            <a:r>
              <a:rPr lang="en-US" sz="1300" b="0" i="0" dirty="0">
                <a:effectLst/>
                <a:latin typeface="Calibri" panose="020F0502020204030204" pitchFamily="34" charset="0"/>
                <a:cs typeface="Calibri" panose="020F0502020204030204" pitchFamily="34" charset="0"/>
              </a:rPr>
              <a:t>: Transfer processed data from MongoDB to PostgreSQL, ensuring </a:t>
            </a:r>
            <a:r>
              <a:rPr lang="en-US" sz="1300" b="0" i="0" dirty="0">
                <a:solidFill>
                  <a:schemeClr val="bg2"/>
                </a:solidFill>
                <a:effectLst/>
                <a:latin typeface="Calibri" panose="020F0502020204030204" pitchFamily="34" charset="0"/>
                <a:cs typeface="Calibri" panose="020F0502020204030204" pitchFamily="34" charset="0"/>
              </a:rPr>
              <a:t>…… ……</a:t>
            </a:r>
            <a:r>
              <a:rPr lang="en-US" sz="1300" b="0" i="0" dirty="0">
                <a:effectLst/>
                <a:latin typeface="Calibri" panose="020F0502020204030204" pitchFamily="34" charset="0"/>
                <a:cs typeface="Calibri" panose="020F0502020204030204" pitchFamily="34" charset="0"/>
              </a:rPr>
              <a:t>accuracy and consistency</a:t>
            </a:r>
            <a:endParaRPr lang="en-US" sz="1300" b="0" i="0" dirty="0">
              <a:effectLst/>
              <a:latin typeface="Calibri" panose="020F0502020204030204" pitchFamily="34" charset="0"/>
              <a:cs typeface="Calibri" panose="020F0502020204030204" pitchFamily="34" charset="0"/>
            </a:endParaRPr>
          </a:p>
          <a:p>
            <a:pPr>
              <a:lnSpc>
                <a:spcPct val="110000"/>
              </a:lnSpc>
            </a:pPr>
            <a:r>
              <a:rPr lang="en-US" sz="1300" b="1" dirty="0">
                <a:latin typeface="Calibri" panose="020F0502020204030204" pitchFamily="34" charset="0"/>
                <a:cs typeface="Calibri" panose="020F0502020204030204" pitchFamily="34" charset="0"/>
              </a:rPr>
              <a:t>Results :</a:t>
            </a:r>
            <a:endParaRPr lang="en-US" sz="1300" b="1" dirty="0">
              <a:latin typeface="Calibri" panose="020F0502020204030204" pitchFamily="34" charset="0"/>
              <a:cs typeface="Calibri" panose="020F0502020204030204" pitchFamily="34" charset="0"/>
            </a:endParaRPr>
          </a:p>
          <a:p>
            <a:pPr marL="0" indent="0">
              <a:lnSpc>
                <a:spcPct val="110000"/>
              </a:lnSpc>
              <a:buNone/>
            </a:pPr>
            <a:r>
              <a:rPr lang="en-US" sz="1300" b="1" dirty="0">
                <a:latin typeface="Calibri" panose="020F0502020204030204" pitchFamily="34" charset="0"/>
                <a:cs typeface="Calibri" panose="020F0502020204030204" pitchFamily="34" charset="0"/>
              </a:rPr>
              <a:t>      </a:t>
            </a:r>
            <a:r>
              <a:rPr lang="en-US" sz="1300" i="0" dirty="0">
                <a:effectLst/>
                <a:latin typeface="Calibri" panose="020F0502020204030204" pitchFamily="34" charset="0"/>
                <a:cs typeface="Calibri" panose="020F0502020204030204" pitchFamily="34" charset="0"/>
              </a:rPr>
              <a:t>Seamless transfer of processed data from API to MongoDB and MongoDB to PostgreSQL.</a:t>
            </a:r>
            <a:endParaRPr lang="en-US" sz="1300" i="0" dirty="0">
              <a:effectLst/>
              <a:latin typeface="Calibri" panose="020F0502020204030204" pitchFamily="34" charset="0"/>
              <a:cs typeface="Calibri" panose="020F0502020204030204" pitchFamily="34" charset="0"/>
            </a:endParaRPr>
          </a:p>
          <a:p>
            <a:pPr marL="0" indent="0">
              <a:lnSpc>
                <a:spcPct val="110000"/>
              </a:lnSpc>
              <a:buNone/>
            </a:pPr>
            <a:r>
              <a:rPr lang="en-US" sz="1300" i="0" dirty="0">
                <a:effectLst/>
                <a:latin typeface="Calibri" panose="020F0502020204030204" pitchFamily="34" charset="0"/>
                <a:cs typeface="Calibri" panose="020F0502020204030204" pitchFamily="34" charset="0"/>
              </a:rPr>
              <a:t>      Optimized transformations maintain data accuracy and consistency.</a:t>
            </a:r>
            <a:endParaRPr lang="en-US" sz="1300" i="0" dirty="0">
              <a:effectLst/>
              <a:latin typeface="Calibri" panose="020F0502020204030204" pitchFamily="34" charset="0"/>
              <a:cs typeface="Calibri" panose="020F0502020204030204" pitchFamily="34" charset="0"/>
            </a:endParaRPr>
          </a:p>
          <a:p>
            <a:pPr>
              <a:lnSpc>
                <a:spcPct val="110000"/>
              </a:lnSpc>
            </a:pPr>
            <a:r>
              <a:rPr lang="en-US" sz="1300" b="1" dirty="0">
                <a:latin typeface="Calibri" panose="020F0502020204030204" pitchFamily="34" charset="0"/>
                <a:cs typeface="Calibri" panose="020F0502020204030204" pitchFamily="34" charset="0"/>
              </a:rPr>
              <a:t>Article Link : https://</a:t>
            </a:r>
            <a:r>
              <a:rPr lang="en-US" sz="1300" b="1" dirty="0" err="1">
                <a:latin typeface="Calibri" panose="020F0502020204030204" pitchFamily="34" charset="0"/>
                <a:cs typeface="Calibri" panose="020F0502020204030204" pitchFamily="34" charset="0"/>
              </a:rPr>
              <a:t>www.altexsoft.com</a:t>
            </a:r>
            <a:r>
              <a:rPr lang="en-US" sz="1300" b="1" dirty="0">
                <a:latin typeface="Calibri" panose="020F0502020204030204" pitchFamily="34" charset="0"/>
                <a:cs typeface="Calibri" panose="020F0502020204030204" pitchFamily="34" charset="0"/>
              </a:rPr>
              <a:t>/blog/data-lake-architecture/</a:t>
            </a:r>
            <a:endParaRPr lang="en-US" sz="1300" b="1" i="0" dirty="0">
              <a:effectLst/>
              <a:latin typeface="Calibri" panose="020F0502020204030204" pitchFamily="34" charset="0"/>
              <a:cs typeface="Calibri" panose="020F0502020204030204" pitchFamily="34" charset="0"/>
            </a:endParaRPr>
          </a:p>
          <a:p>
            <a:pPr>
              <a:lnSpc>
                <a:spcPct val="110000"/>
              </a:lnSpc>
            </a:pPr>
            <a:endParaRPr lang="en-US" sz="1300" b="1" i="0" dirty="0">
              <a:effectLst/>
              <a:latin typeface="Söhne"/>
            </a:endParaRPr>
          </a:p>
          <a:p>
            <a:pPr>
              <a:lnSpc>
                <a:spcPct val="110000"/>
              </a:lnSpc>
            </a:pPr>
            <a:endParaRPr lang="en-US"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60212" y="441704"/>
            <a:ext cx="7596810" cy="1560083"/>
          </a:xfrm>
        </p:spPr>
        <p:txBody>
          <a:bodyPr>
            <a:normAutofit/>
          </a:bodyPr>
          <a:lstStyle/>
          <a:p>
            <a:pPr>
              <a:lnSpc>
                <a:spcPct val="90000"/>
              </a:lnSpc>
            </a:pPr>
            <a:r>
              <a:rPr lang="en-US" sz="3400" b="0" i="0" dirty="0">
                <a:effectLst/>
                <a:latin typeface="Calibri" panose="020F0502020204030204" pitchFamily="34" charset="0"/>
                <a:cs typeface="Calibri" panose="020F0502020204030204" pitchFamily="34" charset="0"/>
              </a:rPr>
              <a:t>Implementing Predictive Analytics for Crypto Currency Market Forecasting</a:t>
            </a:r>
            <a:endParaRPr lang="en-US" sz="3400" dirty="0">
              <a:latin typeface="Calibri" panose="020F0502020204030204" pitchFamily="34" charset="0"/>
              <a:cs typeface="Calibri" panose="020F0502020204030204" pitchFamily="34" charset="0"/>
            </a:endParaRPr>
          </a:p>
        </p:txBody>
      </p:sp>
      <p:pic>
        <p:nvPicPr>
          <p:cNvPr id="5" name="Picture 4" descr="A digital stock market graph"/>
          <p:cNvPicPr>
            <a:picLocks noChangeAspect="1"/>
          </p:cNvPicPr>
          <p:nvPr/>
        </p:nvPicPr>
        <p:blipFill rotWithShape="1">
          <a:blip r:embed="rId1"/>
          <a:srcRect l="42336" r="12063" b="-1"/>
          <a:stretch>
            <a:fillRect/>
          </a:stretch>
        </p:blipFill>
        <p:spPr>
          <a:xfrm>
            <a:off x="1" y="-16591"/>
            <a:ext cx="4610100" cy="6874591"/>
          </a:xfrm>
          <a:prstGeom prst="rect">
            <a:avLst/>
          </a:prstGeom>
        </p:spPr>
      </p:pic>
      <p:cxnSp>
        <p:nvCxnSpPr>
          <p:cNvPr id="11" name="Straight Connector 10"/>
          <p:cNvCxnSpPr>
            <a:cxnSpLocks noGrp="1" noRot="1" noChangeAspect="1" noMove="1" noResize="1" noEditPoints="1" noAdjustHandles="1" noChangeArrowheads="1" noChangeShapeType="1"/>
          </p:cNvCxnSpPr>
          <p:nvPr/>
        </p:nvCxnSpPr>
        <p:spPr>
          <a:xfrm>
            <a:off x="5340145"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40144" y="2443491"/>
            <a:ext cx="6641642" cy="4414509"/>
          </a:xfrm>
        </p:spPr>
        <p:txBody>
          <a:bodyPr anchor="t">
            <a:normAutofit fontScale="25000" lnSpcReduction="20000"/>
          </a:bodyPr>
          <a:lstStyle/>
          <a:p>
            <a:pPr>
              <a:lnSpc>
                <a:spcPct val="110000"/>
              </a:lnSpc>
            </a:pPr>
            <a:r>
              <a:rPr lang="en-US" sz="4300" b="1" i="0" dirty="0">
                <a:effectLst/>
                <a:latin typeface="Calibri" panose="020F0502020204030204" pitchFamily="34" charset="0"/>
                <a:cs typeface="Calibri" panose="020F0502020204030204" pitchFamily="34" charset="0"/>
              </a:rPr>
              <a:t>Goal:</a:t>
            </a:r>
            <a:r>
              <a:rPr lang="en-US" sz="4300" dirty="0">
                <a:latin typeface="Calibri" panose="020F0502020204030204" pitchFamily="34" charset="0"/>
                <a:cs typeface="Calibri" panose="020F0502020204030204" pitchFamily="34" charset="0"/>
              </a:rPr>
              <a:t>  </a:t>
            </a:r>
            <a:r>
              <a:rPr lang="en-US" sz="4300" b="0" i="0" dirty="0">
                <a:effectLst/>
                <a:latin typeface="Calibri" panose="020F0502020204030204" pitchFamily="34" charset="0"/>
                <a:cs typeface="Calibri" panose="020F0502020204030204" pitchFamily="34" charset="0"/>
              </a:rPr>
              <a:t>To develop and deploy a predictive analytics model using historical Crypto Currency data to forecast future market trends and movements.</a:t>
            </a:r>
            <a:endParaRPr lang="en-US" sz="4300" b="0" i="0" dirty="0">
              <a:effectLst/>
              <a:latin typeface="Calibri" panose="020F0502020204030204" pitchFamily="34" charset="0"/>
              <a:cs typeface="Calibri" panose="020F0502020204030204" pitchFamily="34" charset="0"/>
            </a:endParaRPr>
          </a:p>
          <a:p>
            <a:pPr>
              <a:lnSpc>
                <a:spcPct val="110000"/>
              </a:lnSpc>
            </a:pPr>
            <a:r>
              <a:rPr lang="en-US" sz="4300" b="1" i="0" dirty="0">
                <a:effectLst/>
                <a:latin typeface="Calibri" panose="020F0502020204030204" pitchFamily="34" charset="0"/>
                <a:cs typeface="Calibri" panose="020F0502020204030204" pitchFamily="34" charset="0"/>
              </a:rPr>
              <a:t>Dataset : </a:t>
            </a:r>
            <a:r>
              <a:rPr lang="en-US" sz="4300" i="0" dirty="0">
                <a:effectLst/>
                <a:latin typeface="Calibri" panose="020F0502020204030204" pitchFamily="34" charset="0"/>
                <a:cs typeface="Calibri" panose="020F0502020204030204" pitchFamily="34" charset="0"/>
              </a:rPr>
              <a:t>We will be using cleaned data fetched from </a:t>
            </a:r>
            <a:r>
              <a:rPr lang="en-US" sz="4300" i="0" dirty="0" err="1">
                <a:effectLst/>
                <a:latin typeface="Calibri" panose="020F0502020204030204" pitchFamily="34" charset="0"/>
                <a:cs typeface="Calibri" panose="020F0502020204030204" pitchFamily="34" charset="0"/>
              </a:rPr>
              <a:t>CoinCap</a:t>
            </a:r>
            <a:r>
              <a:rPr lang="en-US" sz="4300" i="0" dirty="0">
                <a:effectLst/>
                <a:latin typeface="Calibri" panose="020F0502020204030204" pitchFamily="34" charset="0"/>
                <a:cs typeface="Calibri" panose="020F0502020204030204" pitchFamily="34" charset="0"/>
              </a:rPr>
              <a:t> API</a:t>
            </a:r>
            <a:endParaRPr lang="en-US" sz="4300" i="0" dirty="0">
              <a:effectLst/>
              <a:latin typeface="Calibri" panose="020F0502020204030204" pitchFamily="34" charset="0"/>
              <a:cs typeface="Calibri" panose="020F0502020204030204" pitchFamily="34" charset="0"/>
            </a:endParaRPr>
          </a:p>
          <a:p>
            <a:pPr>
              <a:lnSpc>
                <a:spcPct val="110000"/>
              </a:lnSpc>
            </a:pPr>
            <a:r>
              <a:rPr lang="en-US" sz="4300" b="1" i="0" dirty="0">
                <a:effectLst/>
                <a:latin typeface="Calibri" panose="020F0502020204030204" pitchFamily="34" charset="0"/>
                <a:cs typeface="Calibri" panose="020F0502020204030204" pitchFamily="34" charset="0"/>
              </a:rPr>
              <a:t>Methodology:</a:t>
            </a:r>
            <a:endParaRPr lang="en-US" sz="4300" dirty="0">
              <a:latin typeface="Calibri" panose="020F0502020204030204" pitchFamily="34" charset="0"/>
              <a:cs typeface="Calibri" panose="020F0502020204030204" pitchFamily="34" charset="0"/>
            </a:endParaRPr>
          </a:p>
          <a:p>
            <a:pPr marL="0" indent="0">
              <a:lnSpc>
                <a:spcPct val="110000"/>
              </a:lnSpc>
              <a:buNone/>
            </a:pPr>
            <a:r>
              <a:rPr lang="en-US" sz="4300" b="0" i="0" dirty="0">
                <a:effectLst/>
                <a:latin typeface="Calibri" panose="020F0502020204030204" pitchFamily="34" charset="0"/>
                <a:cs typeface="Calibri" panose="020F0502020204030204" pitchFamily="34" charset="0"/>
              </a:rPr>
              <a:t>     Data Preparation: Preprocess historical Crypto Currency data, including cleaning, normalization, and featur</a:t>
            </a:r>
            <a:r>
              <a:rPr lang="en-US" sz="4300" b="0" i="0" dirty="0">
                <a:solidFill>
                  <a:schemeClr val="bg2"/>
                </a:solidFill>
                <a:effectLst/>
                <a:latin typeface="Calibri" panose="020F0502020204030204" pitchFamily="34" charset="0"/>
                <a:cs typeface="Calibri" panose="020F0502020204030204" pitchFamily="34" charset="0"/>
              </a:rPr>
              <a:t>e …..</a:t>
            </a:r>
            <a:r>
              <a:rPr lang="en-US" sz="4300" b="0" i="0" dirty="0">
                <a:effectLst/>
                <a:latin typeface="Calibri" panose="020F0502020204030204" pitchFamily="34" charset="0"/>
                <a:cs typeface="Calibri" panose="020F0502020204030204" pitchFamily="34" charset="0"/>
              </a:rPr>
              <a:t>engineering.</a:t>
            </a:r>
            <a:endParaRPr lang="en-US" sz="4300" b="0" i="0" dirty="0">
              <a:effectLst/>
              <a:latin typeface="Calibri" panose="020F0502020204030204" pitchFamily="34" charset="0"/>
              <a:cs typeface="Calibri" panose="020F0502020204030204" pitchFamily="34" charset="0"/>
            </a:endParaRPr>
          </a:p>
          <a:p>
            <a:pPr marL="45720" lvl="2" indent="0">
              <a:lnSpc>
                <a:spcPct val="110000"/>
              </a:lnSpc>
              <a:buNone/>
            </a:pPr>
            <a:r>
              <a:rPr lang="en-US" sz="4300" b="0" i="0" dirty="0">
                <a:effectLst/>
                <a:latin typeface="Calibri" panose="020F0502020204030204" pitchFamily="34" charset="0"/>
                <a:cs typeface="Calibri" panose="020F0502020204030204" pitchFamily="34" charset="0"/>
              </a:rPr>
              <a:t>    Model Selection: Choose suitable machine learning algorithms for predictive modeling, considering factors </a:t>
            </a:r>
            <a:r>
              <a:rPr lang="en-US" sz="4300" b="0" i="0" dirty="0">
                <a:solidFill>
                  <a:schemeClr val="bg2"/>
                </a:solidFill>
                <a:effectLst/>
                <a:latin typeface="Calibri" panose="020F0502020204030204" pitchFamily="34" charset="0"/>
                <a:cs typeface="Calibri" panose="020F0502020204030204" pitchFamily="34" charset="0"/>
              </a:rPr>
              <a:t>e ….</a:t>
            </a:r>
            <a:r>
              <a:rPr lang="en-US" sz="4300" b="0" i="0" dirty="0">
                <a:effectLst/>
                <a:latin typeface="Calibri" panose="020F0502020204030204" pitchFamily="34" charset="0"/>
                <a:cs typeface="Calibri" panose="020F0502020204030204" pitchFamily="34" charset="0"/>
              </a:rPr>
              <a:t>such as data characteristics and </a:t>
            </a:r>
            <a:endParaRPr lang="en-US" sz="4300" b="0" i="0" dirty="0">
              <a:effectLst/>
              <a:latin typeface="Calibri" panose="020F0502020204030204" pitchFamily="34" charset="0"/>
              <a:cs typeface="Calibri" panose="020F0502020204030204" pitchFamily="34" charset="0"/>
            </a:endParaRPr>
          </a:p>
          <a:p>
            <a:pPr marL="45720" lvl="2" indent="0">
              <a:lnSpc>
                <a:spcPct val="110000"/>
              </a:lnSpc>
              <a:buNone/>
            </a:pPr>
            <a:r>
              <a:rPr lang="en-US" sz="4300" dirty="0">
                <a:latin typeface="Calibri" panose="020F0502020204030204" pitchFamily="34" charset="0"/>
                <a:cs typeface="Calibri" panose="020F0502020204030204" pitchFamily="34" charset="0"/>
              </a:rPr>
              <a:t>    </a:t>
            </a:r>
            <a:r>
              <a:rPr lang="en-US" sz="4300" b="0" i="0" dirty="0">
                <a:effectLst/>
                <a:latin typeface="Calibri" panose="020F0502020204030204" pitchFamily="34" charset="0"/>
                <a:cs typeface="Calibri" panose="020F0502020204030204" pitchFamily="34" charset="0"/>
              </a:rPr>
              <a:t>desired  outcomes.</a:t>
            </a:r>
            <a:endParaRPr lang="en-US" sz="4300" b="0" i="0" dirty="0">
              <a:effectLst/>
              <a:latin typeface="Calibri" panose="020F0502020204030204" pitchFamily="34" charset="0"/>
              <a:cs typeface="Calibri" panose="020F0502020204030204" pitchFamily="34" charset="0"/>
            </a:endParaRPr>
          </a:p>
          <a:p>
            <a:pPr marL="0" indent="0">
              <a:lnSpc>
                <a:spcPct val="110000"/>
              </a:lnSpc>
              <a:buNone/>
            </a:pPr>
            <a:r>
              <a:rPr lang="en-US" sz="4300" b="0" i="0" dirty="0">
                <a:effectLst/>
                <a:latin typeface="Calibri" panose="020F0502020204030204" pitchFamily="34" charset="0"/>
                <a:cs typeface="Calibri" panose="020F0502020204030204" pitchFamily="34" charset="0"/>
              </a:rPr>
              <a:t>     Model Training: Train the selected model using historical Crypto Currency data, optimizing parameters and </a:t>
            </a:r>
            <a:r>
              <a:rPr lang="en-US" sz="4300" b="0" i="0" dirty="0">
                <a:solidFill>
                  <a:schemeClr val="bg2"/>
                </a:solidFill>
                <a:effectLst/>
                <a:latin typeface="Calibri" panose="020F0502020204030204" pitchFamily="34" charset="0"/>
                <a:cs typeface="Calibri" panose="020F0502020204030204" pitchFamily="34" charset="0"/>
              </a:rPr>
              <a:t>e …..</a:t>
            </a:r>
            <a:r>
              <a:rPr lang="en-US" sz="4300" b="0" i="0" dirty="0">
                <a:effectLst/>
                <a:latin typeface="Calibri" panose="020F0502020204030204" pitchFamily="34" charset="0"/>
                <a:cs typeface="Calibri" panose="020F0502020204030204" pitchFamily="34" charset="0"/>
              </a:rPr>
              <a:t>performance metrics.</a:t>
            </a:r>
            <a:endParaRPr lang="en-US" sz="4300" b="0" i="0" dirty="0">
              <a:effectLst/>
              <a:latin typeface="Calibri" panose="020F0502020204030204" pitchFamily="34" charset="0"/>
              <a:cs typeface="Calibri" panose="020F0502020204030204" pitchFamily="34" charset="0"/>
            </a:endParaRPr>
          </a:p>
          <a:p>
            <a:pPr marL="0" indent="0">
              <a:lnSpc>
                <a:spcPct val="110000"/>
              </a:lnSpc>
              <a:buNone/>
            </a:pPr>
            <a:r>
              <a:rPr lang="en-US" sz="4300" b="0" i="0" dirty="0">
                <a:effectLst/>
                <a:latin typeface="Calibri" panose="020F0502020204030204" pitchFamily="34" charset="0"/>
                <a:cs typeface="Calibri" panose="020F0502020204030204" pitchFamily="34" charset="0"/>
              </a:rPr>
              <a:t>     Model Evaluation: Assess the performance of the trained model using appropriate evaluation metrics and </a:t>
            </a:r>
            <a:r>
              <a:rPr lang="en-US" sz="4300" b="0" i="0" dirty="0">
                <a:solidFill>
                  <a:schemeClr val="bg2"/>
                </a:solidFill>
                <a:effectLst/>
                <a:latin typeface="Calibri" panose="020F0502020204030204" pitchFamily="34" charset="0"/>
                <a:cs typeface="Calibri" panose="020F0502020204030204" pitchFamily="34" charset="0"/>
              </a:rPr>
              <a:t>e …..</a:t>
            </a:r>
            <a:r>
              <a:rPr lang="en-US" sz="4300" b="0" i="0" dirty="0">
                <a:effectLst/>
                <a:latin typeface="Calibri" panose="020F0502020204030204" pitchFamily="34" charset="0"/>
                <a:cs typeface="Calibri" panose="020F0502020204030204" pitchFamily="34" charset="0"/>
              </a:rPr>
              <a:t>validation techniques.</a:t>
            </a:r>
            <a:endParaRPr lang="en-US" sz="4300" b="0" i="0" dirty="0">
              <a:effectLst/>
              <a:latin typeface="Calibri" panose="020F0502020204030204" pitchFamily="34" charset="0"/>
              <a:cs typeface="Calibri" panose="020F0502020204030204" pitchFamily="34" charset="0"/>
            </a:endParaRPr>
          </a:p>
          <a:p>
            <a:pPr>
              <a:lnSpc>
                <a:spcPct val="110000"/>
              </a:lnSpc>
            </a:pPr>
            <a:r>
              <a:rPr lang="en-US" sz="4300" b="1" i="0" dirty="0">
                <a:effectLst/>
                <a:latin typeface="Calibri" panose="020F0502020204030204" pitchFamily="34" charset="0"/>
                <a:cs typeface="Calibri" panose="020F0502020204030204" pitchFamily="34" charset="0"/>
              </a:rPr>
              <a:t>Results:</a:t>
            </a:r>
            <a:endParaRPr lang="en-US" sz="4300" b="0" i="0" dirty="0">
              <a:effectLst/>
              <a:latin typeface="Calibri" panose="020F0502020204030204" pitchFamily="34" charset="0"/>
              <a:cs typeface="Calibri" panose="020F0502020204030204" pitchFamily="34" charset="0"/>
            </a:endParaRPr>
          </a:p>
          <a:p>
            <a:pPr marL="0" indent="0">
              <a:lnSpc>
                <a:spcPct val="110000"/>
              </a:lnSpc>
              <a:buNone/>
            </a:pPr>
            <a:r>
              <a:rPr lang="en-US" sz="4300" b="0" i="0" dirty="0">
                <a:effectLst/>
                <a:latin typeface="Calibri" panose="020F0502020204030204" pitchFamily="34" charset="0"/>
                <a:cs typeface="Calibri" panose="020F0502020204030204" pitchFamily="34" charset="0"/>
              </a:rPr>
              <a:t>      Development and deployment of a predictive analytics model for Crypto Currency market forecasting.</a:t>
            </a:r>
            <a:endParaRPr lang="en-US" sz="4300" b="0" i="0" dirty="0">
              <a:effectLst/>
              <a:latin typeface="Calibri" panose="020F0502020204030204" pitchFamily="34" charset="0"/>
              <a:cs typeface="Calibri" panose="020F0502020204030204" pitchFamily="34" charset="0"/>
            </a:endParaRPr>
          </a:p>
          <a:p>
            <a:pPr marL="0" indent="0">
              <a:lnSpc>
                <a:spcPct val="110000"/>
              </a:lnSpc>
              <a:buNone/>
            </a:pPr>
            <a:r>
              <a:rPr lang="en-US" sz="4300" b="0" i="0" dirty="0">
                <a:effectLst/>
                <a:latin typeface="Calibri" panose="020F0502020204030204" pitchFamily="34" charset="0"/>
                <a:cs typeface="Calibri" panose="020F0502020204030204" pitchFamily="34" charset="0"/>
              </a:rPr>
              <a:t>      Evaluation of model performance, including accuracy, precision, recall, and F1 score, demonstrating its </a:t>
            </a:r>
            <a:r>
              <a:rPr lang="en-US" sz="4300" b="0" i="0" dirty="0">
                <a:solidFill>
                  <a:schemeClr val="bg2"/>
                </a:solidFill>
                <a:effectLst/>
                <a:latin typeface="Calibri" panose="020F0502020204030204" pitchFamily="34" charset="0"/>
                <a:cs typeface="Calibri" panose="020F0502020204030204" pitchFamily="34" charset="0"/>
              </a:rPr>
              <a:t>e ….. e …...</a:t>
            </a:r>
            <a:r>
              <a:rPr lang="en-US" sz="4300" b="0" i="0" dirty="0">
                <a:effectLst/>
                <a:latin typeface="Calibri" panose="020F0502020204030204" pitchFamily="34" charset="0"/>
                <a:cs typeface="Calibri" panose="020F0502020204030204" pitchFamily="34" charset="0"/>
              </a:rPr>
              <a:t>effectiveness in predicting </a:t>
            </a:r>
            <a:r>
              <a:rPr lang="en-US" sz="4300" dirty="0">
                <a:latin typeface="Calibri" panose="020F0502020204030204" pitchFamily="34" charset="0"/>
                <a:cs typeface="Calibri" panose="020F0502020204030204" pitchFamily="34" charset="0"/>
              </a:rPr>
              <a:t> </a:t>
            </a:r>
            <a:r>
              <a:rPr lang="en-US" sz="4300" b="0" i="0" dirty="0">
                <a:effectLst/>
                <a:latin typeface="Calibri" panose="020F0502020204030204" pitchFamily="34" charset="0"/>
                <a:cs typeface="Calibri" panose="020F0502020204030204" pitchFamily="34" charset="0"/>
              </a:rPr>
              <a:t>market trends   and movements.</a:t>
            </a:r>
            <a:endParaRPr lang="en-US" sz="4300" b="0" i="0" dirty="0">
              <a:effectLst/>
              <a:latin typeface="Calibri" panose="020F0502020204030204" pitchFamily="34" charset="0"/>
              <a:cs typeface="Calibri" panose="020F0502020204030204" pitchFamily="34" charset="0"/>
            </a:endParaRPr>
          </a:p>
          <a:p>
            <a:pPr>
              <a:lnSpc>
                <a:spcPct val="110000"/>
              </a:lnSpc>
            </a:pPr>
            <a:r>
              <a:rPr lang="en-US" sz="4300" b="1" dirty="0">
                <a:latin typeface="Calibri" panose="020F0502020204030204" pitchFamily="34" charset="0"/>
                <a:cs typeface="Calibri" panose="020F0502020204030204" pitchFamily="34" charset="0"/>
              </a:rPr>
              <a:t>Article Link : https://</a:t>
            </a:r>
            <a:r>
              <a:rPr lang="en-US" sz="4300" b="1" dirty="0" err="1">
                <a:latin typeface="Calibri" panose="020F0502020204030204" pitchFamily="34" charset="0"/>
                <a:cs typeface="Calibri" panose="020F0502020204030204" pitchFamily="34" charset="0"/>
              </a:rPr>
              <a:t>ieeexplore.ieee.org</a:t>
            </a:r>
            <a:r>
              <a:rPr lang="en-US" sz="4300" b="1" dirty="0">
                <a:latin typeface="Calibri" panose="020F0502020204030204" pitchFamily="34" charset="0"/>
                <a:cs typeface="Calibri" panose="020F0502020204030204" pitchFamily="34" charset="0"/>
              </a:rPr>
              <a:t>/document/10127439/</a:t>
            </a:r>
            <a:r>
              <a:rPr lang="en-US" sz="4300" b="1" dirty="0" err="1">
                <a:latin typeface="Calibri" panose="020F0502020204030204" pitchFamily="34" charset="0"/>
                <a:cs typeface="Calibri" panose="020F0502020204030204" pitchFamily="34" charset="0"/>
              </a:rPr>
              <a:t>references#references</a:t>
            </a:r>
            <a:endParaRPr lang="en-US" sz="4300" b="0" i="0" dirty="0">
              <a:effectLst/>
              <a:latin typeface="Calibri" panose="020F0502020204030204" pitchFamily="34" charset="0"/>
              <a:cs typeface="Calibri" panose="020F0502020204030204" pitchFamily="34" charset="0"/>
            </a:endParaRPr>
          </a:p>
          <a:p>
            <a:pPr>
              <a:lnSpc>
                <a:spcPct val="110000"/>
              </a:lnSpc>
            </a:pPr>
            <a:endParaRPr lang="en-US" sz="6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49489" y="454649"/>
            <a:ext cx="6903122" cy="1560083"/>
          </a:xfrm>
        </p:spPr>
        <p:txBody>
          <a:bodyPr>
            <a:normAutofit/>
          </a:bodyPr>
          <a:lstStyle/>
          <a:p>
            <a:pPr>
              <a:lnSpc>
                <a:spcPct val="90000"/>
              </a:lnSpc>
            </a:pPr>
            <a:r>
              <a:rPr lang="en-US" sz="3400" b="0" i="0" dirty="0">
                <a:effectLst/>
                <a:latin typeface="Calibri" panose="020F0502020204030204" pitchFamily="34" charset="0"/>
                <a:cs typeface="Calibri" panose="020F0502020204030204" pitchFamily="34" charset="0"/>
              </a:rPr>
              <a:t>Generating Strategic Insights for Crypto Currency Market Participants</a:t>
            </a:r>
            <a:endParaRPr lang="en-US" sz="3400" dirty="0">
              <a:latin typeface="Calibri" panose="020F0502020204030204" pitchFamily="34" charset="0"/>
              <a:cs typeface="Calibri" panose="020F0502020204030204" pitchFamily="34" charset="0"/>
            </a:endParaRPr>
          </a:p>
        </p:txBody>
      </p:sp>
      <p:pic>
        <p:nvPicPr>
          <p:cNvPr id="5" name="Picture 4" descr="A digital stock market graph"/>
          <p:cNvPicPr>
            <a:picLocks noChangeAspect="1"/>
          </p:cNvPicPr>
          <p:nvPr/>
        </p:nvPicPr>
        <p:blipFill rotWithShape="1">
          <a:blip r:embed="rId1"/>
          <a:srcRect l="42336" r="12063" b="-1"/>
          <a:stretch>
            <a:fillRect/>
          </a:stretch>
        </p:blipFill>
        <p:spPr>
          <a:xfrm>
            <a:off x="1" y="-16591"/>
            <a:ext cx="4610100" cy="6874591"/>
          </a:xfrm>
          <a:prstGeom prst="rect">
            <a:avLst/>
          </a:prstGeom>
        </p:spPr>
      </p:pic>
      <p:cxnSp>
        <p:nvCxnSpPr>
          <p:cNvPr id="11" name="Straight Connector 10"/>
          <p:cNvCxnSpPr>
            <a:cxnSpLocks noGrp="1" noRot="1" noChangeAspect="1" noMove="1" noResize="1" noEditPoints="1" noAdjustHandles="1" noChangeArrowheads="1" noChangeShapeType="1"/>
          </p:cNvCxnSpPr>
          <p:nvPr/>
        </p:nvCxnSpPr>
        <p:spPr>
          <a:xfrm>
            <a:off x="5340145"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40144" y="2231610"/>
            <a:ext cx="6736237" cy="4626390"/>
          </a:xfrm>
        </p:spPr>
        <p:txBody>
          <a:bodyPr anchor="t">
            <a:normAutofit fontScale="92500" lnSpcReduction="10000"/>
          </a:bodyPr>
          <a:lstStyle/>
          <a:p>
            <a:pPr>
              <a:lnSpc>
                <a:spcPct val="110000"/>
              </a:lnSpc>
            </a:pPr>
            <a:r>
              <a:rPr lang="en-US" sz="1400" b="1" i="0" dirty="0">
                <a:effectLst/>
                <a:latin typeface="Calibri" panose="020F0502020204030204" pitchFamily="34" charset="0"/>
                <a:cs typeface="Calibri" panose="020F0502020204030204" pitchFamily="34" charset="0"/>
              </a:rPr>
              <a:t>Goal:</a:t>
            </a:r>
            <a:r>
              <a:rPr lang="en-US" sz="1400" dirty="0">
                <a:latin typeface="Calibri" panose="020F0502020204030204" pitchFamily="34" charset="0"/>
                <a:cs typeface="Calibri" panose="020F0502020204030204" pitchFamily="34" charset="0"/>
              </a:rPr>
              <a:t>  </a:t>
            </a:r>
            <a:r>
              <a:rPr lang="en-US" sz="1400" b="0" i="0" dirty="0">
                <a:effectLst/>
                <a:latin typeface="Calibri" panose="020F0502020204030204" pitchFamily="34" charset="0"/>
                <a:cs typeface="Calibri" panose="020F0502020204030204" pitchFamily="34" charset="0"/>
              </a:rPr>
              <a:t>To derive actionable insights and recommendations from Crypto Currency market data analysis to inform decision-making and strategy development for market participants.</a:t>
            </a:r>
            <a:endParaRPr lang="en-US" sz="1400" b="0" i="0" dirty="0">
              <a:effectLst/>
              <a:latin typeface="Calibri" panose="020F0502020204030204" pitchFamily="34" charset="0"/>
              <a:cs typeface="Calibri" panose="020F0502020204030204" pitchFamily="34" charset="0"/>
            </a:endParaRPr>
          </a:p>
          <a:p>
            <a:pPr>
              <a:lnSpc>
                <a:spcPct val="110000"/>
              </a:lnSpc>
            </a:pPr>
            <a:r>
              <a:rPr lang="en-US" sz="1400" b="1" i="0" dirty="0">
                <a:effectLst/>
                <a:latin typeface="Calibri" panose="020F0502020204030204" pitchFamily="34" charset="0"/>
                <a:cs typeface="Calibri" panose="020F0502020204030204" pitchFamily="34" charset="0"/>
              </a:rPr>
              <a:t>Dataset : </a:t>
            </a:r>
            <a:r>
              <a:rPr lang="en-US" sz="1400" i="0" dirty="0">
                <a:effectLst/>
                <a:latin typeface="Calibri" panose="020F0502020204030204" pitchFamily="34" charset="0"/>
                <a:cs typeface="Calibri" panose="020F0502020204030204" pitchFamily="34" charset="0"/>
              </a:rPr>
              <a:t>We will be using cleaned data fetched from </a:t>
            </a:r>
            <a:r>
              <a:rPr lang="en-US" sz="1400" i="0" dirty="0" err="1">
                <a:effectLst/>
                <a:latin typeface="Calibri" panose="020F0502020204030204" pitchFamily="34" charset="0"/>
                <a:cs typeface="Calibri" panose="020F0502020204030204" pitchFamily="34" charset="0"/>
              </a:rPr>
              <a:t>CoinCap</a:t>
            </a:r>
            <a:r>
              <a:rPr lang="en-US" sz="1400" i="0" dirty="0">
                <a:effectLst/>
                <a:latin typeface="Calibri" panose="020F0502020204030204" pitchFamily="34" charset="0"/>
                <a:cs typeface="Calibri" panose="020F0502020204030204" pitchFamily="34" charset="0"/>
              </a:rPr>
              <a:t> API</a:t>
            </a:r>
            <a:endParaRPr lang="en-US" sz="1400" i="0" dirty="0">
              <a:effectLst/>
              <a:latin typeface="Calibri" panose="020F0502020204030204" pitchFamily="34" charset="0"/>
              <a:cs typeface="Calibri" panose="020F0502020204030204" pitchFamily="34" charset="0"/>
            </a:endParaRPr>
          </a:p>
          <a:p>
            <a:pPr>
              <a:lnSpc>
                <a:spcPct val="110000"/>
              </a:lnSpc>
            </a:pPr>
            <a:r>
              <a:rPr lang="en-US" sz="1400" b="1" i="0" dirty="0">
                <a:effectLst/>
                <a:latin typeface="Calibri" panose="020F0502020204030204" pitchFamily="34" charset="0"/>
                <a:cs typeface="Calibri" panose="020F0502020204030204" pitchFamily="34" charset="0"/>
              </a:rPr>
              <a:t>Methodology:</a:t>
            </a:r>
            <a:endParaRPr lang="en-US" sz="1400" b="1" i="0" dirty="0">
              <a:effectLst/>
              <a:latin typeface="Calibri" panose="020F0502020204030204" pitchFamily="34" charset="0"/>
              <a:cs typeface="Calibri" panose="020F0502020204030204" pitchFamily="34" charset="0"/>
            </a:endParaRPr>
          </a:p>
          <a:p>
            <a:pPr marL="0" indent="0">
              <a:lnSpc>
                <a:spcPct val="110000"/>
              </a:lnSpc>
              <a:buNone/>
            </a:pPr>
            <a:r>
              <a:rPr lang="en-US" sz="1400" b="0" i="0" dirty="0">
                <a:effectLst/>
                <a:latin typeface="Calibri" panose="020F0502020204030204" pitchFamily="34" charset="0"/>
                <a:cs typeface="Calibri" panose="020F0502020204030204" pitchFamily="34" charset="0"/>
              </a:rPr>
              <a:t>      Data Analysis: Analyze historical and real-</a:t>
            </a:r>
            <a:r>
              <a:rPr lang="en-US" sz="1400" b="0" i="0" dirty="0" err="1">
                <a:effectLst/>
                <a:latin typeface="Calibri" panose="020F0502020204030204" pitchFamily="34" charset="0"/>
                <a:cs typeface="Calibri" panose="020F0502020204030204" pitchFamily="34" charset="0"/>
              </a:rPr>
              <a:t>timex</a:t>
            </a:r>
            <a:r>
              <a:rPr lang="en-US" sz="1400" b="0" i="0" dirty="0">
                <a:effectLst/>
                <a:latin typeface="Calibri" panose="020F0502020204030204" pitchFamily="34" charset="0"/>
                <a:cs typeface="Calibri" panose="020F0502020204030204" pitchFamily="34" charset="0"/>
              </a:rPr>
              <a:t> Crypto Currency market data using statistical </a:t>
            </a:r>
            <a:r>
              <a:rPr lang="en-US" sz="1400" b="0" i="0" dirty="0">
                <a:solidFill>
                  <a:schemeClr val="bg2"/>
                </a:solidFill>
                <a:effectLst/>
                <a:latin typeface="Calibri" panose="020F0502020204030204" pitchFamily="34" charset="0"/>
                <a:cs typeface="Calibri" panose="020F0502020204030204" pitchFamily="34" charset="0"/>
              </a:rPr>
              <a:t>m.  </a:t>
            </a:r>
            <a:r>
              <a:rPr lang="en-US" sz="1400" b="0" i="0" dirty="0">
                <a:effectLst/>
                <a:latin typeface="Calibri" panose="020F0502020204030204" pitchFamily="34" charset="0"/>
                <a:cs typeface="Calibri" panose="020F0502020204030204" pitchFamily="34" charset="0"/>
              </a:rPr>
              <a:t>Methods, data visualization techniques,  and   machine learning algorithms.</a:t>
            </a:r>
            <a:endParaRPr lang="en-US" sz="1400" b="0" i="0" dirty="0">
              <a:effectLst/>
              <a:latin typeface="Calibri" panose="020F0502020204030204" pitchFamily="34" charset="0"/>
              <a:cs typeface="Calibri" panose="020F0502020204030204" pitchFamily="34" charset="0"/>
            </a:endParaRPr>
          </a:p>
          <a:p>
            <a:pPr marL="45720" lvl="1">
              <a:lnSpc>
                <a:spcPct val="110000"/>
              </a:lnSpc>
            </a:pPr>
            <a:r>
              <a:rPr lang="en-US" sz="1400" b="0" i="0" dirty="0">
                <a:effectLst/>
                <a:latin typeface="Calibri" panose="020F0502020204030204" pitchFamily="34" charset="0"/>
                <a:cs typeface="Calibri" panose="020F0502020204030204" pitchFamily="34" charset="0"/>
              </a:rPr>
              <a:t>     Pattern Recognition: Identify trends, patterns, and anomalies in Crypto Currency market data </a:t>
            </a:r>
            <a:r>
              <a:rPr lang="en-US" sz="1400" b="0" i="0" dirty="0">
                <a:solidFill>
                  <a:schemeClr val="bg2"/>
                </a:solidFill>
                <a:effectLst/>
                <a:latin typeface="Calibri" panose="020F0502020204030204" pitchFamily="34" charset="0"/>
                <a:cs typeface="Calibri" panose="020F0502020204030204" pitchFamily="34" charset="0"/>
              </a:rPr>
              <a:t>t.  </a:t>
            </a:r>
            <a:r>
              <a:rPr lang="en-US" sz="1400" b="0" i="0" dirty="0">
                <a:effectLst/>
                <a:latin typeface="Calibri" panose="020F0502020204030204" pitchFamily="34" charset="0"/>
                <a:cs typeface="Calibri" panose="020F0502020204030204" pitchFamily="34" charset="0"/>
              </a:rPr>
              <a:t>to uncover actionable insights and strategic.  opportunities.</a:t>
            </a:r>
            <a:endParaRPr lang="en-US" sz="1400" b="0" i="0" dirty="0">
              <a:effectLst/>
              <a:latin typeface="Calibri" panose="020F0502020204030204" pitchFamily="34" charset="0"/>
              <a:cs typeface="Calibri" panose="020F0502020204030204" pitchFamily="34" charset="0"/>
            </a:endParaRPr>
          </a:p>
          <a:p>
            <a:pPr marL="45720" lvl="1">
              <a:lnSpc>
                <a:spcPct val="110000"/>
              </a:lnSpc>
            </a:pPr>
            <a:r>
              <a:rPr lang="en-US" sz="1400" b="0" i="0" dirty="0">
                <a:effectLst/>
                <a:latin typeface="Calibri" panose="020F0502020204030204" pitchFamily="34" charset="0"/>
                <a:cs typeface="Calibri" panose="020F0502020204030204" pitchFamily="34" charset="0"/>
              </a:rPr>
              <a:t>     Recommendation Formulation: Develop strategic recommendations and actionable insights </a:t>
            </a:r>
            <a:r>
              <a:rPr lang="en-US" sz="1400" b="0" i="0" dirty="0" err="1">
                <a:solidFill>
                  <a:schemeClr val="bg2"/>
                </a:solidFill>
                <a:effectLst/>
                <a:latin typeface="Calibri" panose="020F0502020204030204" pitchFamily="34" charset="0"/>
                <a:cs typeface="Calibri" panose="020F0502020204030204" pitchFamily="34" charset="0"/>
              </a:rPr>
              <a:t>b.a</a:t>
            </a:r>
            <a:r>
              <a:rPr lang="en-US" sz="1400" b="0" i="0" dirty="0" err="1">
                <a:effectLst/>
                <a:latin typeface="Calibri" panose="020F0502020204030204" pitchFamily="34" charset="0"/>
                <a:cs typeface="Calibri" panose="020F0502020204030204" pitchFamily="34" charset="0"/>
              </a:rPr>
              <a:t>based</a:t>
            </a:r>
            <a:r>
              <a:rPr lang="en-US" sz="1400" b="0" i="0" dirty="0">
                <a:effectLst/>
                <a:latin typeface="Calibri" panose="020F0502020204030204" pitchFamily="34" charset="0"/>
                <a:cs typeface="Calibri" panose="020F0502020204030204" pitchFamily="34" charset="0"/>
              </a:rPr>
              <a:t> on the analysis results, tailored to the needs and  objectives of different market </a:t>
            </a:r>
            <a:r>
              <a:rPr lang="en-US" sz="1400" b="0" i="0" dirty="0">
                <a:solidFill>
                  <a:schemeClr val="bg2"/>
                </a:solidFill>
                <a:effectLst/>
                <a:latin typeface="Calibri" panose="020F0502020204030204" pitchFamily="34" charset="0"/>
                <a:cs typeface="Calibri" panose="020F0502020204030204" pitchFamily="34" charset="0"/>
              </a:rPr>
              <a:t>e …..</a:t>
            </a:r>
            <a:r>
              <a:rPr lang="en-US" sz="1400" b="0" i="0" dirty="0">
                <a:effectLst/>
                <a:latin typeface="Calibri" panose="020F0502020204030204" pitchFamily="34" charset="0"/>
                <a:cs typeface="Calibri" panose="020F0502020204030204" pitchFamily="34" charset="0"/>
              </a:rPr>
              <a:t>participants.</a:t>
            </a:r>
            <a:endParaRPr lang="en-US" sz="1400" b="0" i="0" dirty="0">
              <a:effectLst/>
              <a:latin typeface="Calibri" panose="020F0502020204030204" pitchFamily="34" charset="0"/>
              <a:cs typeface="Calibri" panose="020F0502020204030204" pitchFamily="34" charset="0"/>
            </a:endParaRPr>
          </a:p>
          <a:p>
            <a:pPr>
              <a:lnSpc>
                <a:spcPct val="110000"/>
              </a:lnSpc>
            </a:pPr>
            <a:r>
              <a:rPr lang="en-US" sz="1400" b="1" i="0" dirty="0">
                <a:effectLst/>
                <a:latin typeface="Calibri" panose="020F0502020204030204" pitchFamily="34" charset="0"/>
                <a:cs typeface="Calibri" panose="020F0502020204030204" pitchFamily="34" charset="0"/>
              </a:rPr>
              <a:t>Results:</a:t>
            </a:r>
            <a:endParaRPr lang="en-US" sz="1400" b="0" i="0" dirty="0">
              <a:effectLst/>
              <a:latin typeface="Calibri" panose="020F0502020204030204" pitchFamily="34" charset="0"/>
              <a:cs typeface="Calibri" panose="020F0502020204030204" pitchFamily="34" charset="0"/>
            </a:endParaRPr>
          </a:p>
          <a:p>
            <a:pPr marL="45720" lvl="1">
              <a:lnSpc>
                <a:spcPct val="110000"/>
              </a:lnSpc>
            </a:pPr>
            <a:r>
              <a:rPr lang="en-US" sz="1400" b="0" i="0" dirty="0">
                <a:effectLst/>
                <a:latin typeface="Calibri" panose="020F0502020204030204" pitchFamily="34" charset="0"/>
                <a:cs typeface="Calibri" panose="020F0502020204030204" pitchFamily="34" charset="0"/>
              </a:rPr>
              <a:t>    Generation of strategic insights and recommendations for Crypto Currency market </a:t>
            </a:r>
            <a:r>
              <a:rPr lang="en-US" sz="1400" i="0" dirty="0">
                <a:latin typeface="Calibri" panose="020F0502020204030204" pitchFamily="34" charset="0"/>
                <a:cs typeface="Calibri" panose="020F0502020204030204" pitchFamily="34" charset="0"/>
              </a:rPr>
              <a:t> </a:t>
            </a:r>
            <a:r>
              <a:rPr lang="en-US" sz="1400" i="0" dirty="0">
                <a:solidFill>
                  <a:schemeClr val="bg2"/>
                </a:solidFill>
                <a:latin typeface="Calibri" panose="020F0502020204030204" pitchFamily="34" charset="0"/>
                <a:cs typeface="Calibri" panose="020F0502020204030204" pitchFamily="34" charset="0"/>
              </a:rPr>
              <a:t>….</a:t>
            </a:r>
            <a:r>
              <a:rPr lang="en-US" sz="1400" b="0" i="0" dirty="0">
                <a:effectLst/>
                <a:latin typeface="Calibri" panose="020F0502020204030204" pitchFamily="34" charset="0"/>
                <a:cs typeface="Calibri" panose="020F0502020204030204" pitchFamily="34" charset="0"/>
              </a:rPr>
              <a:t>participants, including investors, traders, and financial analysts.</a:t>
            </a:r>
            <a:endParaRPr lang="en-US" sz="1400" b="0" i="0" dirty="0">
              <a:effectLst/>
              <a:latin typeface="Calibri" panose="020F0502020204030204" pitchFamily="34" charset="0"/>
              <a:cs typeface="Calibri" panose="020F0502020204030204" pitchFamily="34" charset="0"/>
            </a:endParaRPr>
          </a:p>
          <a:p>
            <a:pPr marL="0" indent="0">
              <a:lnSpc>
                <a:spcPct val="110000"/>
              </a:lnSpc>
              <a:buNone/>
            </a:pPr>
            <a:r>
              <a:rPr lang="en-US" sz="1400" dirty="0">
                <a:latin typeface="Calibri" panose="020F0502020204030204" pitchFamily="34" charset="0"/>
                <a:cs typeface="Calibri" panose="020F0502020204030204" pitchFamily="34" charset="0"/>
              </a:rPr>
              <a:t>     </a:t>
            </a:r>
            <a:r>
              <a:rPr lang="en-US" sz="1400" b="0" i="0" dirty="0">
                <a:effectLst/>
                <a:latin typeface="Calibri" panose="020F0502020204030204" pitchFamily="34" charset="0"/>
                <a:cs typeface="Calibri" panose="020F0502020204030204" pitchFamily="34" charset="0"/>
              </a:rPr>
              <a:t>Provision of actionable guidance on investment strategies, risk management, and market </a:t>
            </a:r>
            <a:r>
              <a:rPr lang="en-US" sz="1400" b="0" i="0" dirty="0">
                <a:solidFill>
                  <a:schemeClr val="bg2"/>
                </a:solidFill>
                <a:effectLst/>
                <a:latin typeface="Calibri" panose="020F0502020204030204" pitchFamily="34" charset="0"/>
                <a:cs typeface="Calibri" panose="020F0502020204030204" pitchFamily="34" charset="0"/>
              </a:rPr>
              <a:t>…..</a:t>
            </a:r>
            <a:r>
              <a:rPr lang="en-US" sz="1400" b="0" i="0" dirty="0">
                <a:effectLst/>
                <a:latin typeface="Calibri" panose="020F0502020204030204" pitchFamily="34" charset="0"/>
                <a:cs typeface="Calibri" panose="020F0502020204030204" pitchFamily="34" charset="0"/>
              </a:rPr>
              <a:t>positioning to enhance decision-making and  performance in the Crypto Currency market.</a:t>
            </a:r>
            <a:endParaRPr lang="en-US" sz="1400" b="0" i="0" dirty="0">
              <a:effectLst/>
              <a:latin typeface="Calibri" panose="020F0502020204030204" pitchFamily="34" charset="0"/>
              <a:cs typeface="Calibri" panose="020F0502020204030204" pitchFamily="34" charset="0"/>
            </a:endParaRPr>
          </a:p>
          <a:p>
            <a:pPr>
              <a:lnSpc>
                <a:spcPct val="110000"/>
              </a:lnSpc>
            </a:pPr>
            <a:r>
              <a:rPr lang="en-US" sz="1400" b="1" dirty="0">
                <a:latin typeface="Calibri" panose="020F0502020204030204" pitchFamily="34" charset="0"/>
                <a:cs typeface="Calibri" panose="020F0502020204030204" pitchFamily="34" charset="0"/>
              </a:rPr>
              <a:t>Article Link : </a:t>
            </a:r>
            <a:r>
              <a:rPr lang="en-US" sz="1400" dirty="0">
                <a:latin typeface="Calibri" panose="020F0502020204030204" pitchFamily="34" charset="0"/>
                <a:cs typeface="Calibri" panose="020F0502020204030204" pitchFamily="34" charset="0"/>
              </a:rPr>
              <a:t>https://</a:t>
            </a:r>
            <a:r>
              <a:rPr lang="en-US" sz="1400" dirty="0" err="1">
                <a:latin typeface="Calibri" panose="020F0502020204030204" pitchFamily="34" charset="0"/>
                <a:cs typeface="Calibri" panose="020F0502020204030204" pitchFamily="34" charset="0"/>
              </a:rPr>
              <a:t>ieeexplore.ieee.org</a:t>
            </a:r>
            <a:r>
              <a:rPr lang="en-US" sz="1400" dirty="0">
                <a:latin typeface="Calibri" panose="020F0502020204030204" pitchFamily="34" charset="0"/>
                <a:cs typeface="Calibri" panose="020F0502020204030204" pitchFamily="34" charset="0"/>
              </a:rPr>
              <a:t>/document/10127439/</a:t>
            </a:r>
            <a:r>
              <a:rPr lang="en-US" sz="1400" dirty="0" err="1">
                <a:latin typeface="Calibri" panose="020F0502020204030204" pitchFamily="34" charset="0"/>
                <a:cs typeface="Calibri" panose="020F0502020204030204" pitchFamily="34" charset="0"/>
              </a:rPr>
              <a:t>references#references</a:t>
            </a:r>
            <a:endParaRPr lang="en-US" sz="1400" i="0" dirty="0">
              <a:effectLst/>
              <a:latin typeface="Calibri" panose="020F0502020204030204" pitchFamily="34" charset="0"/>
              <a:cs typeface="Calibri" panose="020F0502020204030204" pitchFamily="34" charset="0"/>
            </a:endParaRPr>
          </a:p>
          <a:p>
            <a:pPr marL="0" indent="0">
              <a:lnSpc>
                <a:spcPct val="110000"/>
              </a:lnSpc>
              <a:buNone/>
            </a:pPr>
            <a:endParaRPr lang="en-US" sz="700" b="0" i="0" dirty="0">
              <a:effectLst/>
              <a:latin typeface="Calibri" panose="020F0502020204030204" pitchFamily="34" charset="0"/>
              <a:cs typeface="Calibri" panose="020F0502020204030204" pitchFamily="34" charset="0"/>
            </a:endParaRPr>
          </a:p>
          <a:p>
            <a:pPr>
              <a:lnSpc>
                <a:spcPct val="110000"/>
              </a:lnSpc>
            </a:pPr>
            <a:endParaRPr lang="en-US" sz="70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24" name="Straight Connector 23"/>
          <p:cNvCxnSpPr>
            <a:cxnSpLocks noGrp="1" noRot="1" noChangeAspect="1" noMove="1" noResize="1" noEditPoints="1" noAdjustHandles="1" noChangeArrowheads="1" noChangeShapeType="1"/>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24697" y="3429001"/>
            <a:ext cx="4552903" cy="2709582"/>
          </a:xfrm>
        </p:spPr>
        <p:txBody>
          <a:bodyPr vert="horz" lIns="91440" tIns="45720" rIns="91440" bIns="45720" rtlCol="0" anchor="b">
            <a:normAutofit/>
          </a:bodyPr>
          <a:lstStyle/>
          <a:p>
            <a:r>
              <a:rPr lang="en-US" sz="4800" dirty="0"/>
              <a:t>Thank You…</a:t>
            </a:r>
            <a:endParaRPr lang="en-US" sz="4800" dirty="0"/>
          </a:p>
        </p:txBody>
      </p:sp>
      <p:pic>
        <p:nvPicPr>
          <p:cNvPr id="6" name="Graphic 5" descr="Handshak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52511" y="1276356"/>
            <a:ext cx="4381490" cy="4381490"/>
          </a:xfrm>
          <a:prstGeom prst="rect">
            <a:avLst/>
          </a:prstGeom>
        </p:spPr>
      </p:pic>
      <p:cxnSp>
        <p:nvCxnSpPr>
          <p:cNvPr id="26" name="Straight Connector 25"/>
          <p:cNvCxnSpPr>
            <a:cxnSpLocks noGrp="1" noRot="1" noChangeAspect="1" noMove="1" noResize="1" noEditPoints="1" noAdjustHandles="1" noChangeArrowheads="1" noChangeShapeType="1"/>
          </p:cNvCxnSpPr>
          <p:nvPr/>
        </p:nvCxnSpPr>
        <p:spPr>
          <a:xfrm>
            <a:off x="6097716" y="3005418"/>
            <a:ext cx="0" cy="3052482"/>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ult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5988</Words>
  <Application>WPS Writer</Application>
  <PresentationFormat>Widescreen</PresentationFormat>
  <Paragraphs>94</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Söhne</vt:lpstr>
      <vt:lpstr>Thonburi</vt:lpstr>
      <vt:lpstr>Calibri</vt:lpstr>
      <vt:lpstr>Helvetica Neue</vt:lpstr>
      <vt:lpstr>Georgia Pro Light</vt:lpstr>
      <vt:lpstr>苹方-简</vt:lpstr>
      <vt:lpstr>Microsoft YaHei</vt:lpstr>
      <vt:lpstr>汉仪旗黑</vt:lpstr>
      <vt:lpstr>Arial Unicode MS</vt:lpstr>
      <vt:lpstr>宋体-简</vt:lpstr>
      <vt:lpstr>VaultVTI</vt:lpstr>
      <vt:lpstr>Analyzing Crypto Currency Markets:  Data Repository, Predictive Modeling, and Strategic Insights</vt:lpstr>
      <vt:lpstr>Project overview </vt:lpstr>
      <vt:lpstr>Dataset</vt:lpstr>
      <vt:lpstr>                   Literature Review   </vt:lpstr>
      <vt:lpstr>Establishing a Centralized Data Repository for Crypto Currency</vt:lpstr>
      <vt:lpstr>Building a Dynamic Cryptocurrency Data Pipeline:    API to MongoDB and MongoDB to PostgreSQL</vt:lpstr>
      <vt:lpstr>Implementing Predictive Analytics for Crypto Currency Market Forecasting</vt:lpstr>
      <vt:lpstr>Generating Strategic Insights for Crypto Currency Market Participants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Crypto Currency Markets:  Data Repository, Predictive Modeling, and Strategic Insights</dc:title>
  <dc:creator>Poka, Mr. Venkata Anil Kumar</dc:creator>
  <cp:lastModifiedBy>anil.kumar</cp:lastModifiedBy>
  <cp:revision>18</cp:revision>
  <dcterms:created xsi:type="dcterms:W3CDTF">2024-02-18T19:45:31Z</dcterms:created>
  <dcterms:modified xsi:type="dcterms:W3CDTF">2024-02-18T19:45:31Z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