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63" r:id="rId4"/>
    <p:sldId id="264" r:id="rId5"/>
    <p:sldId id="257" r:id="rId6"/>
    <p:sldId id="258" r:id="rId7"/>
    <p:sldId id="259" r:id="rId8"/>
    <p:sldId id="261" r:id="rId9"/>
    <p:sldId id="262" r:id="rId10"/>
    <p:sldId id="267" r:id="rId11"/>
    <p:sldId id="265" r:id="rId12"/>
    <p:sldId id="268" r:id="rId13"/>
    <p:sldId id="269" r:id="rId14"/>
    <p:sldId id="270"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13E4DD-5460-409D-943B-625AF0E7F5D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116A276-5E7A-446A-8F14-CB96E5F5F7EF}">
      <dgm:prSet/>
      <dgm:spPr/>
      <dgm:t>
        <a:bodyPr/>
        <a:lstStyle/>
        <a:p>
          <a:r>
            <a:rPr lang="en-US" dirty="0"/>
            <a:t>Predicting the price of the cryptocurrencies by passing necessary parameters</a:t>
          </a:r>
        </a:p>
      </dgm:t>
    </dgm:pt>
    <dgm:pt modelId="{4D47D053-483A-4817-9B64-2D459DA0F606}" type="parTrans" cxnId="{9708AB59-BDB1-4352-A3FD-B1810227AD13}">
      <dgm:prSet/>
      <dgm:spPr/>
      <dgm:t>
        <a:bodyPr/>
        <a:lstStyle/>
        <a:p>
          <a:endParaRPr lang="en-US"/>
        </a:p>
      </dgm:t>
    </dgm:pt>
    <dgm:pt modelId="{F6FB28C2-F5AE-4D8B-9406-7A9528294038}" type="sibTrans" cxnId="{9708AB59-BDB1-4352-A3FD-B1810227AD13}">
      <dgm:prSet/>
      <dgm:spPr/>
      <dgm:t>
        <a:bodyPr/>
        <a:lstStyle/>
        <a:p>
          <a:endParaRPr lang="en-US"/>
        </a:p>
      </dgm:t>
    </dgm:pt>
    <dgm:pt modelId="{68200840-4AB1-4BE5-A89F-47F72A1A3638}">
      <dgm:prSet/>
      <dgm:spPr/>
      <dgm:t>
        <a:bodyPr/>
        <a:lstStyle/>
        <a:p>
          <a:r>
            <a:rPr lang="en-US"/>
            <a:t>Predicting the rank of the cryptocurrencies by passing necessary parameters</a:t>
          </a:r>
        </a:p>
      </dgm:t>
    </dgm:pt>
    <dgm:pt modelId="{487B0A91-3D7B-4170-AEA5-A31C239107C0}" type="parTrans" cxnId="{74D23E23-661E-45C7-9968-357293BD7D1C}">
      <dgm:prSet/>
      <dgm:spPr/>
      <dgm:t>
        <a:bodyPr/>
        <a:lstStyle/>
        <a:p>
          <a:endParaRPr lang="en-US"/>
        </a:p>
      </dgm:t>
    </dgm:pt>
    <dgm:pt modelId="{250C932E-160E-491D-8BB9-A906AC09AA58}" type="sibTrans" cxnId="{74D23E23-661E-45C7-9968-357293BD7D1C}">
      <dgm:prSet/>
      <dgm:spPr/>
      <dgm:t>
        <a:bodyPr/>
        <a:lstStyle/>
        <a:p>
          <a:endParaRPr lang="en-US"/>
        </a:p>
      </dgm:t>
    </dgm:pt>
    <dgm:pt modelId="{FDD45F3B-FEE3-4256-93BC-9D0124E3A990}">
      <dgm:prSet/>
      <dgm:spPr/>
      <dgm:t>
        <a:bodyPr/>
        <a:lstStyle/>
        <a:p>
          <a:r>
            <a:rPr lang="en-US"/>
            <a:t>Risk Assessment</a:t>
          </a:r>
        </a:p>
      </dgm:t>
    </dgm:pt>
    <dgm:pt modelId="{74EC920A-CB70-4788-B7CE-A265CAD25325}" type="parTrans" cxnId="{447535D5-DDCE-4B53-B625-2486FADEF459}">
      <dgm:prSet/>
      <dgm:spPr/>
      <dgm:t>
        <a:bodyPr/>
        <a:lstStyle/>
        <a:p>
          <a:endParaRPr lang="en-US"/>
        </a:p>
      </dgm:t>
    </dgm:pt>
    <dgm:pt modelId="{340EF5ED-EEB6-4C87-A524-1241FACE883E}" type="sibTrans" cxnId="{447535D5-DDCE-4B53-B625-2486FADEF459}">
      <dgm:prSet/>
      <dgm:spPr/>
      <dgm:t>
        <a:bodyPr/>
        <a:lstStyle/>
        <a:p>
          <a:endParaRPr lang="en-US"/>
        </a:p>
      </dgm:t>
    </dgm:pt>
    <dgm:pt modelId="{D376B960-6F4F-4552-A2A5-BB3BC8BA4534}" type="pres">
      <dgm:prSet presAssocID="{0F13E4DD-5460-409D-943B-625AF0E7F5D1}" presName="root" presStyleCnt="0">
        <dgm:presLayoutVars>
          <dgm:dir/>
          <dgm:resizeHandles val="exact"/>
        </dgm:presLayoutVars>
      </dgm:prSet>
      <dgm:spPr/>
    </dgm:pt>
    <dgm:pt modelId="{1A66AB1D-221D-46A6-9697-465C576BBB04}" type="pres">
      <dgm:prSet presAssocID="{4116A276-5E7A-446A-8F14-CB96E5F5F7EF}" presName="compNode" presStyleCnt="0"/>
      <dgm:spPr/>
    </dgm:pt>
    <dgm:pt modelId="{7980BD21-AD4B-4812-8793-B42FE753D993}" type="pres">
      <dgm:prSet presAssocID="{4116A276-5E7A-446A-8F14-CB96E5F5F7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FEB37977-7854-4DFC-B4E7-F66BC9332802}" type="pres">
      <dgm:prSet presAssocID="{4116A276-5E7A-446A-8F14-CB96E5F5F7EF}" presName="spaceRect" presStyleCnt="0"/>
      <dgm:spPr/>
    </dgm:pt>
    <dgm:pt modelId="{4DD22D33-FED1-4139-9AC9-C059AF828B75}" type="pres">
      <dgm:prSet presAssocID="{4116A276-5E7A-446A-8F14-CB96E5F5F7EF}" presName="textRect" presStyleLbl="revTx" presStyleIdx="0" presStyleCnt="3">
        <dgm:presLayoutVars>
          <dgm:chMax val="1"/>
          <dgm:chPref val="1"/>
        </dgm:presLayoutVars>
      </dgm:prSet>
      <dgm:spPr/>
    </dgm:pt>
    <dgm:pt modelId="{F3030DCE-F7BA-44B1-9E2C-C70B2C7B9AE1}" type="pres">
      <dgm:prSet presAssocID="{F6FB28C2-F5AE-4D8B-9406-7A9528294038}" presName="sibTrans" presStyleCnt="0"/>
      <dgm:spPr/>
    </dgm:pt>
    <dgm:pt modelId="{AD660D3D-1DA2-4704-A7E4-ABA86DCF29C3}" type="pres">
      <dgm:prSet presAssocID="{68200840-4AB1-4BE5-A89F-47F72A1A3638}" presName="compNode" presStyleCnt="0"/>
      <dgm:spPr/>
    </dgm:pt>
    <dgm:pt modelId="{A77FCD22-4691-4346-91E8-6AE161F3BBDC}" type="pres">
      <dgm:prSet presAssocID="{68200840-4AB1-4BE5-A89F-47F72A1A363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60B6D2D5-8DF9-45D4-BD62-C4CF59B9CA19}" type="pres">
      <dgm:prSet presAssocID="{68200840-4AB1-4BE5-A89F-47F72A1A3638}" presName="spaceRect" presStyleCnt="0"/>
      <dgm:spPr/>
    </dgm:pt>
    <dgm:pt modelId="{D3ECDF0C-EA11-4A96-8D06-97C2ABD4403C}" type="pres">
      <dgm:prSet presAssocID="{68200840-4AB1-4BE5-A89F-47F72A1A3638}" presName="textRect" presStyleLbl="revTx" presStyleIdx="1" presStyleCnt="3">
        <dgm:presLayoutVars>
          <dgm:chMax val="1"/>
          <dgm:chPref val="1"/>
        </dgm:presLayoutVars>
      </dgm:prSet>
      <dgm:spPr/>
    </dgm:pt>
    <dgm:pt modelId="{A10ABAAB-1A47-4362-B4F5-B95F0C37554D}" type="pres">
      <dgm:prSet presAssocID="{250C932E-160E-491D-8BB9-A906AC09AA58}" presName="sibTrans" presStyleCnt="0"/>
      <dgm:spPr/>
    </dgm:pt>
    <dgm:pt modelId="{8D8EF1F5-AF10-44E1-B401-242DE4B23AEA}" type="pres">
      <dgm:prSet presAssocID="{FDD45F3B-FEE3-4256-93BC-9D0124E3A990}" presName="compNode" presStyleCnt="0"/>
      <dgm:spPr/>
    </dgm:pt>
    <dgm:pt modelId="{18938502-536E-4306-AFBD-89EB3FB1B847}" type="pres">
      <dgm:prSet presAssocID="{FDD45F3B-FEE3-4256-93BC-9D0124E3A99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0D3501EF-84DF-4573-88E6-5A12010A6327}" type="pres">
      <dgm:prSet presAssocID="{FDD45F3B-FEE3-4256-93BC-9D0124E3A990}" presName="spaceRect" presStyleCnt="0"/>
      <dgm:spPr/>
    </dgm:pt>
    <dgm:pt modelId="{4DF2948A-AF2D-4F66-83A2-4212CD85E664}" type="pres">
      <dgm:prSet presAssocID="{FDD45F3B-FEE3-4256-93BC-9D0124E3A990}" presName="textRect" presStyleLbl="revTx" presStyleIdx="2" presStyleCnt="3">
        <dgm:presLayoutVars>
          <dgm:chMax val="1"/>
          <dgm:chPref val="1"/>
        </dgm:presLayoutVars>
      </dgm:prSet>
      <dgm:spPr/>
    </dgm:pt>
  </dgm:ptLst>
  <dgm:cxnLst>
    <dgm:cxn modelId="{40385F1C-3959-4418-983F-0E743013796B}" type="presOf" srcId="{4116A276-5E7A-446A-8F14-CB96E5F5F7EF}" destId="{4DD22D33-FED1-4139-9AC9-C059AF828B75}" srcOrd="0" destOrd="0" presId="urn:microsoft.com/office/officeart/2018/2/layout/IconLabelList"/>
    <dgm:cxn modelId="{74D23E23-661E-45C7-9968-357293BD7D1C}" srcId="{0F13E4DD-5460-409D-943B-625AF0E7F5D1}" destId="{68200840-4AB1-4BE5-A89F-47F72A1A3638}" srcOrd="1" destOrd="0" parTransId="{487B0A91-3D7B-4170-AEA5-A31C239107C0}" sibTransId="{250C932E-160E-491D-8BB9-A906AC09AA58}"/>
    <dgm:cxn modelId="{63FD7648-8D56-4A0D-94B5-8EE8C28BAAA7}" type="presOf" srcId="{68200840-4AB1-4BE5-A89F-47F72A1A3638}" destId="{D3ECDF0C-EA11-4A96-8D06-97C2ABD4403C}" srcOrd="0" destOrd="0" presId="urn:microsoft.com/office/officeart/2018/2/layout/IconLabelList"/>
    <dgm:cxn modelId="{37592752-184F-44DE-9737-B36539581AF0}" type="presOf" srcId="{0F13E4DD-5460-409D-943B-625AF0E7F5D1}" destId="{D376B960-6F4F-4552-A2A5-BB3BC8BA4534}" srcOrd="0" destOrd="0" presId="urn:microsoft.com/office/officeart/2018/2/layout/IconLabelList"/>
    <dgm:cxn modelId="{9708AB59-BDB1-4352-A3FD-B1810227AD13}" srcId="{0F13E4DD-5460-409D-943B-625AF0E7F5D1}" destId="{4116A276-5E7A-446A-8F14-CB96E5F5F7EF}" srcOrd="0" destOrd="0" parTransId="{4D47D053-483A-4817-9B64-2D459DA0F606}" sibTransId="{F6FB28C2-F5AE-4D8B-9406-7A9528294038}"/>
    <dgm:cxn modelId="{FBD73788-79D3-4963-AEB0-81542BD420C0}" type="presOf" srcId="{FDD45F3B-FEE3-4256-93BC-9D0124E3A990}" destId="{4DF2948A-AF2D-4F66-83A2-4212CD85E664}" srcOrd="0" destOrd="0" presId="urn:microsoft.com/office/officeart/2018/2/layout/IconLabelList"/>
    <dgm:cxn modelId="{447535D5-DDCE-4B53-B625-2486FADEF459}" srcId="{0F13E4DD-5460-409D-943B-625AF0E7F5D1}" destId="{FDD45F3B-FEE3-4256-93BC-9D0124E3A990}" srcOrd="2" destOrd="0" parTransId="{74EC920A-CB70-4788-B7CE-A265CAD25325}" sibTransId="{340EF5ED-EEB6-4C87-A524-1241FACE883E}"/>
    <dgm:cxn modelId="{628B91F4-877A-48F3-95FA-F8E1C92EFFAB}" type="presParOf" srcId="{D376B960-6F4F-4552-A2A5-BB3BC8BA4534}" destId="{1A66AB1D-221D-46A6-9697-465C576BBB04}" srcOrd="0" destOrd="0" presId="urn:microsoft.com/office/officeart/2018/2/layout/IconLabelList"/>
    <dgm:cxn modelId="{557A6E33-D250-4796-BF09-358B551EA3E0}" type="presParOf" srcId="{1A66AB1D-221D-46A6-9697-465C576BBB04}" destId="{7980BD21-AD4B-4812-8793-B42FE753D993}" srcOrd="0" destOrd="0" presId="urn:microsoft.com/office/officeart/2018/2/layout/IconLabelList"/>
    <dgm:cxn modelId="{D2C76693-BDD5-40AA-8CA2-BE5C4E2FBADD}" type="presParOf" srcId="{1A66AB1D-221D-46A6-9697-465C576BBB04}" destId="{FEB37977-7854-4DFC-B4E7-F66BC9332802}" srcOrd="1" destOrd="0" presId="urn:microsoft.com/office/officeart/2018/2/layout/IconLabelList"/>
    <dgm:cxn modelId="{957A2AE3-D26C-4B04-8B7D-1BB79A508533}" type="presParOf" srcId="{1A66AB1D-221D-46A6-9697-465C576BBB04}" destId="{4DD22D33-FED1-4139-9AC9-C059AF828B75}" srcOrd="2" destOrd="0" presId="urn:microsoft.com/office/officeart/2018/2/layout/IconLabelList"/>
    <dgm:cxn modelId="{78B3DC35-CC93-4178-AB10-5D619CDF3D0B}" type="presParOf" srcId="{D376B960-6F4F-4552-A2A5-BB3BC8BA4534}" destId="{F3030DCE-F7BA-44B1-9E2C-C70B2C7B9AE1}" srcOrd="1" destOrd="0" presId="urn:microsoft.com/office/officeart/2018/2/layout/IconLabelList"/>
    <dgm:cxn modelId="{FD6CA63A-8CD5-47C1-A9BA-C79CA5B7EFC3}" type="presParOf" srcId="{D376B960-6F4F-4552-A2A5-BB3BC8BA4534}" destId="{AD660D3D-1DA2-4704-A7E4-ABA86DCF29C3}" srcOrd="2" destOrd="0" presId="urn:microsoft.com/office/officeart/2018/2/layout/IconLabelList"/>
    <dgm:cxn modelId="{B04A2A98-8878-498F-8876-87C2839393A7}" type="presParOf" srcId="{AD660D3D-1DA2-4704-A7E4-ABA86DCF29C3}" destId="{A77FCD22-4691-4346-91E8-6AE161F3BBDC}" srcOrd="0" destOrd="0" presId="urn:microsoft.com/office/officeart/2018/2/layout/IconLabelList"/>
    <dgm:cxn modelId="{65D61298-BDB5-4A8D-BD02-EF564C724F7E}" type="presParOf" srcId="{AD660D3D-1DA2-4704-A7E4-ABA86DCF29C3}" destId="{60B6D2D5-8DF9-45D4-BD62-C4CF59B9CA19}" srcOrd="1" destOrd="0" presId="urn:microsoft.com/office/officeart/2018/2/layout/IconLabelList"/>
    <dgm:cxn modelId="{DE4746E6-DB17-4010-AA7F-4D6418FD59D5}" type="presParOf" srcId="{AD660D3D-1DA2-4704-A7E4-ABA86DCF29C3}" destId="{D3ECDF0C-EA11-4A96-8D06-97C2ABD4403C}" srcOrd="2" destOrd="0" presId="urn:microsoft.com/office/officeart/2018/2/layout/IconLabelList"/>
    <dgm:cxn modelId="{5903F25E-4D9B-4187-9CE8-FE80C333EEA5}" type="presParOf" srcId="{D376B960-6F4F-4552-A2A5-BB3BC8BA4534}" destId="{A10ABAAB-1A47-4362-B4F5-B95F0C37554D}" srcOrd="3" destOrd="0" presId="urn:microsoft.com/office/officeart/2018/2/layout/IconLabelList"/>
    <dgm:cxn modelId="{979168DD-FA17-44BB-B919-B1ACD27ABEE8}" type="presParOf" srcId="{D376B960-6F4F-4552-A2A5-BB3BC8BA4534}" destId="{8D8EF1F5-AF10-44E1-B401-242DE4B23AEA}" srcOrd="4" destOrd="0" presId="urn:microsoft.com/office/officeart/2018/2/layout/IconLabelList"/>
    <dgm:cxn modelId="{D75B4DA7-65FE-4B3E-B339-80072464A5B3}" type="presParOf" srcId="{8D8EF1F5-AF10-44E1-B401-242DE4B23AEA}" destId="{18938502-536E-4306-AFBD-89EB3FB1B847}" srcOrd="0" destOrd="0" presId="urn:microsoft.com/office/officeart/2018/2/layout/IconLabelList"/>
    <dgm:cxn modelId="{12813936-9FD6-4524-95E3-0FA3F7D7FD89}" type="presParOf" srcId="{8D8EF1F5-AF10-44E1-B401-242DE4B23AEA}" destId="{0D3501EF-84DF-4573-88E6-5A12010A6327}" srcOrd="1" destOrd="0" presId="urn:microsoft.com/office/officeart/2018/2/layout/IconLabelList"/>
    <dgm:cxn modelId="{67BC2DBC-EF53-44D9-829E-45EA2D00E78C}" type="presParOf" srcId="{8D8EF1F5-AF10-44E1-B401-242DE4B23AEA}" destId="{4DF2948A-AF2D-4F66-83A2-4212CD85E66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04811F-2D40-44F8-A37D-94CD4BD93FC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D4F7E42-C15A-4301-8146-D1265EECC51B}">
      <dgm:prSet/>
      <dgm:spPr/>
      <dgm:t>
        <a:bodyPr/>
        <a:lstStyle/>
        <a:p>
          <a:pPr>
            <a:lnSpc>
              <a:spcPct val="100000"/>
            </a:lnSpc>
            <a:defRPr cap="all"/>
          </a:pPr>
          <a:r>
            <a:rPr lang="en-US"/>
            <a:t>We will automate all the reports from Visualization tools like Cognos , Qlik etc.</a:t>
          </a:r>
        </a:p>
      </dgm:t>
    </dgm:pt>
    <dgm:pt modelId="{E2FB7D13-232B-4BB6-A436-B29007A223C8}" type="parTrans" cxnId="{E5B07FE0-1D4A-4430-99F3-8F89871AF570}">
      <dgm:prSet/>
      <dgm:spPr/>
      <dgm:t>
        <a:bodyPr/>
        <a:lstStyle/>
        <a:p>
          <a:endParaRPr lang="en-US"/>
        </a:p>
      </dgm:t>
    </dgm:pt>
    <dgm:pt modelId="{792CEA20-9BC9-4A31-BAA4-9E9B67CDEDB1}" type="sibTrans" cxnId="{E5B07FE0-1D4A-4430-99F3-8F89871AF570}">
      <dgm:prSet/>
      <dgm:spPr/>
      <dgm:t>
        <a:bodyPr/>
        <a:lstStyle/>
        <a:p>
          <a:endParaRPr lang="en-US"/>
        </a:p>
      </dgm:t>
    </dgm:pt>
    <dgm:pt modelId="{4320EC67-B77A-407D-9FB6-A2EC22C5B075}">
      <dgm:prSet/>
      <dgm:spPr/>
      <dgm:t>
        <a:bodyPr/>
        <a:lstStyle/>
        <a:p>
          <a:pPr>
            <a:lnSpc>
              <a:spcPct val="100000"/>
            </a:lnSpc>
            <a:defRPr cap="all"/>
          </a:pPr>
          <a:r>
            <a:rPr lang="en-US"/>
            <a:t>We will develop an interactive dashboard using tableau or Power BI </a:t>
          </a:r>
        </a:p>
      </dgm:t>
    </dgm:pt>
    <dgm:pt modelId="{58E84C26-503B-4ED8-8D8E-3AC03994FAEB}" type="parTrans" cxnId="{1085E245-9F33-47BA-8E75-0E3768F38584}">
      <dgm:prSet/>
      <dgm:spPr/>
      <dgm:t>
        <a:bodyPr/>
        <a:lstStyle/>
        <a:p>
          <a:endParaRPr lang="en-US"/>
        </a:p>
      </dgm:t>
    </dgm:pt>
    <dgm:pt modelId="{07C17FEE-1D09-4CCF-B504-E23F001DBD97}" type="sibTrans" cxnId="{1085E245-9F33-47BA-8E75-0E3768F38584}">
      <dgm:prSet/>
      <dgm:spPr/>
      <dgm:t>
        <a:bodyPr/>
        <a:lstStyle/>
        <a:p>
          <a:endParaRPr lang="en-US"/>
        </a:p>
      </dgm:t>
    </dgm:pt>
    <dgm:pt modelId="{1710E2F8-BF34-429E-9BCA-A1EDC36D62C5}">
      <dgm:prSet/>
      <dgm:spPr/>
      <dgm:t>
        <a:bodyPr/>
        <a:lstStyle/>
        <a:p>
          <a:pPr>
            <a:lnSpc>
              <a:spcPct val="100000"/>
            </a:lnSpc>
            <a:defRPr cap="all"/>
          </a:pPr>
          <a:r>
            <a:rPr lang="en-US"/>
            <a:t>We will try to figure out /generate more Stats and reports which gives us clear picture about the market</a:t>
          </a:r>
        </a:p>
      </dgm:t>
    </dgm:pt>
    <dgm:pt modelId="{6577DD93-0D5E-4A52-9DCF-496FB6644D52}" type="parTrans" cxnId="{959BCF90-39CA-44C0-B2BA-7918D6297DE8}">
      <dgm:prSet/>
      <dgm:spPr/>
      <dgm:t>
        <a:bodyPr/>
        <a:lstStyle/>
        <a:p>
          <a:endParaRPr lang="en-US"/>
        </a:p>
      </dgm:t>
    </dgm:pt>
    <dgm:pt modelId="{2CBCA907-AF20-416A-AC9A-17B76834F55D}" type="sibTrans" cxnId="{959BCF90-39CA-44C0-B2BA-7918D6297DE8}">
      <dgm:prSet/>
      <dgm:spPr/>
      <dgm:t>
        <a:bodyPr/>
        <a:lstStyle/>
        <a:p>
          <a:endParaRPr lang="en-US"/>
        </a:p>
      </dgm:t>
    </dgm:pt>
    <dgm:pt modelId="{7623B418-DAB6-434E-BB77-2388310ACDF1}" type="pres">
      <dgm:prSet presAssocID="{4004811F-2D40-44F8-A37D-94CD4BD93FCD}" presName="root" presStyleCnt="0">
        <dgm:presLayoutVars>
          <dgm:dir/>
          <dgm:resizeHandles val="exact"/>
        </dgm:presLayoutVars>
      </dgm:prSet>
      <dgm:spPr/>
    </dgm:pt>
    <dgm:pt modelId="{74D56E9F-84FF-4176-809D-D6A31F7CBAFA}" type="pres">
      <dgm:prSet presAssocID="{BD4F7E42-C15A-4301-8146-D1265EECC51B}" presName="compNode" presStyleCnt="0"/>
      <dgm:spPr/>
    </dgm:pt>
    <dgm:pt modelId="{3CAAE4C1-7F97-456D-A0D1-06A2761DD64A}" type="pres">
      <dgm:prSet presAssocID="{BD4F7E42-C15A-4301-8146-D1265EECC51B}" presName="iconBgRect" presStyleLbl="bgShp" presStyleIdx="0" presStyleCnt="3"/>
      <dgm:spPr/>
    </dgm:pt>
    <dgm:pt modelId="{8F15494F-07AD-4C23-B541-595D00E4737C}" type="pres">
      <dgm:prSet presAssocID="{BD4F7E42-C15A-4301-8146-D1265EECC5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9179A226-A757-4C9F-BCD1-DD1A86B41C21}" type="pres">
      <dgm:prSet presAssocID="{BD4F7E42-C15A-4301-8146-D1265EECC51B}" presName="spaceRect" presStyleCnt="0"/>
      <dgm:spPr/>
    </dgm:pt>
    <dgm:pt modelId="{FE2A1EAE-B121-4051-81C7-F288F457121E}" type="pres">
      <dgm:prSet presAssocID="{BD4F7E42-C15A-4301-8146-D1265EECC51B}" presName="textRect" presStyleLbl="revTx" presStyleIdx="0" presStyleCnt="3">
        <dgm:presLayoutVars>
          <dgm:chMax val="1"/>
          <dgm:chPref val="1"/>
        </dgm:presLayoutVars>
      </dgm:prSet>
      <dgm:spPr/>
    </dgm:pt>
    <dgm:pt modelId="{1BCF61E9-87E9-4E80-885F-6B5A76D4C958}" type="pres">
      <dgm:prSet presAssocID="{792CEA20-9BC9-4A31-BAA4-9E9B67CDEDB1}" presName="sibTrans" presStyleCnt="0"/>
      <dgm:spPr/>
    </dgm:pt>
    <dgm:pt modelId="{F0623D2E-D35B-44C7-BD36-59A19D39C730}" type="pres">
      <dgm:prSet presAssocID="{4320EC67-B77A-407D-9FB6-A2EC22C5B075}" presName="compNode" presStyleCnt="0"/>
      <dgm:spPr/>
    </dgm:pt>
    <dgm:pt modelId="{C568838F-97C7-4C82-BE8C-81A097F21C22}" type="pres">
      <dgm:prSet presAssocID="{4320EC67-B77A-407D-9FB6-A2EC22C5B075}" presName="iconBgRect" presStyleLbl="bgShp" presStyleIdx="1" presStyleCnt="3"/>
      <dgm:spPr/>
    </dgm:pt>
    <dgm:pt modelId="{1AFE941E-0EF9-40E8-AC3B-2575B6831E89}" type="pres">
      <dgm:prSet presAssocID="{4320EC67-B77A-407D-9FB6-A2EC22C5B0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8D4BBB91-90C5-4CA3-9209-BDBC17198F4C}" type="pres">
      <dgm:prSet presAssocID="{4320EC67-B77A-407D-9FB6-A2EC22C5B075}" presName="spaceRect" presStyleCnt="0"/>
      <dgm:spPr/>
    </dgm:pt>
    <dgm:pt modelId="{E9A5A7EA-2530-4B52-9F4E-19989B464755}" type="pres">
      <dgm:prSet presAssocID="{4320EC67-B77A-407D-9FB6-A2EC22C5B075}" presName="textRect" presStyleLbl="revTx" presStyleIdx="1" presStyleCnt="3">
        <dgm:presLayoutVars>
          <dgm:chMax val="1"/>
          <dgm:chPref val="1"/>
        </dgm:presLayoutVars>
      </dgm:prSet>
      <dgm:spPr/>
    </dgm:pt>
    <dgm:pt modelId="{40366BD8-9F84-44BE-843B-C5CDEACD7A90}" type="pres">
      <dgm:prSet presAssocID="{07C17FEE-1D09-4CCF-B504-E23F001DBD97}" presName="sibTrans" presStyleCnt="0"/>
      <dgm:spPr/>
    </dgm:pt>
    <dgm:pt modelId="{4AC69DE1-9B8D-4ABC-B905-81EB7A7C91E9}" type="pres">
      <dgm:prSet presAssocID="{1710E2F8-BF34-429E-9BCA-A1EDC36D62C5}" presName="compNode" presStyleCnt="0"/>
      <dgm:spPr/>
    </dgm:pt>
    <dgm:pt modelId="{0669B06E-3AC7-4F63-9611-8C597745A221}" type="pres">
      <dgm:prSet presAssocID="{1710E2F8-BF34-429E-9BCA-A1EDC36D62C5}" presName="iconBgRect" presStyleLbl="bgShp" presStyleIdx="2" presStyleCnt="3"/>
      <dgm:spPr/>
    </dgm:pt>
    <dgm:pt modelId="{57C4A78C-B9DB-425E-9999-C6DF0A447A1C}" type="pres">
      <dgm:prSet presAssocID="{1710E2F8-BF34-429E-9BCA-A1EDC36D62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B604C209-2A06-4B36-B658-46BCC4365B80}" type="pres">
      <dgm:prSet presAssocID="{1710E2F8-BF34-429E-9BCA-A1EDC36D62C5}" presName="spaceRect" presStyleCnt="0"/>
      <dgm:spPr/>
    </dgm:pt>
    <dgm:pt modelId="{97FED6D2-C39E-4D25-9D40-D396EE8DF09D}" type="pres">
      <dgm:prSet presAssocID="{1710E2F8-BF34-429E-9BCA-A1EDC36D62C5}" presName="textRect" presStyleLbl="revTx" presStyleIdx="2" presStyleCnt="3">
        <dgm:presLayoutVars>
          <dgm:chMax val="1"/>
          <dgm:chPref val="1"/>
        </dgm:presLayoutVars>
      </dgm:prSet>
      <dgm:spPr/>
    </dgm:pt>
  </dgm:ptLst>
  <dgm:cxnLst>
    <dgm:cxn modelId="{06197304-E642-1649-B08E-5501EC67F235}" type="presOf" srcId="{1710E2F8-BF34-429E-9BCA-A1EDC36D62C5}" destId="{97FED6D2-C39E-4D25-9D40-D396EE8DF09D}" srcOrd="0" destOrd="0" presId="urn:microsoft.com/office/officeart/2018/5/layout/IconCircleLabelList"/>
    <dgm:cxn modelId="{E8BF3445-7A1B-D947-B82A-FAE5E56E44C4}" type="presOf" srcId="{BD4F7E42-C15A-4301-8146-D1265EECC51B}" destId="{FE2A1EAE-B121-4051-81C7-F288F457121E}" srcOrd="0" destOrd="0" presId="urn:microsoft.com/office/officeart/2018/5/layout/IconCircleLabelList"/>
    <dgm:cxn modelId="{1085E245-9F33-47BA-8E75-0E3768F38584}" srcId="{4004811F-2D40-44F8-A37D-94CD4BD93FCD}" destId="{4320EC67-B77A-407D-9FB6-A2EC22C5B075}" srcOrd="1" destOrd="0" parTransId="{58E84C26-503B-4ED8-8D8E-3AC03994FAEB}" sibTransId="{07C17FEE-1D09-4CCF-B504-E23F001DBD97}"/>
    <dgm:cxn modelId="{959BCF90-39CA-44C0-B2BA-7918D6297DE8}" srcId="{4004811F-2D40-44F8-A37D-94CD4BD93FCD}" destId="{1710E2F8-BF34-429E-9BCA-A1EDC36D62C5}" srcOrd="2" destOrd="0" parTransId="{6577DD93-0D5E-4A52-9DCF-496FB6644D52}" sibTransId="{2CBCA907-AF20-416A-AC9A-17B76834F55D}"/>
    <dgm:cxn modelId="{DD9C70BA-0976-D84B-8259-4B4123F1BC8D}" type="presOf" srcId="{4320EC67-B77A-407D-9FB6-A2EC22C5B075}" destId="{E9A5A7EA-2530-4B52-9F4E-19989B464755}" srcOrd="0" destOrd="0" presId="urn:microsoft.com/office/officeart/2018/5/layout/IconCircleLabelList"/>
    <dgm:cxn modelId="{B74487D1-6000-7541-BB21-3B77100DB8E8}" type="presOf" srcId="{4004811F-2D40-44F8-A37D-94CD4BD93FCD}" destId="{7623B418-DAB6-434E-BB77-2388310ACDF1}" srcOrd="0" destOrd="0" presId="urn:microsoft.com/office/officeart/2018/5/layout/IconCircleLabelList"/>
    <dgm:cxn modelId="{E5B07FE0-1D4A-4430-99F3-8F89871AF570}" srcId="{4004811F-2D40-44F8-A37D-94CD4BD93FCD}" destId="{BD4F7E42-C15A-4301-8146-D1265EECC51B}" srcOrd="0" destOrd="0" parTransId="{E2FB7D13-232B-4BB6-A436-B29007A223C8}" sibTransId="{792CEA20-9BC9-4A31-BAA4-9E9B67CDEDB1}"/>
    <dgm:cxn modelId="{A6E27E6F-3A63-024F-AFEC-07902AC020BF}" type="presParOf" srcId="{7623B418-DAB6-434E-BB77-2388310ACDF1}" destId="{74D56E9F-84FF-4176-809D-D6A31F7CBAFA}" srcOrd="0" destOrd="0" presId="urn:microsoft.com/office/officeart/2018/5/layout/IconCircleLabelList"/>
    <dgm:cxn modelId="{337668A6-C94C-6346-A158-3B5E4C6BD0DC}" type="presParOf" srcId="{74D56E9F-84FF-4176-809D-D6A31F7CBAFA}" destId="{3CAAE4C1-7F97-456D-A0D1-06A2761DD64A}" srcOrd="0" destOrd="0" presId="urn:microsoft.com/office/officeart/2018/5/layout/IconCircleLabelList"/>
    <dgm:cxn modelId="{2900E97A-96DB-4D49-A1D7-6F58F78AAF8B}" type="presParOf" srcId="{74D56E9F-84FF-4176-809D-D6A31F7CBAFA}" destId="{8F15494F-07AD-4C23-B541-595D00E4737C}" srcOrd="1" destOrd="0" presId="urn:microsoft.com/office/officeart/2018/5/layout/IconCircleLabelList"/>
    <dgm:cxn modelId="{DE95CFA3-722C-0449-9CFE-703DDCB5B228}" type="presParOf" srcId="{74D56E9F-84FF-4176-809D-D6A31F7CBAFA}" destId="{9179A226-A757-4C9F-BCD1-DD1A86B41C21}" srcOrd="2" destOrd="0" presId="urn:microsoft.com/office/officeart/2018/5/layout/IconCircleLabelList"/>
    <dgm:cxn modelId="{12EE05D6-637B-214B-AF10-90E3D79FCF3E}" type="presParOf" srcId="{74D56E9F-84FF-4176-809D-D6A31F7CBAFA}" destId="{FE2A1EAE-B121-4051-81C7-F288F457121E}" srcOrd="3" destOrd="0" presId="urn:microsoft.com/office/officeart/2018/5/layout/IconCircleLabelList"/>
    <dgm:cxn modelId="{94C6A4ED-FE72-DD44-AEBC-BE6E3C9EC6A5}" type="presParOf" srcId="{7623B418-DAB6-434E-BB77-2388310ACDF1}" destId="{1BCF61E9-87E9-4E80-885F-6B5A76D4C958}" srcOrd="1" destOrd="0" presId="urn:microsoft.com/office/officeart/2018/5/layout/IconCircleLabelList"/>
    <dgm:cxn modelId="{18DA362F-4380-DB4D-9205-954B551E34B0}" type="presParOf" srcId="{7623B418-DAB6-434E-BB77-2388310ACDF1}" destId="{F0623D2E-D35B-44C7-BD36-59A19D39C730}" srcOrd="2" destOrd="0" presId="urn:microsoft.com/office/officeart/2018/5/layout/IconCircleLabelList"/>
    <dgm:cxn modelId="{95F157B2-C986-EB4D-A6AE-B92BABA08177}" type="presParOf" srcId="{F0623D2E-D35B-44C7-BD36-59A19D39C730}" destId="{C568838F-97C7-4C82-BE8C-81A097F21C22}" srcOrd="0" destOrd="0" presId="urn:microsoft.com/office/officeart/2018/5/layout/IconCircleLabelList"/>
    <dgm:cxn modelId="{516DBA89-C36E-FE41-A47F-AFD0AC991EC6}" type="presParOf" srcId="{F0623D2E-D35B-44C7-BD36-59A19D39C730}" destId="{1AFE941E-0EF9-40E8-AC3B-2575B6831E89}" srcOrd="1" destOrd="0" presId="urn:microsoft.com/office/officeart/2018/5/layout/IconCircleLabelList"/>
    <dgm:cxn modelId="{F18414DD-5B53-E14B-9F52-E57FE790EED6}" type="presParOf" srcId="{F0623D2E-D35B-44C7-BD36-59A19D39C730}" destId="{8D4BBB91-90C5-4CA3-9209-BDBC17198F4C}" srcOrd="2" destOrd="0" presId="urn:microsoft.com/office/officeart/2018/5/layout/IconCircleLabelList"/>
    <dgm:cxn modelId="{8C080359-1BE7-4A44-B440-148C8A2B1EE3}" type="presParOf" srcId="{F0623D2E-D35B-44C7-BD36-59A19D39C730}" destId="{E9A5A7EA-2530-4B52-9F4E-19989B464755}" srcOrd="3" destOrd="0" presId="urn:microsoft.com/office/officeart/2018/5/layout/IconCircleLabelList"/>
    <dgm:cxn modelId="{E4A61722-0AFC-284C-BF35-4570EA9F2072}" type="presParOf" srcId="{7623B418-DAB6-434E-BB77-2388310ACDF1}" destId="{40366BD8-9F84-44BE-843B-C5CDEACD7A90}" srcOrd="3" destOrd="0" presId="urn:microsoft.com/office/officeart/2018/5/layout/IconCircleLabelList"/>
    <dgm:cxn modelId="{BA9C20EC-702F-0640-B8E2-01EF10E84FC2}" type="presParOf" srcId="{7623B418-DAB6-434E-BB77-2388310ACDF1}" destId="{4AC69DE1-9B8D-4ABC-B905-81EB7A7C91E9}" srcOrd="4" destOrd="0" presId="urn:microsoft.com/office/officeart/2018/5/layout/IconCircleLabelList"/>
    <dgm:cxn modelId="{399BEDA7-D695-364D-879B-8A290FF0AEDD}" type="presParOf" srcId="{4AC69DE1-9B8D-4ABC-B905-81EB7A7C91E9}" destId="{0669B06E-3AC7-4F63-9611-8C597745A221}" srcOrd="0" destOrd="0" presId="urn:microsoft.com/office/officeart/2018/5/layout/IconCircleLabelList"/>
    <dgm:cxn modelId="{BF871D13-D195-7249-92A4-BD5D1C0D2031}" type="presParOf" srcId="{4AC69DE1-9B8D-4ABC-B905-81EB7A7C91E9}" destId="{57C4A78C-B9DB-425E-9999-C6DF0A447A1C}" srcOrd="1" destOrd="0" presId="urn:microsoft.com/office/officeart/2018/5/layout/IconCircleLabelList"/>
    <dgm:cxn modelId="{467D44C0-5F60-F54A-9B51-C5F1E2966D23}" type="presParOf" srcId="{4AC69DE1-9B8D-4ABC-B905-81EB7A7C91E9}" destId="{B604C209-2A06-4B36-B658-46BCC4365B80}" srcOrd="2" destOrd="0" presId="urn:microsoft.com/office/officeart/2018/5/layout/IconCircleLabelList"/>
    <dgm:cxn modelId="{CDA6D37E-CFD6-D44E-9712-C2D408948647}" type="presParOf" srcId="{4AC69DE1-9B8D-4ABC-B905-81EB7A7C91E9}" destId="{97FED6D2-C39E-4D25-9D40-D396EE8DF09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0BD21-AD4B-4812-8793-B42FE753D993}">
      <dsp:nvSpPr>
        <dsp:cNvPr id="0" name=""/>
        <dsp:cNvSpPr/>
      </dsp:nvSpPr>
      <dsp:spPr>
        <a:xfrm>
          <a:off x="1088744" y="493245"/>
          <a:ext cx="1278821" cy="12788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D22D33-FED1-4139-9AC9-C059AF828B75}">
      <dsp:nvSpPr>
        <dsp:cNvPr id="0" name=""/>
        <dsp:cNvSpPr/>
      </dsp:nvSpPr>
      <dsp:spPr>
        <a:xfrm>
          <a:off x="307243" y="2124920"/>
          <a:ext cx="28418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Predicting the price of the cryptocurrencies by passing necessary parameters</a:t>
          </a:r>
        </a:p>
      </dsp:txBody>
      <dsp:txXfrm>
        <a:off x="307243" y="2124920"/>
        <a:ext cx="2841825" cy="720000"/>
      </dsp:txXfrm>
    </dsp:sp>
    <dsp:sp modelId="{A77FCD22-4691-4346-91E8-6AE161F3BBDC}">
      <dsp:nvSpPr>
        <dsp:cNvPr id="0" name=""/>
        <dsp:cNvSpPr/>
      </dsp:nvSpPr>
      <dsp:spPr>
        <a:xfrm>
          <a:off x="4427889" y="493245"/>
          <a:ext cx="1278821" cy="12788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ECDF0C-EA11-4A96-8D06-97C2ABD4403C}">
      <dsp:nvSpPr>
        <dsp:cNvPr id="0" name=""/>
        <dsp:cNvSpPr/>
      </dsp:nvSpPr>
      <dsp:spPr>
        <a:xfrm>
          <a:off x="3646387" y="2124920"/>
          <a:ext cx="28418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Predicting the rank of the cryptocurrencies by passing necessary parameters</a:t>
          </a:r>
        </a:p>
      </dsp:txBody>
      <dsp:txXfrm>
        <a:off x="3646387" y="2124920"/>
        <a:ext cx="2841825" cy="720000"/>
      </dsp:txXfrm>
    </dsp:sp>
    <dsp:sp modelId="{18938502-536E-4306-AFBD-89EB3FB1B847}">
      <dsp:nvSpPr>
        <dsp:cNvPr id="0" name=""/>
        <dsp:cNvSpPr/>
      </dsp:nvSpPr>
      <dsp:spPr>
        <a:xfrm>
          <a:off x="7767033" y="493245"/>
          <a:ext cx="1278821" cy="12788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F2948A-AF2D-4F66-83A2-4212CD85E664}">
      <dsp:nvSpPr>
        <dsp:cNvPr id="0" name=""/>
        <dsp:cNvSpPr/>
      </dsp:nvSpPr>
      <dsp:spPr>
        <a:xfrm>
          <a:off x="6985531" y="2124920"/>
          <a:ext cx="28418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Risk Assessment</a:t>
          </a:r>
        </a:p>
      </dsp:txBody>
      <dsp:txXfrm>
        <a:off x="6985531" y="2124920"/>
        <a:ext cx="2841825"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AE4C1-7F97-456D-A0D1-06A2761DD64A}">
      <dsp:nvSpPr>
        <dsp:cNvPr id="0" name=""/>
        <dsp:cNvSpPr/>
      </dsp:nvSpPr>
      <dsp:spPr>
        <a:xfrm>
          <a:off x="655049" y="116582"/>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5494F-07AD-4C23-B541-595D00E4737C}">
      <dsp:nvSpPr>
        <dsp:cNvPr id="0" name=""/>
        <dsp:cNvSpPr/>
      </dsp:nvSpPr>
      <dsp:spPr>
        <a:xfrm>
          <a:off x="1042612" y="504145"/>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2A1EAE-B121-4051-81C7-F288F457121E}">
      <dsp:nvSpPr>
        <dsp:cNvPr id="0" name=""/>
        <dsp:cNvSpPr/>
      </dsp:nvSpPr>
      <dsp:spPr>
        <a:xfrm>
          <a:off x="73706" y="250158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We will automate all the reports from Visualization tools like Cognos , Qlik etc.</a:t>
          </a:r>
        </a:p>
      </dsp:txBody>
      <dsp:txXfrm>
        <a:off x="73706" y="2501583"/>
        <a:ext cx="2981250" cy="720000"/>
      </dsp:txXfrm>
    </dsp:sp>
    <dsp:sp modelId="{C568838F-97C7-4C82-BE8C-81A097F21C22}">
      <dsp:nvSpPr>
        <dsp:cNvPr id="0" name=""/>
        <dsp:cNvSpPr/>
      </dsp:nvSpPr>
      <dsp:spPr>
        <a:xfrm>
          <a:off x="4158018" y="116582"/>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E941E-0EF9-40E8-AC3B-2575B6831E89}">
      <dsp:nvSpPr>
        <dsp:cNvPr id="0" name=""/>
        <dsp:cNvSpPr/>
      </dsp:nvSpPr>
      <dsp:spPr>
        <a:xfrm>
          <a:off x="4545581" y="504145"/>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5A7EA-2530-4B52-9F4E-19989B464755}">
      <dsp:nvSpPr>
        <dsp:cNvPr id="0" name=""/>
        <dsp:cNvSpPr/>
      </dsp:nvSpPr>
      <dsp:spPr>
        <a:xfrm>
          <a:off x="3576675" y="250158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We will develop an interactive dashboard using tableau or Power BI </a:t>
          </a:r>
        </a:p>
      </dsp:txBody>
      <dsp:txXfrm>
        <a:off x="3576675" y="2501583"/>
        <a:ext cx="2981250" cy="720000"/>
      </dsp:txXfrm>
    </dsp:sp>
    <dsp:sp modelId="{0669B06E-3AC7-4F63-9611-8C597745A221}">
      <dsp:nvSpPr>
        <dsp:cNvPr id="0" name=""/>
        <dsp:cNvSpPr/>
      </dsp:nvSpPr>
      <dsp:spPr>
        <a:xfrm>
          <a:off x="7660987" y="116582"/>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C4A78C-B9DB-425E-9999-C6DF0A447A1C}">
      <dsp:nvSpPr>
        <dsp:cNvPr id="0" name=""/>
        <dsp:cNvSpPr/>
      </dsp:nvSpPr>
      <dsp:spPr>
        <a:xfrm>
          <a:off x="8048550" y="504145"/>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FED6D2-C39E-4D25-9D40-D396EE8DF09D}">
      <dsp:nvSpPr>
        <dsp:cNvPr id="0" name=""/>
        <dsp:cNvSpPr/>
      </dsp:nvSpPr>
      <dsp:spPr>
        <a:xfrm>
          <a:off x="7079643" y="250158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We will try to figure out /generate more Stats and reports which gives us clear picture about the market</a:t>
          </a:r>
        </a:p>
      </dsp:txBody>
      <dsp:txXfrm>
        <a:off x="7079643" y="2501583"/>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5/11/23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517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5/11/23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5090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5/11/23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5336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5/11/23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93781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5/11/23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30048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5/11/23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72418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5/11/23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33674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5/11/23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6169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5/11/23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4470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5/11/23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58390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5/11/23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2305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5/11/23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88183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58860B5-4C8B-4A85-9C61-6C38237A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C88D8DB-F336-4940-A141-657B45C9F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bstract watercolor pattern on a white background">
            <a:extLst>
              <a:ext uri="{FF2B5EF4-FFF2-40B4-BE49-F238E27FC236}">
                <a16:creationId xmlns:a16="http://schemas.microsoft.com/office/drawing/2014/main" id="{7FD98558-BF93-A5D1-2A8B-EAD88325FD21}"/>
              </a:ext>
            </a:extLst>
          </p:cNvPr>
          <p:cNvPicPr>
            <a:picLocks noChangeAspect="1"/>
          </p:cNvPicPr>
          <p:nvPr/>
        </p:nvPicPr>
        <p:blipFill rotWithShape="1">
          <a:blip r:embed="rId2">
            <a:alphaModFix amt="41000"/>
          </a:blip>
          <a:srcRect t="14644" b="1086"/>
          <a:stretch/>
        </p:blipFill>
        <p:spPr>
          <a:xfrm>
            <a:off x="20" y="10"/>
            <a:ext cx="12191980" cy="6857989"/>
          </a:xfrm>
          <a:prstGeom prst="rect">
            <a:avLst/>
          </a:prstGeom>
        </p:spPr>
      </p:pic>
      <p:sp>
        <p:nvSpPr>
          <p:cNvPr id="39" name="Rectangle 5">
            <a:extLst>
              <a:ext uri="{FF2B5EF4-FFF2-40B4-BE49-F238E27FC236}">
                <a16:creationId xmlns:a16="http://schemas.microsoft.com/office/drawing/2014/main" id="{59F0F49B-3281-41C6-B073-D00425151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406"/>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5683CA-EC1E-A7B9-7591-5058AF39B0D9}"/>
              </a:ext>
            </a:extLst>
          </p:cNvPr>
          <p:cNvSpPr>
            <a:spLocks noGrp="1"/>
          </p:cNvSpPr>
          <p:nvPr>
            <p:ph type="ctrTitle"/>
          </p:nvPr>
        </p:nvSpPr>
        <p:spPr>
          <a:xfrm>
            <a:off x="1424940" y="1700294"/>
            <a:ext cx="3246119" cy="2608006"/>
          </a:xfrm>
        </p:spPr>
        <p:txBody>
          <a:bodyPr vert="horz" lIns="91440" tIns="45720" rIns="91440" bIns="45720" rtlCol="0" anchor="ctr">
            <a:normAutofit/>
          </a:bodyPr>
          <a:lstStyle/>
          <a:p>
            <a:r>
              <a:rPr lang="en-US" sz="2500" cap="none"/>
              <a:t>Analyzing Real-time Cryptocurrencies</a:t>
            </a:r>
          </a:p>
        </p:txBody>
      </p:sp>
      <p:sp>
        <p:nvSpPr>
          <p:cNvPr id="3" name="Subtitle 2">
            <a:extLst>
              <a:ext uri="{FF2B5EF4-FFF2-40B4-BE49-F238E27FC236}">
                <a16:creationId xmlns:a16="http://schemas.microsoft.com/office/drawing/2014/main" id="{229AA955-80D4-E42D-C6D1-0523FF4A5D43}"/>
              </a:ext>
            </a:extLst>
          </p:cNvPr>
          <p:cNvSpPr>
            <a:spLocks noGrp="1"/>
          </p:cNvSpPr>
          <p:nvPr>
            <p:ph type="subTitle" idx="1"/>
          </p:nvPr>
        </p:nvSpPr>
        <p:spPr>
          <a:xfrm>
            <a:off x="8135271" y="3052989"/>
            <a:ext cx="4452968" cy="4800600"/>
          </a:xfrm>
          <a:effectLst>
            <a:outerShdw blurRad="50800" dist="12700" dir="2700000" algn="tl" rotWithShape="0">
              <a:prstClr val="black">
                <a:alpha val="40000"/>
              </a:prstClr>
            </a:outerShdw>
          </a:effectLst>
        </p:spPr>
        <p:txBody>
          <a:bodyPr vert="horz" lIns="91440" tIns="45720" rIns="91440" bIns="45720" rtlCol="0" anchor="ctr">
            <a:normAutofit/>
          </a:bodyPr>
          <a:lstStyle/>
          <a:p>
            <a:pPr>
              <a:lnSpc>
                <a:spcPct val="110000"/>
              </a:lnSpc>
            </a:pPr>
            <a:r>
              <a:rPr lang="en-US" dirty="0">
                <a:solidFill>
                  <a:schemeClr val="bg1"/>
                </a:solidFill>
              </a:rPr>
              <a:t>By:</a:t>
            </a:r>
          </a:p>
          <a:p>
            <a:pPr>
              <a:lnSpc>
                <a:spcPct val="110000"/>
              </a:lnSpc>
            </a:pPr>
            <a:r>
              <a:rPr lang="en-US" dirty="0">
                <a:solidFill>
                  <a:schemeClr val="bg1"/>
                </a:solidFill>
              </a:rPr>
              <a:t>Venkata Anil Kumar </a:t>
            </a:r>
            <a:r>
              <a:rPr lang="en-US" dirty="0" err="1">
                <a:solidFill>
                  <a:schemeClr val="bg1"/>
                </a:solidFill>
              </a:rPr>
              <a:t>Poka</a:t>
            </a:r>
            <a:endParaRPr lang="en-US" dirty="0">
              <a:solidFill>
                <a:schemeClr val="bg1"/>
              </a:solidFill>
            </a:endParaRPr>
          </a:p>
          <a:p>
            <a:pPr>
              <a:lnSpc>
                <a:spcPct val="110000"/>
              </a:lnSpc>
            </a:pPr>
            <a:r>
              <a:rPr lang="en-US" dirty="0">
                <a:solidFill>
                  <a:schemeClr val="bg1"/>
                </a:solidFill>
              </a:rPr>
              <a:t>Neha</a:t>
            </a:r>
          </a:p>
          <a:p>
            <a:pPr>
              <a:lnSpc>
                <a:spcPct val="110000"/>
              </a:lnSpc>
            </a:pPr>
            <a:r>
              <a:rPr lang="en-US" dirty="0">
                <a:solidFill>
                  <a:schemeClr val="bg1"/>
                </a:solidFill>
              </a:rPr>
              <a:t>Usha</a:t>
            </a:r>
          </a:p>
        </p:txBody>
      </p:sp>
      <p:grpSp>
        <p:nvGrpSpPr>
          <p:cNvPr id="41" name="Group 40">
            <a:extLst>
              <a:ext uri="{FF2B5EF4-FFF2-40B4-BE49-F238E27FC236}">
                <a16:creationId xmlns:a16="http://schemas.microsoft.com/office/drawing/2014/main" id="{BD2492B2-B8B7-4A51-ABA9-EB4480F77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9" y="4550150"/>
            <a:ext cx="867485" cy="115439"/>
            <a:chOff x="8910933" y="1861308"/>
            <a:chExt cx="867485" cy="115439"/>
          </a:xfrm>
        </p:grpSpPr>
        <p:sp>
          <p:nvSpPr>
            <p:cNvPr id="42" name="Rectangle 41">
              <a:extLst>
                <a:ext uri="{FF2B5EF4-FFF2-40B4-BE49-F238E27FC236}">
                  <a16:creationId xmlns:a16="http://schemas.microsoft.com/office/drawing/2014/main" id="{EE25C357-E66E-42A1-A409-1235486B5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46318FBB-DA09-4FF6-B480-C513819F1B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7E98EC-5AA4-4A5A-9F6D-20968E3A5E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47" name="Rectangle 46">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0" name="Straight Connector 47">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5104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45278-8BDF-43FA-3346-0ACF368FB530}"/>
              </a:ext>
            </a:extLst>
          </p:cNvPr>
          <p:cNvSpPr>
            <a:spLocks noGrp="1"/>
          </p:cNvSpPr>
          <p:nvPr>
            <p:ph type="title"/>
          </p:nvPr>
        </p:nvSpPr>
        <p:spPr>
          <a:xfrm>
            <a:off x="1028700" y="348343"/>
            <a:ext cx="10134600" cy="1288489"/>
          </a:xfrm>
        </p:spPr>
        <p:txBody>
          <a:bodyPr/>
          <a:lstStyle/>
          <a:p>
            <a:r>
              <a:rPr lang="en-US" dirty="0"/>
              <a:t>Availability of  TOP 20 currencies </a:t>
            </a:r>
          </a:p>
        </p:txBody>
      </p:sp>
      <p:pic>
        <p:nvPicPr>
          <p:cNvPr id="4" name="Content Placeholder 3">
            <a:extLst>
              <a:ext uri="{FF2B5EF4-FFF2-40B4-BE49-F238E27FC236}">
                <a16:creationId xmlns:a16="http://schemas.microsoft.com/office/drawing/2014/main" id="{6CEB52D8-A2BD-D162-8F99-DFE71E6DC130}"/>
              </a:ext>
            </a:extLst>
          </p:cNvPr>
          <p:cNvPicPr>
            <a:picLocks noGrp="1" noChangeAspect="1"/>
          </p:cNvPicPr>
          <p:nvPr>
            <p:ph idx="1"/>
          </p:nvPr>
        </p:nvPicPr>
        <p:blipFill>
          <a:blip r:embed="rId2"/>
          <a:stretch>
            <a:fillRect/>
          </a:stretch>
        </p:blipFill>
        <p:spPr>
          <a:xfrm>
            <a:off x="1483549" y="2162175"/>
            <a:ext cx="9224902" cy="3968750"/>
          </a:xfrm>
          <a:prstGeom prst="rect">
            <a:avLst/>
          </a:prstGeom>
        </p:spPr>
      </p:pic>
    </p:spTree>
    <p:extLst>
      <p:ext uri="{BB962C8B-B14F-4D97-AF65-F5344CB8AC3E}">
        <p14:creationId xmlns:p14="http://schemas.microsoft.com/office/powerpoint/2010/main" val="130717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DEB2BD-A2EE-5EE7-2AFE-DA17861A9761}"/>
              </a:ext>
            </a:extLst>
          </p:cNvPr>
          <p:cNvSpPr>
            <a:spLocks noGrp="1"/>
          </p:cNvSpPr>
          <p:nvPr>
            <p:ph type="title"/>
          </p:nvPr>
        </p:nvSpPr>
        <p:spPr>
          <a:xfrm>
            <a:off x="1082340" y="1066800"/>
            <a:ext cx="3931320" cy="2267193"/>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Stats of all 100 currencies for previous day</a:t>
            </a:r>
          </a:p>
        </p:txBody>
      </p:sp>
      <p:pic>
        <p:nvPicPr>
          <p:cNvPr id="4" name="Content Placeholder 3">
            <a:extLst>
              <a:ext uri="{FF2B5EF4-FFF2-40B4-BE49-F238E27FC236}">
                <a16:creationId xmlns:a16="http://schemas.microsoft.com/office/drawing/2014/main" id="{88FA18CC-348A-94A2-95C5-384DCEA9351A}"/>
              </a:ext>
            </a:extLst>
          </p:cNvPr>
          <p:cNvPicPr>
            <a:picLocks noGrp="1" noChangeAspect="1"/>
          </p:cNvPicPr>
          <p:nvPr>
            <p:ph idx="1"/>
          </p:nvPr>
        </p:nvPicPr>
        <p:blipFill>
          <a:blip r:embed="rId2"/>
          <a:stretch>
            <a:fillRect/>
          </a:stretch>
        </p:blipFill>
        <p:spPr>
          <a:xfrm>
            <a:off x="6062222" y="1670630"/>
            <a:ext cx="5439657" cy="3535776"/>
          </a:xfrm>
          <a:prstGeom prst="rect">
            <a:avLst/>
          </a:prstGeom>
        </p:spPr>
      </p:pic>
      <p:grpSp>
        <p:nvGrpSpPr>
          <p:cNvPr id="20" name="Group 19">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21" name="Rectangle 20">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084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F7F5-DFAD-85A3-4543-C9F7E6F00179}"/>
              </a:ext>
            </a:extLst>
          </p:cNvPr>
          <p:cNvSpPr>
            <a:spLocks noGrp="1"/>
          </p:cNvSpPr>
          <p:nvPr>
            <p:ph type="title"/>
          </p:nvPr>
        </p:nvSpPr>
        <p:spPr>
          <a:xfrm>
            <a:off x="1028700" y="299357"/>
            <a:ext cx="10134600" cy="1288489"/>
          </a:xfrm>
        </p:spPr>
        <p:txBody>
          <a:bodyPr/>
          <a:lstStyle/>
          <a:p>
            <a:r>
              <a:rPr lang="en-US" dirty="0"/>
              <a:t>Displaying profit/losses </a:t>
            </a:r>
          </a:p>
        </p:txBody>
      </p:sp>
      <p:pic>
        <p:nvPicPr>
          <p:cNvPr id="4" name="Content Placeholder 3">
            <a:extLst>
              <a:ext uri="{FF2B5EF4-FFF2-40B4-BE49-F238E27FC236}">
                <a16:creationId xmlns:a16="http://schemas.microsoft.com/office/drawing/2014/main" id="{EBEC6310-4160-2988-F7C4-18EF46B92B6A}"/>
              </a:ext>
            </a:extLst>
          </p:cNvPr>
          <p:cNvPicPr>
            <a:picLocks noGrp="1" noChangeAspect="1"/>
          </p:cNvPicPr>
          <p:nvPr>
            <p:ph idx="1"/>
          </p:nvPr>
        </p:nvPicPr>
        <p:blipFill>
          <a:blip r:embed="rId2"/>
          <a:stretch>
            <a:fillRect/>
          </a:stretch>
        </p:blipFill>
        <p:spPr>
          <a:xfrm>
            <a:off x="1499450" y="2162175"/>
            <a:ext cx="9193100" cy="3968750"/>
          </a:xfrm>
          <a:prstGeom prst="rect">
            <a:avLst/>
          </a:prstGeom>
        </p:spPr>
      </p:pic>
    </p:spTree>
    <p:extLst>
      <p:ext uri="{BB962C8B-B14F-4D97-AF65-F5344CB8AC3E}">
        <p14:creationId xmlns:p14="http://schemas.microsoft.com/office/powerpoint/2010/main" val="328911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5AFF05-D5A5-D14B-46E7-AB2434586141}"/>
              </a:ext>
            </a:extLst>
          </p:cNvPr>
          <p:cNvSpPr>
            <a:spLocks noGrp="1"/>
          </p:cNvSpPr>
          <p:nvPr>
            <p:ph type="title"/>
          </p:nvPr>
        </p:nvSpPr>
        <p:spPr>
          <a:xfrm>
            <a:off x="1028701" y="963919"/>
            <a:ext cx="10134600" cy="1036994"/>
          </a:xfrm>
        </p:spPr>
        <p:txBody>
          <a:bodyPr anchor="b">
            <a:normAutofit/>
          </a:bodyPr>
          <a:lstStyle/>
          <a:p>
            <a:pPr algn="ctr"/>
            <a:r>
              <a:rPr lang="en-US" b="1" dirty="0">
                <a:latin typeface="Calibri" panose="020F0502020204030204" pitchFamily="34" charset="0"/>
                <a:cs typeface="Calibri" panose="020F0502020204030204" pitchFamily="34" charset="0"/>
              </a:rPr>
              <a:t>M</a:t>
            </a:r>
            <a:r>
              <a:rPr lang="en-US" b="1" i="0" dirty="0">
                <a:effectLst/>
                <a:latin typeface="Calibri" panose="020F0502020204030204" pitchFamily="34" charset="0"/>
                <a:cs typeface="Calibri" panose="020F0502020204030204" pitchFamily="34" charset="0"/>
              </a:rPr>
              <a:t>odel development</a:t>
            </a:r>
            <a:r>
              <a:rPr lang="en-US" b="1" dirty="0">
                <a:latin typeface="Calibri" panose="020F0502020204030204" pitchFamily="34" charset="0"/>
                <a:cs typeface="Calibri" panose="020F0502020204030204" pitchFamily="34" charset="0"/>
              </a:rPr>
              <a:t> – Use Cases</a:t>
            </a:r>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5EA501E8-433D-649B-988B-89D3976646D4}"/>
              </a:ext>
            </a:extLst>
          </p:cNvPr>
          <p:cNvGraphicFramePr>
            <a:graphicFrameLocks noGrp="1"/>
          </p:cNvGraphicFramePr>
          <p:nvPr>
            <p:ph idx="1"/>
            <p:extLst>
              <p:ext uri="{D42A27DB-BD31-4B8C-83A1-F6EECF244321}">
                <p14:modId xmlns:p14="http://schemas.microsoft.com/office/powerpoint/2010/main" val="3760895587"/>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040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3679"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359B6-C7A6-0F69-2B10-E2B29F08D8C4}"/>
              </a:ext>
            </a:extLst>
          </p:cNvPr>
          <p:cNvSpPr>
            <a:spLocks noGrp="1"/>
          </p:cNvSpPr>
          <p:nvPr>
            <p:ph type="title"/>
          </p:nvPr>
        </p:nvSpPr>
        <p:spPr>
          <a:xfrm>
            <a:off x="7212119" y="1066800"/>
            <a:ext cx="3931320" cy="2267193"/>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Model </a:t>
            </a:r>
            <a:r>
              <a:rPr lang="en-US" sz="2800" cap="all" spc="390" dirty="0"/>
              <a:t>stats summary</a:t>
            </a:r>
            <a:endParaRPr lang="en-US" sz="2800" kern="1200" cap="all" spc="390" baseline="0" dirty="0">
              <a:solidFill>
                <a:schemeClr val="tx2"/>
              </a:solidFill>
              <a:latin typeface="+mj-lt"/>
              <a:ea typeface="+mj-ea"/>
              <a:cs typeface="+mj-cs"/>
            </a:endParaRPr>
          </a:p>
        </p:txBody>
      </p:sp>
      <p:pic>
        <p:nvPicPr>
          <p:cNvPr id="4" name="Content Placeholder 3">
            <a:extLst>
              <a:ext uri="{FF2B5EF4-FFF2-40B4-BE49-F238E27FC236}">
                <a16:creationId xmlns:a16="http://schemas.microsoft.com/office/drawing/2014/main" id="{89D16B15-205D-91C2-4664-107A6478F3E8}"/>
              </a:ext>
            </a:extLst>
          </p:cNvPr>
          <p:cNvPicPr>
            <a:picLocks noGrp="1" noChangeAspect="1"/>
          </p:cNvPicPr>
          <p:nvPr>
            <p:ph idx="1"/>
          </p:nvPr>
        </p:nvPicPr>
        <p:blipFill>
          <a:blip r:embed="rId2"/>
          <a:stretch>
            <a:fillRect/>
          </a:stretch>
        </p:blipFill>
        <p:spPr>
          <a:xfrm>
            <a:off x="690122" y="1066800"/>
            <a:ext cx="6197336" cy="4839730"/>
          </a:xfrm>
          <a:prstGeom prst="rect">
            <a:avLst/>
          </a:prstGeom>
        </p:spPr>
      </p:pic>
      <p:grpSp>
        <p:nvGrpSpPr>
          <p:cNvPr id="20" name="Group 19">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71114"/>
            <a:ext cx="867485" cy="115439"/>
            <a:chOff x="8910933" y="1861308"/>
            <a:chExt cx="867485" cy="115439"/>
          </a:xfrm>
        </p:grpSpPr>
        <p:sp>
          <p:nvSpPr>
            <p:cNvPr id="21" name="Rectangle 20">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4881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445FC4-5CED-601A-5B27-869AFB99BF11}"/>
              </a:ext>
            </a:extLst>
          </p:cNvPr>
          <p:cNvSpPr>
            <a:spLocks noGrp="1"/>
          </p:cNvSpPr>
          <p:nvPr>
            <p:ph type="title"/>
          </p:nvPr>
        </p:nvSpPr>
        <p:spPr>
          <a:xfrm>
            <a:off x="1424940" y="1653542"/>
            <a:ext cx="3246119" cy="2608006"/>
          </a:xfrm>
        </p:spPr>
        <p:txBody>
          <a:bodyPr anchor="ctr">
            <a:normAutofit/>
          </a:bodyPr>
          <a:lstStyle/>
          <a:p>
            <a:pPr algn="ctr"/>
            <a:r>
              <a:rPr lang="en-US" dirty="0"/>
              <a:t>Risk Assessment</a:t>
            </a:r>
            <a:br>
              <a:rPr lang="en-US" dirty="0"/>
            </a:br>
            <a:r>
              <a:rPr lang="en-US" dirty="0"/>
              <a:t>Summary</a:t>
            </a:r>
          </a:p>
        </p:txBody>
      </p:sp>
      <p:pic>
        <p:nvPicPr>
          <p:cNvPr id="4" name="Content Placeholder 3">
            <a:extLst>
              <a:ext uri="{FF2B5EF4-FFF2-40B4-BE49-F238E27FC236}">
                <a16:creationId xmlns:a16="http://schemas.microsoft.com/office/drawing/2014/main" id="{E070E9D3-1947-42CD-368D-6B8867CD996F}"/>
              </a:ext>
            </a:extLst>
          </p:cNvPr>
          <p:cNvPicPr>
            <a:picLocks noChangeAspect="1"/>
          </p:cNvPicPr>
          <p:nvPr/>
        </p:nvPicPr>
        <p:blipFill>
          <a:blip r:embed="rId2">
            <a:alphaModFix/>
          </a:blip>
          <a:stretch>
            <a:fillRect/>
          </a:stretch>
        </p:blipFill>
        <p:spPr>
          <a:xfrm>
            <a:off x="6096000" y="1653542"/>
            <a:ext cx="5067300" cy="3035941"/>
          </a:xfrm>
          <a:prstGeom prst="rect">
            <a:avLst/>
          </a:prstGeom>
        </p:spPr>
      </p:pic>
      <p:grpSp>
        <p:nvGrpSpPr>
          <p:cNvPr id="15" name="Group 14">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6" name="Rectangle 15">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4595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92D69-892B-D968-5C49-E196D8DCDEB0}"/>
              </a:ext>
            </a:extLst>
          </p:cNvPr>
          <p:cNvSpPr>
            <a:spLocks noGrp="1"/>
          </p:cNvSpPr>
          <p:nvPr>
            <p:ph type="title"/>
          </p:nvPr>
        </p:nvSpPr>
        <p:spPr>
          <a:xfrm>
            <a:off x="1028701" y="963919"/>
            <a:ext cx="10134600" cy="1036994"/>
          </a:xfrm>
        </p:spPr>
        <p:txBody>
          <a:bodyPr anchor="b">
            <a:normAutofit/>
          </a:bodyPr>
          <a:lstStyle/>
          <a:p>
            <a:pPr algn="ctr"/>
            <a:r>
              <a:rPr lang="en-US" dirty="0"/>
              <a:t>Future Scope</a:t>
            </a:r>
          </a:p>
        </p:txBody>
      </p:sp>
      <p:grpSp>
        <p:nvGrpSpPr>
          <p:cNvPr id="29" name="Group 28">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30" name="Rectangle 29">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18" name="Content Placeholder 2">
            <a:extLst>
              <a:ext uri="{FF2B5EF4-FFF2-40B4-BE49-F238E27FC236}">
                <a16:creationId xmlns:a16="http://schemas.microsoft.com/office/drawing/2014/main" id="{027DCDE6-CD59-119C-B9F2-45FAF2DBB7D7}"/>
              </a:ext>
            </a:extLst>
          </p:cNvPr>
          <p:cNvGraphicFramePr>
            <a:graphicFrameLocks noGrp="1"/>
          </p:cNvGraphicFramePr>
          <p:nvPr>
            <p:ph idx="1"/>
            <p:extLst>
              <p:ext uri="{D42A27DB-BD31-4B8C-83A1-F6EECF244321}">
                <p14:modId xmlns:p14="http://schemas.microsoft.com/office/powerpoint/2010/main" val="4142118401"/>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101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ED7E64E3-EA6D-EA35-28BD-D7C727203281}"/>
              </a:ext>
            </a:extLst>
          </p:cNvPr>
          <p:cNvPicPr>
            <a:picLocks noChangeAspect="1"/>
          </p:cNvPicPr>
          <p:nvPr/>
        </p:nvPicPr>
        <p:blipFill rotWithShape="1">
          <a:blip r:embed="rId2"/>
          <a:srcRect t="3657" b="6267"/>
          <a:stretch/>
        </p:blipFill>
        <p:spPr>
          <a:xfrm>
            <a:off x="20" y="-5798"/>
            <a:ext cx="12191980" cy="6863798"/>
          </a:xfrm>
          <a:prstGeom prst="rect">
            <a:avLst/>
          </a:prstGeom>
        </p:spPr>
      </p:pic>
      <p:sp>
        <p:nvSpPr>
          <p:cNvPr id="23" name="Rectangle 22">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10AA3E-FBD4-73D3-3773-7DAB693C7CA2}"/>
              </a:ext>
            </a:extLst>
          </p:cNvPr>
          <p:cNvSpPr>
            <a:spLocks noGrp="1"/>
          </p:cNvSpPr>
          <p:nvPr>
            <p:ph type="title"/>
          </p:nvPr>
        </p:nvSpPr>
        <p:spPr>
          <a:xfrm>
            <a:off x="1857829" y="1074057"/>
            <a:ext cx="8476343" cy="1033077"/>
          </a:xfrm>
        </p:spPr>
        <p:txBody>
          <a:bodyPr anchor="b">
            <a:normAutofit/>
          </a:bodyPr>
          <a:lstStyle/>
          <a:p>
            <a:pPr algn="ctr"/>
            <a:r>
              <a:rPr lang="en-US"/>
              <a:t>Abstract</a:t>
            </a:r>
          </a:p>
        </p:txBody>
      </p:sp>
      <p:sp>
        <p:nvSpPr>
          <p:cNvPr id="3" name="Content Placeholder 2">
            <a:extLst>
              <a:ext uri="{FF2B5EF4-FFF2-40B4-BE49-F238E27FC236}">
                <a16:creationId xmlns:a16="http://schemas.microsoft.com/office/drawing/2014/main" id="{EA4677BB-D128-20C0-A127-EDFFC396A67D}"/>
              </a:ext>
            </a:extLst>
          </p:cNvPr>
          <p:cNvSpPr>
            <a:spLocks noGrp="1"/>
          </p:cNvSpPr>
          <p:nvPr>
            <p:ph idx="1"/>
          </p:nvPr>
        </p:nvSpPr>
        <p:spPr>
          <a:xfrm>
            <a:off x="2841812" y="2594389"/>
            <a:ext cx="6508377" cy="2447703"/>
          </a:xfrm>
        </p:spPr>
        <p:txBody>
          <a:bodyPr>
            <a:normAutofit/>
          </a:bodyPr>
          <a:lstStyle/>
          <a:p>
            <a:pPr algn="ctr"/>
            <a:r>
              <a:rPr lang="en-US" kern="100" dirty="0">
                <a:effectLst/>
                <a:latin typeface="Calibri" panose="020F0502020204030204" pitchFamily="34" charset="0"/>
                <a:cs typeface="Times New Roman" panose="02020603050405020304" pitchFamily="18" charset="0"/>
              </a:rPr>
              <a:t>The issue definition for Crypto-currency data warehousing, processing, and analysis entails constructing a centralized repository of Crypto-currency data, cleaning and transforming the data, and doing data analysis to acquire insights into the Crypto market. The project's goal is to enhance decision making, optimize trading techniques, and anticipate future Crypto-currency market patterns.</a:t>
            </a:r>
          </a:p>
          <a:p>
            <a:pPr algn="ctr"/>
            <a:endParaRPr lang="en-US" dirty="0"/>
          </a:p>
        </p:txBody>
      </p:sp>
      <p:grpSp>
        <p:nvGrpSpPr>
          <p:cNvPr id="25" name="Group 2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26" name="Rectangle 2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657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4ED4-3113-8083-57CE-4B1699B24FE7}"/>
              </a:ext>
            </a:extLst>
          </p:cNvPr>
          <p:cNvSpPr>
            <a:spLocks noGrp="1"/>
          </p:cNvSpPr>
          <p:nvPr>
            <p:ph type="title"/>
          </p:nvPr>
        </p:nvSpPr>
        <p:spPr>
          <a:xfrm>
            <a:off x="189145" y="238947"/>
            <a:ext cx="6732819" cy="1055914"/>
          </a:xfrm>
        </p:spPr>
        <p:txBody>
          <a:bodyPr>
            <a:normAutofit/>
          </a:bodyPr>
          <a:lstStyle/>
          <a:p>
            <a:r>
              <a:rPr lang="en-US" sz="4400" b="1" i="1" dirty="0">
                <a:latin typeface="Calibri" panose="020F0502020204030204" pitchFamily="34" charset="0"/>
                <a:cs typeface="Calibri" panose="020F0502020204030204" pitchFamily="34" charset="0"/>
              </a:rPr>
              <a:t>Tools and Technologies used</a:t>
            </a:r>
          </a:p>
        </p:txBody>
      </p:sp>
      <p:pic>
        <p:nvPicPr>
          <p:cNvPr id="1026" name="Picture 2" descr="DataToGo: Data &amp; Tech">
            <a:extLst>
              <a:ext uri="{FF2B5EF4-FFF2-40B4-BE49-F238E27FC236}">
                <a16:creationId xmlns:a16="http://schemas.microsoft.com/office/drawing/2014/main" id="{D545DC28-8955-69B3-42BE-5AD11A457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731" y="1831241"/>
            <a:ext cx="2073729" cy="17734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Google-Cloud-Platform-GCP-logo - Databerry">
            <a:extLst>
              <a:ext uri="{FF2B5EF4-FFF2-40B4-BE49-F238E27FC236}">
                <a16:creationId xmlns:a16="http://schemas.microsoft.com/office/drawing/2014/main" id="{8C9C547D-3E6D-B7C9-0E63-526812A04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766" y="1681369"/>
            <a:ext cx="2073729" cy="21840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tting started with Cloud Functions">
            <a:extLst>
              <a:ext uri="{FF2B5EF4-FFF2-40B4-BE49-F238E27FC236}">
                <a16:creationId xmlns:a16="http://schemas.microsoft.com/office/drawing/2014/main" id="{32B64D43-CB55-C24A-4B6D-7C9B3E479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1035" y="1593031"/>
            <a:ext cx="2149929" cy="20662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cker Logo, symbol, meaning, history, PNG, brand">
            <a:extLst>
              <a:ext uri="{FF2B5EF4-FFF2-40B4-BE49-F238E27FC236}">
                <a16:creationId xmlns:a16="http://schemas.microsoft.com/office/drawing/2014/main" id="{5A2733DD-D272-27A6-9E04-AC85AA04A1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1964" y="1651173"/>
            <a:ext cx="3009899"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4EADE89C-9C9F-5D86-414B-8DE49FAF4E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88023" y="1925542"/>
            <a:ext cx="1883231" cy="160564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ongoDB - Crunchbase Company Profile &amp; Funding">
            <a:extLst>
              <a:ext uri="{FF2B5EF4-FFF2-40B4-BE49-F238E27FC236}">
                <a16:creationId xmlns:a16="http://schemas.microsoft.com/office/drawing/2014/main" id="{4E2C69AC-F55A-73FC-C685-5544C62AF0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0296" y="4070306"/>
            <a:ext cx="2313212" cy="160564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ACAB1B21-7A86-8E5B-58B5-99F62BFC79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5906" y="4038857"/>
            <a:ext cx="2446569" cy="169743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as the time finally come for PostgreSQL? | ZDNET">
            <a:extLst>
              <a:ext uri="{FF2B5EF4-FFF2-40B4-BE49-F238E27FC236}">
                <a16:creationId xmlns:a16="http://schemas.microsoft.com/office/drawing/2014/main" id="{959C0746-0896-3F87-611C-5312C3AEF8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964" y="4053460"/>
            <a:ext cx="2661332" cy="20037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ron job, schedule, stopwatch, timer icon - Download on Iconfinder">
            <a:extLst>
              <a:ext uri="{FF2B5EF4-FFF2-40B4-BE49-F238E27FC236}">
                <a16:creationId xmlns:a16="http://schemas.microsoft.com/office/drawing/2014/main" id="{50E34B04-B211-9D36-436A-93C3BDB956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59118" y="4058792"/>
            <a:ext cx="1973252" cy="197325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GitHub - minio/minio: High Performance Object Storage for AI">
            <a:extLst>
              <a:ext uri="{FF2B5EF4-FFF2-40B4-BE49-F238E27FC236}">
                <a16:creationId xmlns:a16="http://schemas.microsoft.com/office/drawing/2014/main" id="{0AB2D2A4-D6C7-175D-CC53-B2BCF694BD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88702" y="3883480"/>
            <a:ext cx="2184055" cy="218405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ntelliJ IDEA Tutorial - javatpoint">
            <a:extLst>
              <a:ext uri="{FF2B5EF4-FFF2-40B4-BE49-F238E27FC236}">
                <a16:creationId xmlns:a16="http://schemas.microsoft.com/office/drawing/2014/main" id="{EE13F21E-001C-7632-D0FF-FF6D6EE6F5B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46739" y="212643"/>
            <a:ext cx="1373587" cy="137358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bVisualizer Brand Assets - DbVis Software">
            <a:extLst>
              <a:ext uri="{FF2B5EF4-FFF2-40B4-BE49-F238E27FC236}">
                <a16:creationId xmlns:a16="http://schemas.microsoft.com/office/drawing/2014/main" id="{D24D3598-45CD-0552-C238-6171AFA8CEA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31539" y="120238"/>
            <a:ext cx="1530935" cy="153093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Quickest way to try out Jupyter Notebook: zero install, 3 CLI commands and  5 minutes to action - AMIS, Data Driven Blog - Oracle &amp; Microsoft Azure">
            <a:extLst>
              <a:ext uri="{FF2B5EF4-FFF2-40B4-BE49-F238E27FC236}">
                <a16:creationId xmlns:a16="http://schemas.microsoft.com/office/drawing/2014/main" id="{9ED3E3AD-47F3-5FE0-1423-7B66EDC428B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45871" y="116755"/>
            <a:ext cx="1625383" cy="1632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03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23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DD7E67-1889-9E2F-E52F-4BBBCDD9684F}"/>
              </a:ext>
            </a:extLst>
          </p:cNvPr>
          <p:cNvSpPr>
            <a:spLocks noGrp="1"/>
          </p:cNvSpPr>
          <p:nvPr>
            <p:ph type="title"/>
          </p:nvPr>
        </p:nvSpPr>
        <p:spPr>
          <a:xfrm>
            <a:off x="2408583" y="1503007"/>
            <a:ext cx="7374834" cy="1868049"/>
          </a:xfrm>
        </p:spPr>
        <p:txBody>
          <a:bodyPr vert="horz" lIns="91440" tIns="45720" rIns="91440" bIns="45720" rtlCol="0" anchor="b">
            <a:normAutofit/>
          </a:bodyPr>
          <a:lstStyle/>
          <a:p>
            <a:pPr algn="ctr"/>
            <a:r>
              <a:rPr lang="en-US" sz="3600" b="1" kern="1200" cap="all" spc="390" baseline="0" dirty="0">
                <a:solidFill>
                  <a:schemeClr val="tx2"/>
                </a:solidFill>
                <a:latin typeface="Calibri" panose="020F0502020204030204" pitchFamily="34" charset="0"/>
                <a:cs typeface="Calibri" panose="020F0502020204030204" pitchFamily="34" charset="0"/>
              </a:rPr>
              <a:t>Architecture flow charts</a:t>
            </a:r>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7876"/>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5"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958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Freeform: Shape 52">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5" name="Rectangle 54">
            <a:extLst>
              <a:ext uri="{FF2B5EF4-FFF2-40B4-BE49-F238E27FC236}">
                <a16:creationId xmlns:a16="http://schemas.microsoft.com/office/drawing/2014/main" id="{F023288D-6BA3-4B09-B8EC-0B09654F3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27D6F793-8CCB-C8BB-2D77-E39224A87135}"/>
              </a:ext>
            </a:extLst>
          </p:cNvPr>
          <p:cNvPicPr>
            <a:picLocks noChangeAspect="1"/>
          </p:cNvPicPr>
          <p:nvPr/>
        </p:nvPicPr>
        <p:blipFill>
          <a:blip r:embed="rId2"/>
          <a:stretch>
            <a:fillRect/>
          </a:stretch>
        </p:blipFill>
        <p:spPr>
          <a:xfrm>
            <a:off x="0" y="228600"/>
            <a:ext cx="12192000" cy="6400800"/>
          </a:xfrm>
          <a:prstGeom prst="rect">
            <a:avLst/>
          </a:prstGeom>
        </p:spPr>
      </p:pic>
    </p:spTree>
    <p:extLst>
      <p:ext uri="{BB962C8B-B14F-4D97-AF65-F5344CB8AC3E}">
        <p14:creationId xmlns:p14="http://schemas.microsoft.com/office/powerpoint/2010/main" val="169366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200BF5-AF0E-5F4E-59E4-E117E484D0E9}"/>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4145977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CB1841-39DF-64A9-9A4D-7A4CF2A9B67F}"/>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1899638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1" name="Rectangle 3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2" name="Straight Connector 3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5" name="Rectangle 34">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40" name="Rectangle 39">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C75F55C-BF57-89BC-86E8-5433561501EA}"/>
              </a:ext>
            </a:extLst>
          </p:cNvPr>
          <p:cNvSpPr>
            <a:spLocks noGrp="1"/>
          </p:cNvSpPr>
          <p:nvPr>
            <p:ph type="title"/>
          </p:nvPr>
        </p:nvSpPr>
        <p:spPr>
          <a:xfrm>
            <a:off x="1406925" y="1398850"/>
            <a:ext cx="3282152" cy="2030150"/>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Top 10 Crypto currencies</a:t>
            </a:r>
          </a:p>
        </p:txBody>
      </p:sp>
      <p:pic>
        <p:nvPicPr>
          <p:cNvPr id="4" name="Content Placeholder 3">
            <a:extLst>
              <a:ext uri="{FF2B5EF4-FFF2-40B4-BE49-F238E27FC236}">
                <a16:creationId xmlns:a16="http://schemas.microsoft.com/office/drawing/2014/main" id="{7E6F684A-A642-AFB5-9246-B9B8608DCABF}"/>
              </a:ext>
            </a:extLst>
          </p:cNvPr>
          <p:cNvPicPr>
            <a:picLocks noGrp="1" noChangeAspect="1"/>
          </p:cNvPicPr>
          <p:nvPr>
            <p:ph idx="1"/>
          </p:nvPr>
        </p:nvPicPr>
        <p:blipFill rotWithShape="1">
          <a:blip r:embed="rId2"/>
          <a:srcRect l="13252" r="972" b="1"/>
          <a:stretch/>
        </p:blipFill>
        <p:spPr>
          <a:xfrm>
            <a:off x="6096000" y="1865574"/>
            <a:ext cx="5558790" cy="3126851"/>
          </a:xfrm>
          <a:prstGeom prst="rect">
            <a:avLst/>
          </a:prstGeom>
        </p:spPr>
      </p:pic>
    </p:spTree>
    <p:extLst>
      <p:ext uri="{BB962C8B-B14F-4D97-AF65-F5344CB8AC3E}">
        <p14:creationId xmlns:p14="http://schemas.microsoft.com/office/powerpoint/2010/main" val="207056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A1BD-5F08-A416-A979-0BF983F20AB6}"/>
              </a:ext>
            </a:extLst>
          </p:cNvPr>
          <p:cNvSpPr>
            <a:spLocks noGrp="1"/>
          </p:cNvSpPr>
          <p:nvPr>
            <p:ph type="title"/>
          </p:nvPr>
        </p:nvSpPr>
        <p:spPr/>
        <p:txBody>
          <a:bodyPr/>
          <a:lstStyle/>
          <a:p>
            <a:r>
              <a:rPr lang="en-US" dirty="0"/>
              <a:t>Most Expensive Currencies</a:t>
            </a:r>
          </a:p>
        </p:txBody>
      </p:sp>
      <p:pic>
        <p:nvPicPr>
          <p:cNvPr id="5" name="Content Placeholder 4">
            <a:extLst>
              <a:ext uri="{FF2B5EF4-FFF2-40B4-BE49-F238E27FC236}">
                <a16:creationId xmlns:a16="http://schemas.microsoft.com/office/drawing/2014/main" id="{CCF34CD8-CD47-542B-6B1B-5CD55E9BB483}"/>
              </a:ext>
            </a:extLst>
          </p:cNvPr>
          <p:cNvPicPr>
            <a:picLocks noGrp="1" noChangeAspect="1"/>
          </p:cNvPicPr>
          <p:nvPr>
            <p:ph idx="1"/>
          </p:nvPr>
        </p:nvPicPr>
        <p:blipFill>
          <a:blip r:embed="rId2"/>
          <a:stretch>
            <a:fillRect/>
          </a:stretch>
        </p:blipFill>
        <p:spPr>
          <a:xfrm>
            <a:off x="1028700" y="2326112"/>
            <a:ext cx="10134600" cy="3640875"/>
          </a:xfrm>
          <a:prstGeom prst="rect">
            <a:avLst/>
          </a:prstGeom>
        </p:spPr>
      </p:pic>
    </p:spTree>
    <p:extLst>
      <p:ext uri="{BB962C8B-B14F-4D97-AF65-F5344CB8AC3E}">
        <p14:creationId xmlns:p14="http://schemas.microsoft.com/office/powerpoint/2010/main" val="4270249366"/>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1601</TotalTime>
  <Words>184</Words>
  <Application>Microsoft Macintosh PowerPoint</Application>
  <PresentationFormat>Widescreen</PresentationFormat>
  <Paragraphs>24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Bembo</vt:lpstr>
      <vt:lpstr>Calibri</vt:lpstr>
      <vt:lpstr>AdornVTI</vt:lpstr>
      <vt:lpstr>Analyzing Real-time Cryptocurrencies</vt:lpstr>
      <vt:lpstr>Abstract</vt:lpstr>
      <vt:lpstr>Tools and Technologies used</vt:lpstr>
      <vt:lpstr>Architecture flow charts</vt:lpstr>
      <vt:lpstr>PowerPoint Presentation</vt:lpstr>
      <vt:lpstr>PowerPoint Presentation</vt:lpstr>
      <vt:lpstr>PowerPoint Presentation</vt:lpstr>
      <vt:lpstr>Top 10 Crypto currencies</vt:lpstr>
      <vt:lpstr>Most Expensive Currencies</vt:lpstr>
      <vt:lpstr>Availability of  TOP 20 currencies </vt:lpstr>
      <vt:lpstr>Stats of all 100 currencies for previous day</vt:lpstr>
      <vt:lpstr>Displaying profit/losses </vt:lpstr>
      <vt:lpstr>Model development – Use Cases</vt:lpstr>
      <vt:lpstr>Model stats summary</vt:lpstr>
      <vt:lpstr>Risk Assessment Summary</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Real-time Cryptocurrencies</dc:title>
  <dc:creator>Poka, Mr. Venkata Anil Kumar</dc:creator>
  <cp:lastModifiedBy>Poka, Mr. Venkata Anil Kumar</cp:lastModifiedBy>
  <cp:revision>2</cp:revision>
  <dcterms:created xsi:type="dcterms:W3CDTF">2023-05-11T19:29:24Z</dcterms:created>
  <dcterms:modified xsi:type="dcterms:W3CDTF">2023-05-12T23:59:38Z</dcterms:modified>
</cp:coreProperties>
</file>