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5DB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F07B2-D7FC-4A1F-AE77-32BA991D0013}" v="852" dt="2022-12-18T21:56:26.725"/>
    <p1510:client id="{19BB3348-E6CB-4E39-B4B7-8A1276AF60A9}" v="145" dt="2022-12-20T10:33:12.521"/>
    <p1510:client id="{5C2CE665-D9D4-43A1-B5C2-A4D92F1CDD5D}" v="11" dt="2022-12-20T09:24:23.744"/>
    <p1510:client id="{834C98D3-A511-47A0-BEE1-495220048AC0}" v="1078" dt="2022-12-20T07:33:47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12/20/2022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12/20/2022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12/20/2022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12/20/2022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12/20/2022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12/20/2022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gold-p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432" y="294735"/>
            <a:ext cx="7315234" cy="305931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/>
              </a:rPr>
              <a:t>Gold Metal Price Prediction Project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387" y="2211277"/>
            <a:ext cx="7370431" cy="5185871"/>
          </a:xfrm>
        </p:spPr>
        <p:txBody>
          <a:bodyPr vert="horz" lIns="91440" tIns="0" rIns="91440" bIns="45720" rtlCol="0" anchor="b">
            <a:noAutofit/>
          </a:bodyPr>
          <a:lstStyle/>
          <a:p>
            <a:pPr algn="l"/>
            <a:r>
              <a:rPr lang="en-US" sz="2800" dirty="0">
                <a:cs typeface="Arial"/>
              </a:rPr>
              <a:t>BY                                 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 Under Guidance </a:t>
            </a:r>
          </a:p>
          <a:p>
            <a:pPr algn="l"/>
            <a:r>
              <a:rPr lang="en-US" sz="2800" dirty="0">
                <a:cs typeface="Arial"/>
              </a:rPr>
              <a:t>Sarita                              </a:t>
            </a:r>
            <a:r>
              <a:rPr lang="en-US" sz="2800" dirty="0">
                <a:solidFill>
                  <a:srgbClr val="FFFF00"/>
                </a:solidFill>
                <a:cs typeface="Arial"/>
              </a:rPr>
              <a:t> : Rajshekar</a:t>
            </a:r>
          </a:p>
          <a:p>
            <a:pPr algn="l"/>
            <a:r>
              <a:rPr lang="en-US" sz="2800" dirty="0">
                <a:cs typeface="Arial"/>
              </a:rPr>
              <a:t>Anil </a:t>
            </a:r>
            <a:r>
              <a:rPr lang="en-US" sz="2800" dirty="0" err="1">
                <a:cs typeface="Arial"/>
              </a:rPr>
              <a:t>Jhadhav</a:t>
            </a:r>
            <a:r>
              <a:rPr lang="en-US" sz="2800" dirty="0">
                <a:cs typeface="Arial"/>
              </a:rPr>
              <a:t> </a:t>
            </a:r>
          </a:p>
          <a:p>
            <a:pPr algn="l"/>
            <a:r>
              <a:rPr lang="en-US" sz="2800" dirty="0">
                <a:cs typeface="Arial"/>
              </a:rPr>
              <a:t>Sai Praneeth</a:t>
            </a:r>
          </a:p>
          <a:p>
            <a:endParaRPr lang="en-US" sz="3200" dirty="0">
              <a:cs typeface="Arial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B67C116-7EAE-4551-A63F-FE891E50B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44927" y="1822689"/>
            <a:ext cx="4252821" cy="27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4C6705-954C-96BF-0707-F2CCE395EEC1}"/>
              </a:ext>
            </a:extLst>
          </p:cNvPr>
          <p:cNvSpPr txBox="1"/>
          <p:nvPr/>
        </p:nvSpPr>
        <p:spPr>
          <a:xfrm>
            <a:off x="1832237" y="390292"/>
            <a:ext cx="82981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ea typeface="Calibri"/>
                <a:cs typeface="Arial"/>
              </a:rPr>
              <a:t>Overall Graph of the Cost Distribution after forecasting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836A685-181D-7702-7F18-C123E85CD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23" y="1594410"/>
            <a:ext cx="9256142" cy="4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7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B80C5B-934E-7F45-699C-9274A53F8505}"/>
              </a:ext>
            </a:extLst>
          </p:cNvPr>
          <p:cNvSpPr txBox="1"/>
          <p:nvPr/>
        </p:nvSpPr>
        <p:spPr>
          <a:xfrm rot="-10800000" flipH="1" flipV="1">
            <a:off x="1408982" y="416431"/>
            <a:ext cx="93277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ea typeface="Calibri"/>
                <a:cs typeface="Arial"/>
              </a:rPr>
              <a:t>Analysis of Trends in year wise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96380A0-387E-59E1-9506-B1190CE6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2" y="1391095"/>
            <a:ext cx="9975008" cy="49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8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38BDAC-3039-E2AD-7858-CD9D1D9950F6}"/>
              </a:ext>
            </a:extLst>
          </p:cNvPr>
          <p:cNvSpPr txBox="1"/>
          <p:nvPr/>
        </p:nvSpPr>
        <p:spPr>
          <a:xfrm>
            <a:off x="1308691" y="278430"/>
            <a:ext cx="95556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ea typeface="Calibri"/>
                <a:cs typeface="Arial"/>
              </a:rPr>
              <a:t>BOXCOX Representation of Data with Forecasted Price </a:t>
            </a:r>
            <a:endParaRPr lang="en-US" sz="3600" b="1">
              <a:latin typeface="Calibri"/>
              <a:ea typeface="Calibri"/>
              <a:cs typeface="Arial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EEFFF63-A691-749E-B8E9-243A69E0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8" y="1480622"/>
            <a:ext cx="10205047" cy="51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1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ED471D-7567-8C09-BBB4-52EC5F6D7AC0}"/>
              </a:ext>
            </a:extLst>
          </p:cNvPr>
          <p:cNvSpPr txBox="1"/>
          <p:nvPr/>
        </p:nvSpPr>
        <p:spPr>
          <a:xfrm>
            <a:off x="1480167" y="220218"/>
            <a:ext cx="94844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ea typeface="Calibri"/>
                <a:cs typeface="Arial"/>
              </a:rPr>
              <a:t>Prediction of Gold Price for 30 days from Previous data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38B5ACD-7739-4005-1EB9-22F519A6B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8" y="1493680"/>
            <a:ext cx="9428670" cy="49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8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6E9426-50CA-A2D0-D9A7-EB34E801E5AA}"/>
              </a:ext>
            </a:extLst>
          </p:cNvPr>
          <p:cNvSpPr txBox="1"/>
          <p:nvPr/>
        </p:nvSpPr>
        <p:spPr>
          <a:xfrm>
            <a:off x="2392954" y="504259"/>
            <a:ext cx="86555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ea typeface="+mn-lt"/>
                <a:cs typeface="+mn-lt"/>
              </a:rPr>
              <a:t>Deployment Page of the Prediction 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984A903-618A-7D3D-B830-0774CFE18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00" t="7082" r="20364" b="63173"/>
          <a:stretch/>
        </p:blipFill>
        <p:spPr>
          <a:xfrm>
            <a:off x="1834552" y="1158953"/>
            <a:ext cx="8969587" cy="52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4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244B9D-0029-0F14-BA51-AC8B9E059EF2}"/>
              </a:ext>
            </a:extLst>
          </p:cNvPr>
          <p:cNvSpPr txBox="1"/>
          <p:nvPr/>
        </p:nvSpPr>
        <p:spPr>
          <a:xfrm>
            <a:off x="1920816" y="454325"/>
            <a:ext cx="85372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</a:rPr>
              <a:t>Deployment Page of the Prediction</a:t>
            </a:r>
            <a:r>
              <a:rPr lang="en-US" sz="3600" dirty="0">
                <a:latin typeface="Calibri"/>
              </a:rPr>
              <a:t> </a:t>
            </a:r>
            <a:r>
              <a:rPr lang="en-US" sz="3600" b="1" dirty="0">
                <a:latin typeface="Calibri"/>
                <a:cs typeface="Calibri"/>
              </a:rPr>
              <a:t>​of Data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30AB10F-4CF3-D78D-D70E-48FA9BD4C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3" r="524" b="51481"/>
          <a:stretch/>
        </p:blipFill>
        <p:spPr>
          <a:xfrm>
            <a:off x="1388855" y="1341859"/>
            <a:ext cx="9371177" cy="53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0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FC1CC3-C416-DCAE-D370-479FB8F63B16}"/>
              </a:ext>
            </a:extLst>
          </p:cNvPr>
          <p:cNvSpPr txBox="1"/>
          <p:nvPr/>
        </p:nvSpPr>
        <p:spPr>
          <a:xfrm>
            <a:off x="2291426" y="2568817"/>
            <a:ext cx="7903220" cy="31339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THE END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06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0FB542-86BB-E9F0-8A8F-C775CFB8AF84}"/>
              </a:ext>
            </a:extLst>
          </p:cNvPr>
          <p:cNvSpPr txBox="1"/>
          <p:nvPr/>
        </p:nvSpPr>
        <p:spPr>
          <a:xfrm>
            <a:off x="1216326" y="583722"/>
            <a:ext cx="9486179" cy="4600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Calibri"/>
                <a:cs typeface="Calibri"/>
              </a:rPr>
              <a:t>Business Objective</a:t>
            </a:r>
            <a:r>
              <a:rPr lang="en-US" sz="2800" b="1" dirty="0">
                <a:solidFill>
                  <a:srgbClr val="00B0F0"/>
                </a:solidFill>
                <a:latin typeface="Calibri"/>
                <a:cs typeface="Calibri"/>
              </a:rPr>
              <a:t>:</a:t>
            </a:r>
            <a:r>
              <a:rPr lang="en-US" sz="2800" dirty="0">
                <a:solidFill>
                  <a:srgbClr val="00B0F0"/>
                </a:solidFill>
                <a:latin typeface="Calibri"/>
                <a:cs typeface="Calibri"/>
              </a:rPr>
              <a:t> 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Data provided is related to gold prices. The objective is to understand the underlying structure in your dataset and come up with a suitable forecasting model which can effectively forecast gold prices for next 30 days. 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This forecast model will be used by gold exporting and gold importing companies to understand the metal price movements and accordingly set their revenue expectations.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99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FA9BD700-74AF-FAE3-86F9-82115A87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9" y="81503"/>
            <a:ext cx="3007384" cy="6522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7E89E2-3326-C2BA-290B-9EAFF31A7249}"/>
              </a:ext>
            </a:extLst>
          </p:cNvPr>
          <p:cNvSpPr txBox="1"/>
          <p:nvPr/>
        </p:nvSpPr>
        <p:spPr>
          <a:xfrm>
            <a:off x="3833494" y="682048"/>
            <a:ext cx="6808935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libri"/>
                <a:cs typeface="Calibri"/>
              </a:rPr>
              <a:t>Data Set</a:t>
            </a:r>
            <a:r>
              <a:rPr lang="en-US" sz="3200" b="1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:The Data Provided to us with '</a:t>
            </a:r>
            <a:r>
              <a:rPr lang="en-US" sz="3200" b="1" dirty="0">
                <a:solidFill>
                  <a:srgbClr val="8000FF"/>
                </a:solidFill>
                <a:latin typeface="Calibri"/>
                <a:cs typeface="Calibri"/>
              </a:rPr>
              <a:t>Date</a:t>
            </a:r>
            <a:r>
              <a:rPr lang="en-US" sz="3200" dirty="0">
                <a:latin typeface="Calibri"/>
                <a:cs typeface="Calibri"/>
              </a:rPr>
              <a:t>' &amp; '</a:t>
            </a:r>
            <a:r>
              <a:rPr lang="en-US" sz="3200" b="1" dirty="0">
                <a:solidFill>
                  <a:srgbClr val="8000FF"/>
                </a:solidFill>
                <a:latin typeface="Calibri"/>
                <a:cs typeface="Calibri"/>
              </a:rPr>
              <a:t>Price</a:t>
            </a:r>
            <a:r>
              <a:rPr lang="en-US" sz="3200" dirty="0">
                <a:latin typeface="Calibri"/>
                <a:cs typeface="Calibri"/>
              </a:rPr>
              <a:t>' Features to Predict the Forecast of the Price for next 30 days after 2182 days of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8C5F6-3A1D-7BE6-D5D6-E81E59E948D7}"/>
              </a:ext>
            </a:extLst>
          </p:cNvPr>
          <p:cNvSpPr txBox="1"/>
          <p:nvPr/>
        </p:nvSpPr>
        <p:spPr>
          <a:xfrm>
            <a:off x="3955527" y="3231048"/>
            <a:ext cx="657395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"/>
                <a:cs typeface="Calibri"/>
              </a:rPr>
              <a:t>Date Feature :  From 01-01-2016 </a:t>
            </a:r>
          </a:p>
          <a:p>
            <a:r>
              <a:rPr lang="en-US" sz="3200" dirty="0">
                <a:latin typeface="Calibri"/>
                <a:cs typeface="Calibri"/>
              </a:rPr>
              <a:t>                           To       21-12-2021 </a:t>
            </a:r>
          </a:p>
          <a:p>
            <a:endParaRPr lang="en-US" sz="3200" dirty="0">
              <a:latin typeface="Calibri"/>
              <a:cs typeface="Calibri"/>
            </a:endParaRPr>
          </a:p>
          <a:p>
            <a:r>
              <a:rPr lang="en-US" sz="3200" dirty="0">
                <a:latin typeface="Calibri"/>
                <a:cs typeface="Calibri"/>
              </a:rPr>
              <a:t>Have to predict the next 30 days of Price of Gold Metal </a:t>
            </a:r>
          </a:p>
          <a:p>
            <a:r>
              <a:rPr lang="en-US" sz="3200" dirty="0">
                <a:latin typeface="Calibri"/>
                <a:cs typeface="Calibri"/>
              </a:rPr>
              <a:t>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84879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09E102D8-48E7-1329-D8EB-58818FDC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80" y="1719138"/>
            <a:ext cx="9514934" cy="3261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FB4AF-36C0-EB0A-3342-D0DD2CC754B2}"/>
              </a:ext>
            </a:extLst>
          </p:cNvPr>
          <p:cNvSpPr txBox="1"/>
          <p:nvPr/>
        </p:nvSpPr>
        <p:spPr>
          <a:xfrm>
            <a:off x="2504007" y="815695"/>
            <a:ext cx="67370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Calibri"/>
                <a:cs typeface="Arial"/>
              </a:rPr>
              <a:t>Graph of Gold Price VS Time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2F7B5F-69B9-41D9-BD9A-2A7F1118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84EE50-7D13-4A99-9152-609AE84A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F607DBD-3FFF-424E-80D2-8061AC5FE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CA1AF17-15FE-4FB8-A4CB-942AC134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01EDCD-40E3-40D5-BCE4-803F7A4D6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E840EA-C6A5-48DA-A3B5-BE430C89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D7E70-6A98-151B-B354-B2102272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45" y="912961"/>
            <a:ext cx="3797382" cy="170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Calendar of Gold Price from Dataset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9599983-71F3-EC61-E79E-07902BE41D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73" r="5909" b="3"/>
          <a:stretch/>
        </p:blipFill>
        <p:spPr>
          <a:xfrm>
            <a:off x="4884031" y="647191"/>
            <a:ext cx="6361245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4AC7A41-04AF-4CF9-A478-43411F9B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9B97E-A9F4-260B-D600-B211927B1D97}"/>
              </a:ext>
            </a:extLst>
          </p:cNvPr>
          <p:cNvSpPr/>
          <p:nvPr/>
        </p:nvSpPr>
        <p:spPr>
          <a:xfrm>
            <a:off x="1170878" y="3047999"/>
            <a:ext cx="359433" cy="316301"/>
          </a:xfrm>
          <a:prstGeom prst="rect">
            <a:avLst/>
          </a:prstGeom>
          <a:solidFill>
            <a:srgbClr val="F5D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DCB64-0D21-AA1D-E242-E794A1863F93}"/>
              </a:ext>
            </a:extLst>
          </p:cNvPr>
          <p:cNvSpPr/>
          <p:nvPr/>
        </p:nvSpPr>
        <p:spPr>
          <a:xfrm>
            <a:off x="1170176" y="3597144"/>
            <a:ext cx="359434" cy="345057"/>
          </a:xfrm>
          <a:prstGeom prst="rect">
            <a:avLst/>
          </a:prstGeom>
          <a:solidFill>
            <a:srgbClr val="F0A3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10E5B-8FC6-5076-F5AB-79639D82AC66}"/>
              </a:ext>
            </a:extLst>
          </p:cNvPr>
          <p:cNvSpPr/>
          <p:nvPr/>
        </p:nvSpPr>
        <p:spPr>
          <a:xfrm>
            <a:off x="1170175" y="4143483"/>
            <a:ext cx="359434" cy="345057"/>
          </a:xfrm>
          <a:prstGeom prst="rect">
            <a:avLst/>
          </a:prstGeom>
          <a:solidFill>
            <a:srgbClr val="F0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23CCC-3C23-19F2-E30F-4B64614A9C00}"/>
              </a:ext>
            </a:extLst>
          </p:cNvPr>
          <p:cNvSpPr/>
          <p:nvPr/>
        </p:nvSpPr>
        <p:spPr>
          <a:xfrm>
            <a:off x="1170174" y="4732954"/>
            <a:ext cx="359434" cy="345057"/>
          </a:xfrm>
          <a:prstGeom prst="rect">
            <a:avLst/>
          </a:prstGeom>
          <a:solidFill>
            <a:srgbClr val="F0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36C7-6C68-962A-45D5-DF489A6FDDE0}"/>
              </a:ext>
            </a:extLst>
          </p:cNvPr>
          <p:cNvSpPr/>
          <p:nvPr/>
        </p:nvSpPr>
        <p:spPr>
          <a:xfrm>
            <a:off x="1170173" y="5264916"/>
            <a:ext cx="359434" cy="3450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D8DD2-A8FC-CBDD-3294-67ED4EA8F8B6}"/>
              </a:ext>
            </a:extLst>
          </p:cNvPr>
          <p:cNvSpPr txBox="1"/>
          <p:nvPr/>
        </p:nvSpPr>
        <p:spPr>
          <a:xfrm>
            <a:off x="1902369" y="349089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0E5A9-306F-0A15-BDEE-71BCC7408A06}"/>
              </a:ext>
            </a:extLst>
          </p:cNvPr>
          <p:cNvSpPr txBox="1"/>
          <p:nvPr/>
        </p:nvSpPr>
        <p:spPr>
          <a:xfrm rot="10800000" flipV="1">
            <a:off x="1701085" y="3615342"/>
            <a:ext cx="321459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 </a:t>
            </a:r>
            <a:r>
              <a:rPr lang="en-US" sz="2400" dirty="0">
                <a:cs typeface="Arial"/>
              </a:rPr>
              <a:t>This codes Describe the Price of the God during the years in Data Set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4B309-D15C-3536-CA93-B0D64D0AA270}"/>
              </a:ext>
            </a:extLst>
          </p:cNvPr>
          <p:cNvSpPr txBox="1"/>
          <p:nvPr/>
        </p:nvSpPr>
        <p:spPr>
          <a:xfrm rot="-10800000" flipV="1">
            <a:off x="1037973" y="6207252"/>
            <a:ext cx="72546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 NOTE :Lighter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indicates lower and dark 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 indicates higher Price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BB0325-1E0D-BC63-F985-18220F0669E9}"/>
              </a:ext>
            </a:extLst>
          </p:cNvPr>
          <p:cNvSpPr txBox="1"/>
          <p:nvPr/>
        </p:nvSpPr>
        <p:spPr>
          <a:xfrm>
            <a:off x="1669527" y="483219"/>
            <a:ext cx="83616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3600" b="1" dirty="0">
                <a:latin typeface="Calibri"/>
                <a:ea typeface="Calibri"/>
                <a:cs typeface="Arial"/>
              </a:rPr>
              <a:t>Average Gold Price in a month </a:t>
            </a:r>
            <a:endParaRPr lang="en-US">
              <a:cs typeface="Arial" panose="020B0604020202020204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9C1E425-63F9-29D4-ED67-6B96E957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63" y="1137189"/>
            <a:ext cx="7832784" cy="56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5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F2AD6B-A1B0-351B-D20A-57FD4F4EF352}"/>
              </a:ext>
            </a:extLst>
          </p:cNvPr>
          <p:cNvSpPr txBox="1"/>
          <p:nvPr/>
        </p:nvSpPr>
        <p:spPr>
          <a:xfrm>
            <a:off x="2112419" y="301223"/>
            <a:ext cx="88648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ea typeface="Calibri"/>
                <a:cs typeface="Arial"/>
              </a:rPr>
              <a:t>Density Distribution of Price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47067F3-A955-B7A1-ECCA-D5106457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1" y="1389203"/>
            <a:ext cx="8522897" cy="50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8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24D33-D7FD-4AFA-97E8-E65417983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63116A1-886E-431E-B843-63DE3FED4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95D3C0-6106-4FF1-853F-09354C39C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66CAA98-B8D1-460B-AB83-0C31A99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5115DC-16D5-43DB-BEA9-FF87B1A9A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5FCFFA-7D76-43C7-A843-948F71C1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5737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83E74E5-4598-7828-9305-15B48B583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991" y="1533180"/>
            <a:ext cx="5108036" cy="3779946"/>
          </a:xfrm>
          <a:prstGeom prst="rect">
            <a:avLst/>
          </a:prstGeom>
          <a:ln w="12700"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EC59019-9455-4128-A594-6FF355EE3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8123" y="0"/>
            <a:ext cx="463972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3A77C-EE02-D272-9DB1-69CE22716345}"/>
              </a:ext>
            </a:extLst>
          </p:cNvPr>
          <p:cNvSpPr txBox="1"/>
          <p:nvPr/>
        </p:nvSpPr>
        <p:spPr>
          <a:xfrm>
            <a:off x="6745456" y="2465714"/>
            <a:ext cx="4315341" cy="23548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Price Distribution of the Gold in INR</a:t>
            </a:r>
            <a:r>
              <a:rPr lang="en-US" sz="3600" dirty="0"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7B1315-448A-443D-8367-F1BCF69D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66" y="236475"/>
            <a:ext cx="5255628" cy="637335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C6DBF6-9B0F-437A-AF7D-C30DB2734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9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00A989-0CD7-1E18-D55F-D9B8E42F61CE}"/>
              </a:ext>
            </a:extLst>
          </p:cNvPr>
          <p:cNvSpPr txBox="1"/>
          <p:nvPr/>
        </p:nvSpPr>
        <p:spPr>
          <a:xfrm>
            <a:off x="3314506" y="669073"/>
            <a:ext cx="55581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ea typeface="Calibri"/>
                <a:cs typeface="Arial"/>
              </a:rPr>
              <a:t>Auto Correlation Graph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A136D80-052C-3F15-D532-14FE1BF45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6" y="1822196"/>
            <a:ext cx="7789651" cy="46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77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Madison</vt:lpstr>
      <vt:lpstr>Gold Metal Price Prediction Project </vt:lpstr>
      <vt:lpstr>PowerPoint Presentation</vt:lpstr>
      <vt:lpstr>PowerPoint Presentation</vt:lpstr>
      <vt:lpstr>PowerPoint Presentation</vt:lpstr>
      <vt:lpstr>Calendar of Gold Price from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482</cp:revision>
  <dcterms:created xsi:type="dcterms:W3CDTF">2022-12-18T21:03:48Z</dcterms:created>
  <dcterms:modified xsi:type="dcterms:W3CDTF">2022-12-20T10:33:40Z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