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9" r:id="rId3"/>
    <p:sldId id="263" r:id="rId4"/>
    <p:sldId id="265" r:id="rId5"/>
    <p:sldId id="266" r:id="rId6"/>
    <p:sldId id="281" r:id="rId7"/>
    <p:sldId id="262" r:id="rId8"/>
    <p:sldId id="289" r:id="rId9"/>
    <p:sldId id="291" r:id="rId10"/>
    <p:sldId id="283" r:id="rId11"/>
    <p:sldId id="284" r:id="rId12"/>
    <p:sldId id="285" r:id="rId13"/>
    <p:sldId id="286" r:id="rId14"/>
    <p:sldId id="292" r:id="rId15"/>
    <p:sldId id="287" r:id="rId16"/>
    <p:sldId id="290" r:id="rId17"/>
    <p:sldId id="278"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01" autoAdjust="0"/>
  </p:normalViewPr>
  <p:slideViewPr>
    <p:cSldViewPr snapToGrid="0">
      <p:cViewPr varScale="1">
        <p:scale>
          <a:sx n="68" d="100"/>
          <a:sy n="68" d="100"/>
        </p:scale>
        <p:origin x="480" y="5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l Jadhav" userId="3aff5319f050e5f9" providerId="LiveId" clId="{C7000965-79BA-42BE-BB39-65E155659BCC}"/>
    <pc:docChg chg="undo custSel modSld">
      <pc:chgData name="Anil Jadhav" userId="3aff5319f050e5f9" providerId="LiveId" clId="{C7000965-79BA-42BE-BB39-65E155659BCC}" dt="2024-10-06T18:44:38.156" v="82"/>
      <pc:docMkLst>
        <pc:docMk/>
      </pc:docMkLst>
      <pc:sldChg chg="modTransition">
        <pc:chgData name="Anil Jadhav" userId="3aff5319f050e5f9" providerId="LiveId" clId="{C7000965-79BA-42BE-BB39-65E155659BCC}" dt="2024-10-06T18:44:38.156" v="82"/>
        <pc:sldMkLst>
          <pc:docMk/>
          <pc:sldMk cId="4024821984" sldId="256"/>
        </pc:sldMkLst>
      </pc:sldChg>
      <pc:sldChg chg="modTransition">
        <pc:chgData name="Anil Jadhav" userId="3aff5319f050e5f9" providerId="LiveId" clId="{C7000965-79BA-42BE-BB39-65E155659BCC}" dt="2024-10-06T18:44:38.156" v="82"/>
        <pc:sldMkLst>
          <pc:docMk/>
          <pc:sldMk cId="3305383744" sldId="259"/>
        </pc:sldMkLst>
      </pc:sldChg>
      <pc:sldChg chg="modTransition">
        <pc:chgData name="Anil Jadhav" userId="3aff5319f050e5f9" providerId="LiveId" clId="{C7000965-79BA-42BE-BB39-65E155659BCC}" dt="2024-10-06T18:44:38.156" v="82"/>
        <pc:sldMkLst>
          <pc:docMk/>
          <pc:sldMk cId="548651473" sldId="262"/>
        </pc:sldMkLst>
      </pc:sldChg>
      <pc:sldChg chg="modSp mod modTransition">
        <pc:chgData name="Anil Jadhav" userId="3aff5319f050e5f9" providerId="LiveId" clId="{C7000965-79BA-42BE-BB39-65E155659BCC}" dt="2024-10-06T18:44:38.156" v="82"/>
        <pc:sldMkLst>
          <pc:docMk/>
          <pc:sldMk cId="2541298126" sldId="263"/>
        </pc:sldMkLst>
        <pc:spChg chg="mod">
          <ac:chgData name="Anil Jadhav" userId="3aff5319f050e5f9" providerId="LiveId" clId="{C7000965-79BA-42BE-BB39-65E155659BCC}" dt="2024-10-06T18:23:37.364" v="16" actId="113"/>
          <ac:spMkLst>
            <pc:docMk/>
            <pc:sldMk cId="2541298126" sldId="263"/>
            <ac:spMk id="3" creationId="{599ACF31-2394-EAD5-B537-482F5B2F5016}"/>
          </ac:spMkLst>
        </pc:spChg>
      </pc:sldChg>
      <pc:sldChg chg="modTransition">
        <pc:chgData name="Anil Jadhav" userId="3aff5319f050e5f9" providerId="LiveId" clId="{C7000965-79BA-42BE-BB39-65E155659BCC}" dt="2024-10-06T18:44:38.156" v="82"/>
        <pc:sldMkLst>
          <pc:docMk/>
          <pc:sldMk cId="4069023913" sldId="265"/>
        </pc:sldMkLst>
      </pc:sldChg>
      <pc:sldChg chg="modTransition">
        <pc:chgData name="Anil Jadhav" userId="3aff5319f050e5f9" providerId="LiveId" clId="{C7000965-79BA-42BE-BB39-65E155659BCC}" dt="2024-10-06T18:44:38.156" v="82"/>
        <pc:sldMkLst>
          <pc:docMk/>
          <pc:sldMk cId="822857242" sldId="266"/>
        </pc:sldMkLst>
      </pc:sldChg>
      <pc:sldChg chg="modTransition">
        <pc:chgData name="Anil Jadhav" userId="3aff5319f050e5f9" providerId="LiveId" clId="{C7000965-79BA-42BE-BB39-65E155659BCC}" dt="2024-10-06T18:44:38.156" v="82"/>
        <pc:sldMkLst>
          <pc:docMk/>
          <pc:sldMk cId="3974332218" sldId="278"/>
        </pc:sldMkLst>
      </pc:sldChg>
      <pc:sldChg chg="modTransition">
        <pc:chgData name="Anil Jadhav" userId="3aff5319f050e5f9" providerId="LiveId" clId="{C7000965-79BA-42BE-BB39-65E155659BCC}" dt="2024-10-06T18:44:38.156" v="82"/>
        <pc:sldMkLst>
          <pc:docMk/>
          <pc:sldMk cId="1790191793" sldId="280"/>
        </pc:sldMkLst>
      </pc:sldChg>
      <pc:sldChg chg="modTransition">
        <pc:chgData name="Anil Jadhav" userId="3aff5319f050e5f9" providerId="LiveId" clId="{C7000965-79BA-42BE-BB39-65E155659BCC}" dt="2024-10-06T18:44:38.156" v="82"/>
        <pc:sldMkLst>
          <pc:docMk/>
          <pc:sldMk cId="161040199" sldId="281"/>
        </pc:sldMkLst>
      </pc:sldChg>
      <pc:sldChg chg="modTransition">
        <pc:chgData name="Anil Jadhav" userId="3aff5319f050e5f9" providerId="LiveId" clId="{C7000965-79BA-42BE-BB39-65E155659BCC}" dt="2024-10-06T18:44:38.156" v="82"/>
        <pc:sldMkLst>
          <pc:docMk/>
          <pc:sldMk cId="127314086" sldId="283"/>
        </pc:sldMkLst>
      </pc:sldChg>
      <pc:sldChg chg="modTransition">
        <pc:chgData name="Anil Jadhav" userId="3aff5319f050e5f9" providerId="LiveId" clId="{C7000965-79BA-42BE-BB39-65E155659BCC}" dt="2024-10-06T18:44:38.156" v="82"/>
        <pc:sldMkLst>
          <pc:docMk/>
          <pc:sldMk cId="3626566400" sldId="284"/>
        </pc:sldMkLst>
      </pc:sldChg>
      <pc:sldChg chg="modTransition">
        <pc:chgData name="Anil Jadhav" userId="3aff5319f050e5f9" providerId="LiveId" clId="{C7000965-79BA-42BE-BB39-65E155659BCC}" dt="2024-10-06T18:44:38.156" v="82"/>
        <pc:sldMkLst>
          <pc:docMk/>
          <pc:sldMk cId="2852349041" sldId="285"/>
        </pc:sldMkLst>
      </pc:sldChg>
      <pc:sldChg chg="modTransition">
        <pc:chgData name="Anil Jadhav" userId="3aff5319f050e5f9" providerId="LiveId" clId="{C7000965-79BA-42BE-BB39-65E155659BCC}" dt="2024-10-06T18:44:38.156" v="82"/>
        <pc:sldMkLst>
          <pc:docMk/>
          <pc:sldMk cId="331985239" sldId="286"/>
        </pc:sldMkLst>
      </pc:sldChg>
      <pc:sldChg chg="modTransition">
        <pc:chgData name="Anil Jadhav" userId="3aff5319f050e5f9" providerId="LiveId" clId="{C7000965-79BA-42BE-BB39-65E155659BCC}" dt="2024-10-06T18:44:38.156" v="82"/>
        <pc:sldMkLst>
          <pc:docMk/>
          <pc:sldMk cId="2087099593" sldId="287"/>
        </pc:sldMkLst>
      </pc:sldChg>
      <pc:sldChg chg="modSp mod modTransition">
        <pc:chgData name="Anil Jadhav" userId="3aff5319f050e5f9" providerId="LiveId" clId="{C7000965-79BA-42BE-BB39-65E155659BCC}" dt="2024-10-06T18:44:38.156" v="82"/>
        <pc:sldMkLst>
          <pc:docMk/>
          <pc:sldMk cId="3299880537" sldId="289"/>
        </pc:sldMkLst>
        <pc:spChg chg="mod">
          <ac:chgData name="Anil Jadhav" userId="3aff5319f050e5f9" providerId="LiveId" clId="{C7000965-79BA-42BE-BB39-65E155659BCC}" dt="2024-10-06T18:24:25.939" v="22" actId="113"/>
          <ac:spMkLst>
            <pc:docMk/>
            <pc:sldMk cId="3299880537" sldId="289"/>
            <ac:spMk id="3" creationId="{599ACF31-2394-EAD5-B537-482F5B2F5016}"/>
          </ac:spMkLst>
        </pc:spChg>
      </pc:sldChg>
      <pc:sldChg chg="modTransition">
        <pc:chgData name="Anil Jadhav" userId="3aff5319f050e5f9" providerId="LiveId" clId="{C7000965-79BA-42BE-BB39-65E155659BCC}" dt="2024-10-06T18:44:38.156" v="82"/>
        <pc:sldMkLst>
          <pc:docMk/>
          <pc:sldMk cId="2770344100" sldId="290"/>
        </pc:sldMkLst>
      </pc:sldChg>
      <pc:sldChg chg="modTransition">
        <pc:chgData name="Anil Jadhav" userId="3aff5319f050e5f9" providerId="LiveId" clId="{C7000965-79BA-42BE-BB39-65E155659BCC}" dt="2024-10-06T18:44:38.156" v="82"/>
        <pc:sldMkLst>
          <pc:docMk/>
          <pc:sldMk cId="381744857" sldId="291"/>
        </pc:sldMkLst>
      </pc:sldChg>
      <pc:sldChg chg="modTransition">
        <pc:chgData name="Anil Jadhav" userId="3aff5319f050e5f9" providerId="LiveId" clId="{C7000965-79BA-42BE-BB39-65E155659BCC}" dt="2024-10-06T18:44:38.156" v="82"/>
        <pc:sldMkLst>
          <pc:docMk/>
          <pc:sldMk cId="158933428" sldId="29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7B7D7F-E0C8-4227-A71D-8BDF1979B1F1}" type="datetimeFigureOut">
              <a:rPr lang="en-IN" smtClean="0"/>
              <a:t>07-10-2024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B70AB1-37CD-42A6-AC32-7BF4D9016209}" type="slidenum">
              <a:rPr lang="en-IN" smtClean="0"/>
              <a:t>‹#›</a:t>
            </a:fld>
            <a:endParaRPr lang="en-IN"/>
          </a:p>
        </p:txBody>
      </p:sp>
    </p:spTree>
    <p:extLst>
      <p:ext uri="{BB962C8B-B14F-4D97-AF65-F5344CB8AC3E}">
        <p14:creationId xmlns:p14="http://schemas.microsoft.com/office/powerpoint/2010/main" val="2828331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FB70AB1-37CD-42A6-AC32-7BF4D9016209}" type="slidenum">
              <a:rPr lang="en-IN" smtClean="0"/>
              <a:t>16</a:t>
            </a:fld>
            <a:endParaRPr lang="en-IN"/>
          </a:p>
        </p:txBody>
      </p:sp>
    </p:spTree>
    <p:extLst>
      <p:ext uri="{BB962C8B-B14F-4D97-AF65-F5344CB8AC3E}">
        <p14:creationId xmlns:p14="http://schemas.microsoft.com/office/powerpoint/2010/main" val="29365123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F42D17F-4A0C-4A84-AB53-839898241FAD}"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B97947-C50A-4CF7-AA46-BD17AEC63727}" type="slidenum">
              <a:rPr lang="en-IN" smtClean="0"/>
              <a:t>‹#›</a:t>
            </a:fld>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259923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F42D17F-4A0C-4A84-AB53-839898241FAD}"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B97947-C50A-4CF7-AA46-BD17AEC63727}" type="slidenum">
              <a:rPr lang="en-IN" smtClean="0"/>
              <a:t>‹#›</a:t>
            </a:fld>
            <a:endParaRPr lang="en-IN"/>
          </a:p>
        </p:txBody>
      </p:sp>
    </p:spTree>
    <p:extLst>
      <p:ext uri="{BB962C8B-B14F-4D97-AF65-F5344CB8AC3E}">
        <p14:creationId xmlns:p14="http://schemas.microsoft.com/office/powerpoint/2010/main" val="3608965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F42D17F-4A0C-4A84-AB53-839898241FAD}"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B97947-C50A-4CF7-AA46-BD17AEC63727}" type="slidenum">
              <a:rPr lang="en-IN" smtClean="0"/>
              <a:t>‹#›</a:t>
            </a:fld>
            <a:endParaRPr lang="en-IN"/>
          </a:p>
        </p:txBody>
      </p:sp>
    </p:spTree>
    <p:extLst>
      <p:ext uri="{BB962C8B-B14F-4D97-AF65-F5344CB8AC3E}">
        <p14:creationId xmlns:p14="http://schemas.microsoft.com/office/powerpoint/2010/main" val="1612773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F42D17F-4A0C-4A84-AB53-839898241FAD}"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B97947-C50A-4CF7-AA46-BD17AEC63727}" type="slidenum">
              <a:rPr lang="en-IN" smtClean="0"/>
              <a:t>‹#›</a:t>
            </a:fld>
            <a:endParaRPr lang="en-IN"/>
          </a:p>
        </p:txBody>
      </p:sp>
    </p:spTree>
    <p:extLst>
      <p:ext uri="{BB962C8B-B14F-4D97-AF65-F5344CB8AC3E}">
        <p14:creationId xmlns:p14="http://schemas.microsoft.com/office/powerpoint/2010/main" val="150083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42D17F-4A0C-4A84-AB53-839898241FAD}"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B97947-C50A-4CF7-AA46-BD17AEC63727}" type="slidenum">
              <a:rPr lang="en-IN" smtClean="0"/>
              <a:t>‹#›</a:t>
            </a:fld>
            <a:endParaRPr lang="en-IN"/>
          </a:p>
        </p:txBody>
      </p:sp>
    </p:spTree>
    <p:extLst>
      <p:ext uri="{BB962C8B-B14F-4D97-AF65-F5344CB8AC3E}">
        <p14:creationId xmlns:p14="http://schemas.microsoft.com/office/powerpoint/2010/main" val="2767097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F42D17F-4A0C-4A84-AB53-839898241FAD}"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B97947-C50A-4CF7-AA46-BD17AEC63727}" type="slidenum">
              <a:rPr lang="en-IN" smtClean="0"/>
              <a:t>‹#›</a:t>
            </a:fld>
            <a:endParaRPr lang="en-IN"/>
          </a:p>
        </p:txBody>
      </p:sp>
    </p:spTree>
    <p:extLst>
      <p:ext uri="{BB962C8B-B14F-4D97-AF65-F5344CB8AC3E}">
        <p14:creationId xmlns:p14="http://schemas.microsoft.com/office/powerpoint/2010/main" val="459949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F42D17F-4A0C-4A84-AB53-839898241FAD}" type="datetimeFigureOut">
              <a:rPr lang="en-IN" smtClean="0"/>
              <a:t>07-10-2024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B97947-C50A-4CF7-AA46-BD17AEC63727}" type="slidenum">
              <a:rPr lang="en-IN" smtClean="0"/>
              <a:t>‹#›</a:t>
            </a:fld>
            <a:endParaRPr lang="en-IN"/>
          </a:p>
        </p:txBody>
      </p:sp>
    </p:spTree>
    <p:extLst>
      <p:ext uri="{BB962C8B-B14F-4D97-AF65-F5344CB8AC3E}">
        <p14:creationId xmlns:p14="http://schemas.microsoft.com/office/powerpoint/2010/main" val="2934141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F42D17F-4A0C-4A84-AB53-839898241FAD}" type="datetimeFigureOut">
              <a:rPr lang="en-IN" smtClean="0"/>
              <a:t>07-10-2024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B97947-C50A-4CF7-AA46-BD17AEC63727}" type="slidenum">
              <a:rPr lang="en-IN" smtClean="0"/>
              <a:t>‹#›</a:t>
            </a:fld>
            <a:endParaRPr lang="en-IN"/>
          </a:p>
        </p:txBody>
      </p:sp>
    </p:spTree>
    <p:extLst>
      <p:ext uri="{BB962C8B-B14F-4D97-AF65-F5344CB8AC3E}">
        <p14:creationId xmlns:p14="http://schemas.microsoft.com/office/powerpoint/2010/main" val="17086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42D17F-4A0C-4A84-AB53-839898241FAD}" type="datetimeFigureOut">
              <a:rPr lang="en-IN" smtClean="0"/>
              <a:t>07-10-2024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B97947-C50A-4CF7-AA46-BD17AEC63727}" type="slidenum">
              <a:rPr lang="en-IN" smtClean="0"/>
              <a:t>‹#›</a:t>
            </a:fld>
            <a:endParaRPr lang="en-IN"/>
          </a:p>
        </p:txBody>
      </p:sp>
    </p:spTree>
    <p:extLst>
      <p:ext uri="{BB962C8B-B14F-4D97-AF65-F5344CB8AC3E}">
        <p14:creationId xmlns:p14="http://schemas.microsoft.com/office/powerpoint/2010/main" val="1343413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42D17F-4A0C-4A84-AB53-839898241FAD}"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B97947-C50A-4CF7-AA46-BD17AEC63727}" type="slidenum">
              <a:rPr lang="en-IN" smtClean="0"/>
              <a:t>‹#›</a:t>
            </a:fld>
            <a:endParaRPr lang="en-IN"/>
          </a:p>
        </p:txBody>
      </p:sp>
    </p:spTree>
    <p:extLst>
      <p:ext uri="{BB962C8B-B14F-4D97-AF65-F5344CB8AC3E}">
        <p14:creationId xmlns:p14="http://schemas.microsoft.com/office/powerpoint/2010/main" val="831893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42D17F-4A0C-4A84-AB53-839898241FAD}"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B97947-C50A-4CF7-AA46-BD17AEC63727}" type="slidenum">
              <a:rPr lang="en-IN" smtClean="0"/>
              <a:t>‹#›</a:t>
            </a:fld>
            <a:endParaRPr lang="en-IN"/>
          </a:p>
        </p:txBody>
      </p:sp>
    </p:spTree>
    <p:extLst>
      <p:ext uri="{BB962C8B-B14F-4D97-AF65-F5344CB8AC3E}">
        <p14:creationId xmlns:p14="http://schemas.microsoft.com/office/powerpoint/2010/main" val="1712479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42D17F-4A0C-4A84-AB53-839898241FAD}" type="datetimeFigureOut">
              <a:rPr lang="en-IN" smtClean="0"/>
              <a:t>07-10-2024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B97947-C50A-4CF7-AA46-BD17AEC63727}" type="slidenum">
              <a:rPr lang="en-IN" smtClean="0"/>
              <a:t>‹#›</a:t>
            </a:fld>
            <a:endParaRPr lang="en-IN"/>
          </a:p>
        </p:txBody>
      </p:sp>
    </p:spTree>
    <p:extLst>
      <p:ext uri="{BB962C8B-B14F-4D97-AF65-F5344CB8AC3E}">
        <p14:creationId xmlns:p14="http://schemas.microsoft.com/office/powerpoint/2010/main" val="2437369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datasets/sartajbhuvaji/brain-tumor-classification-mri" TargetMode="External"/><Relationship Id="rId2" Type="http://schemas.openxmlformats.org/officeDocument/2006/relationships/hyperlink" Target="https://ieee-dataport.org/documents/brain-tumor-mri-dataset#files" TargetMode="External"/><Relationship Id="rId1" Type="http://schemas.openxmlformats.org/officeDocument/2006/relationships/slideLayout" Target="../slideLayouts/slideLayout1.xml"/><Relationship Id="rId4" Type="http://schemas.openxmlformats.org/officeDocument/2006/relationships/hyperlink" Target="https://www.kaggle.com/datasets/ahmedhamada0/brain-tumor-detection?select=no"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546847" y="1906464"/>
            <a:ext cx="11098306" cy="1253296"/>
          </a:xfrm>
        </p:spPr>
        <p:txBody>
          <a:bodyPr>
            <a:normAutofit fontScale="90000"/>
          </a:bodyPr>
          <a:lstStyle/>
          <a:p>
            <a:pPr algn="ctr"/>
            <a:r>
              <a:rPr lang="en-IN" dirty="0"/>
              <a:t>Project Progress Seminar</a:t>
            </a:r>
            <a:br>
              <a:rPr lang="en-IN" sz="3100" dirty="0">
                <a:latin typeface="Montserrat" panose="00000500000000000000" pitchFamily="2" charset="0"/>
              </a:rPr>
            </a:br>
            <a:r>
              <a:rPr lang="en-IN" sz="3100" dirty="0">
                <a:latin typeface="Montserrat" panose="00000500000000000000" pitchFamily="2" charset="0"/>
              </a:rPr>
              <a:t>On</a:t>
            </a:r>
            <a:br>
              <a:rPr lang="en-IN" sz="8900" dirty="0">
                <a:latin typeface="+mn-lt"/>
              </a:rPr>
            </a:br>
            <a:r>
              <a:rPr lang="en-US" sz="4000" dirty="0">
                <a:latin typeface="+mn-lt"/>
              </a:rPr>
              <a:t>Intelligent system for tumor segmentation and detection</a:t>
            </a:r>
            <a:br>
              <a:rPr lang="en-US" sz="4400" dirty="0">
                <a:latin typeface="Montserrat" panose="00000500000000000000" charset="0"/>
                <a:cs typeface="Times New Roman" panose="02020603050405020304" pitchFamily="18" charset="0"/>
              </a:rPr>
            </a:br>
            <a:endParaRPr lang="en-IN" dirty="0"/>
          </a:p>
        </p:txBody>
      </p:sp>
      <p:sp>
        <p:nvSpPr>
          <p:cNvPr id="4" name="TextBox 3"/>
          <p:cNvSpPr txBox="1"/>
          <p:nvPr/>
        </p:nvSpPr>
        <p:spPr>
          <a:xfrm>
            <a:off x="803625" y="3903881"/>
            <a:ext cx="1939954" cy="1323439"/>
          </a:xfrm>
          <a:prstGeom prst="rect">
            <a:avLst/>
          </a:prstGeom>
          <a:noFill/>
        </p:spPr>
        <p:txBody>
          <a:bodyPr wrap="none" rtlCol="0">
            <a:spAutoFit/>
          </a:bodyPr>
          <a:lstStyle/>
          <a:p>
            <a:pPr algn="ctr"/>
            <a:r>
              <a:rPr lang="en-IN" b="1" dirty="0">
                <a:latin typeface="Montserrat" panose="020B0604020202020204" charset="0"/>
              </a:rPr>
              <a:t>Presented By: </a:t>
            </a:r>
          </a:p>
          <a:p>
            <a:pPr algn="ctr"/>
            <a:r>
              <a:rPr lang="en-IN" sz="1600" dirty="0"/>
              <a:t>Ashish datta(67)</a:t>
            </a:r>
          </a:p>
          <a:p>
            <a:pPr algn="ctr"/>
            <a:r>
              <a:rPr lang="en-IN" sz="1600" dirty="0"/>
              <a:t>Anil Jadhav(68)</a:t>
            </a:r>
          </a:p>
          <a:p>
            <a:pPr algn="ctr"/>
            <a:r>
              <a:rPr lang="en-IN" sz="1600" dirty="0"/>
              <a:t>Rutuj Raul(69)</a:t>
            </a:r>
          </a:p>
          <a:p>
            <a:pPr algn="ctr"/>
            <a:endParaRPr lang="en-IN" sz="1200" dirty="0">
              <a:latin typeface="Montserrat" panose="020B0604020202020204" charset="0"/>
            </a:endParaRPr>
          </a:p>
        </p:txBody>
      </p:sp>
      <p:grpSp>
        <p:nvGrpSpPr>
          <p:cNvPr id="10" name="Group 9"/>
          <p:cNvGrpSpPr>
            <a:grpSpLocks/>
          </p:cNvGrpSpPr>
          <p:nvPr/>
        </p:nvGrpSpPr>
        <p:grpSpPr bwMode="auto">
          <a:xfrm>
            <a:off x="1" y="5227320"/>
            <a:ext cx="12054840" cy="1397230"/>
            <a:chOff x="0" y="450140"/>
            <a:chExt cx="6351542" cy="994318"/>
          </a:xfrm>
        </p:grpSpPr>
        <p:sp>
          <p:nvSpPr>
            <p:cNvPr id="11" name="Text Box 3"/>
            <p:cNvSpPr txBox="1"/>
            <p:nvPr/>
          </p:nvSpPr>
          <p:spPr>
            <a:xfrm>
              <a:off x="0" y="450140"/>
              <a:ext cx="6308568" cy="602301"/>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400" b="1" dirty="0">
                  <a:solidFill>
                    <a:srgbClr val="660087"/>
                  </a:solidFill>
                  <a:effectLst/>
                  <a:latin typeface="Red Hat Display"/>
                  <a:ea typeface="Tahoma" panose="020B0604030504040204" pitchFamily="34" charset="0"/>
                </a:rPr>
                <a:t>Department of </a:t>
              </a:r>
              <a:r>
                <a:rPr lang="en-IN" sz="2400" b="1" dirty="0">
                  <a:solidFill>
                    <a:srgbClr val="660087"/>
                  </a:solidFill>
                  <a:effectLst/>
                  <a:latin typeface="Red Hat Display"/>
                  <a:ea typeface="Tahoma" panose="020B0604030504040204" pitchFamily="34" charset="0"/>
                </a:rPr>
                <a:t>Data</a:t>
              </a:r>
              <a:r>
                <a:rPr lang="en-IN" sz="2400" b="1" baseline="0" dirty="0">
                  <a:solidFill>
                    <a:srgbClr val="660087"/>
                  </a:solidFill>
                  <a:effectLst/>
                  <a:latin typeface="Red Hat Display"/>
                  <a:ea typeface="Tahoma" panose="020B0604030504040204" pitchFamily="34" charset="0"/>
                </a:rPr>
                <a:t> Science, IoT and Cyber Security</a:t>
              </a:r>
              <a:endParaRPr lang="en-IN" sz="2400" dirty="0">
                <a:effectLst/>
                <a:latin typeface="Times New Roman" panose="02020603050405020304" pitchFamily="18" charset="0"/>
                <a:ea typeface="Times New Roman" panose="02020603050405020304" pitchFamily="18" charset="0"/>
              </a:endParaRPr>
            </a:p>
            <a:p>
              <a:pPr algn="ctr"/>
              <a:r>
                <a:rPr lang="en-US" sz="2400" b="1" dirty="0">
                  <a:solidFill>
                    <a:srgbClr val="ED6E00"/>
                  </a:solidFill>
                  <a:effectLst/>
                  <a:latin typeface="Red Hat Display"/>
                  <a:ea typeface="Tahoma" panose="020B0604030504040204" pitchFamily="34" charset="0"/>
                </a:rPr>
                <a:t>G H R</a:t>
              </a:r>
              <a:r>
                <a:rPr lang="en-US" sz="2400" b="1" spc="-5" dirty="0">
                  <a:solidFill>
                    <a:srgbClr val="ED6E00"/>
                  </a:solidFill>
                  <a:effectLst/>
                  <a:latin typeface="Red Hat Display"/>
                  <a:ea typeface="Tahoma" panose="020B0604030504040204" pitchFamily="34" charset="0"/>
                </a:rPr>
                <a:t>a</a:t>
              </a:r>
              <a:r>
                <a:rPr lang="en-US" sz="2400" b="1" spc="-10" dirty="0">
                  <a:solidFill>
                    <a:srgbClr val="ED6E00"/>
                  </a:solidFill>
                  <a:effectLst/>
                  <a:latin typeface="Red Hat Display"/>
                  <a:ea typeface="Tahoma" panose="020B0604030504040204" pitchFamily="34" charset="0"/>
                </a:rPr>
                <a:t>i</a:t>
              </a:r>
              <a:r>
                <a:rPr lang="en-US" sz="2400" b="1" dirty="0">
                  <a:solidFill>
                    <a:srgbClr val="ED6E00"/>
                  </a:solidFill>
                  <a:effectLst/>
                  <a:latin typeface="Red Hat Display"/>
                  <a:ea typeface="Tahoma" panose="020B0604030504040204" pitchFamily="34" charset="0"/>
                </a:rPr>
                <a:t>soni </a:t>
              </a:r>
              <a:r>
                <a:rPr lang="en-US" sz="2400" b="1" spc="-15" dirty="0">
                  <a:solidFill>
                    <a:srgbClr val="ED6E00"/>
                  </a:solidFill>
                  <a:effectLst/>
                  <a:latin typeface="Red Hat Display"/>
                  <a:ea typeface="Tahoma" panose="020B0604030504040204" pitchFamily="34" charset="0"/>
                </a:rPr>
                <a:t>C</a:t>
              </a:r>
              <a:r>
                <a:rPr lang="en-US" sz="2400" b="1" dirty="0">
                  <a:solidFill>
                    <a:srgbClr val="ED6E00"/>
                  </a:solidFill>
                  <a:effectLst/>
                  <a:latin typeface="Red Hat Display"/>
                  <a:ea typeface="Tahoma" panose="020B0604030504040204" pitchFamily="34" charset="0"/>
                </a:rPr>
                <a:t>oll</a:t>
              </a:r>
              <a:r>
                <a:rPr lang="en-US" sz="2400" b="1" spc="5" dirty="0">
                  <a:solidFill>
                    <a:srgbClr val="ED6E00"/>
                  </a:solidFill>
                  <a:effectLst/>
                  <a:latin typeface="Red Hat Display"/>
                  <a:ea typeface="Tahoma" panose="020B0604030504040204" pitchFamily="34" charset="0"/>
                </a:rPr>
                <a:t>e</a:t>
              </a:r>
              <a:r>
                <a:rPr lang="en-US" sz="2400" b="1" spc="-15" dirty="0">
                  <a:solidFill>
                    <a:srgbClr val="ED6E00"/>
                  </a:solidFill>
                  <a:effectLst/>
                  <a:latin typeface="Red Hat Display"/>
                  <a:ea typeface="Tahoma" panose="020B0604030504040204" pitchFamily="34" charset="0"/>
                </a:rPr>
                <a:t>g</a:t>
              </a:r>
              <a:r>
                <a:rPr lang="en-US" sz="2400" b="1" dirty="0">
                  <a:solidFill>
                    <a:srgbClr val="ED6E00"/>
                  </a:solidFill>
                  <a:effectLst/>
                  <a:latin typeface="Red Hat Display"/>
                  <a:ea typeface="Tahoma" panose="020B0604030504040204" pitchFamily="34" charset="0"/>
                </a:rPr>
                <a:t>e of Eng</a:t>
              </a:r>
              <a:r>
                <a:rPr lang="en-US" sz="2400" b="1" spc="-15" dirty="0">
                  <a:solidFill>
                    <a:srgbClr val="ED6E00"/>
                  </a:solidFill>
                  <a:effectLst/>
                  <a:latin typeface="Red Hat Display"/>
                  <a:ea typeface="Tahoma" panose="020B0604030504040204" pitchFamily="34" charset="0"/>
                </a:rPr>
                <a:t>i</a:t>
              </a:r>
              <a:r>
                <a:rPr lang="en-US" sz="2400" b="1" dirty="0">
                  <a:solidFill>
                    <a:srgbClr val="ED6E00"/>
                  </a:solidFill>
                  <a:effectLst/>
                  <a:latin typeface="Red Hat Display"/>
                  <a:ea typeface="Tahoma" panose="020B0604030504040204" pitchFamily="34" charset="0"/>
                </a:rPr>
                <a:t>neering </a:t>
              </a:r>
              <a:endParaRPr lang="en-IN" sz="2400" dirty="0">
                <a:effectLst/>
                <a:latin typeface="Times New Roman" panose="02020603050405020304" pitchFamily="18" charset="0"/>
                <a:ea typeface="Times New Roman" panose="02020603050405020304" pitchFamily="18" charset="0"/>
              </a:endParaRPr>
            </a:p>
          </p:txBody>
        </p:sp>
        <p:pic>
          <p:nvPicPr>
            <p:cNvPr id="12"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2" y="1050758"/>
              <a:ext cx="634746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TextBox 2">
            <a:extLst>
              <a:ext uri="{FF2B5EF4-FFF2-40B4-BE49-F238E27FC236}">
                <a16:creationId xmlns:a16="http://schemas.microsoft.com/office/drawing/2014/main" id="{C13F8BAB-79EF-F0B4-2B64-02524C0C1284}"/>
              </a:ext>
            </a:extLst>
          </p:cNvPr>
          <p:cNvSpPr txBox="1"/>
          <p:nvPr/>
        </p:nvSpPr>
        <p:spPr>
          <a:xfrm>
            <a:off x="8336117" y="3903881"/>
            <a:ext cx="3243048" cy="1200329"/>
          </a:xfrm>
          <a:prstGeom prst="rect">
            <a:avLst/>
          </a:prstGeom>
          <a:noFill/>
        </p:spPr>
        <p:txBody>
          <a:bodyPr wrap="square" rtlCol="0">
            <a:spAutoFit/>
          </a:bodyPr>
          <a:lstStyle/>
          <a:p>
            <a:pPr algn="just"/>
            <a:r>
              <a:rPr lang="en-IN" b="1" dirty="0">
                <a:latin typeface="Montserrat" panose="020B0604020202020204" charset="0"/>
              </a:rPr>
              <a:t>Guided By :    </a:t>
            </a:r>
          </a:p>
          <a:p>
            <a:pPr algn="just"/>
            <a:r>
              <a:rPr lang="en-IN" dirty="0">
                <a:latin typeface="Montserrat" panose="020B0604020202020204" charset="0"/>
              </a:rPr>
              <a:t>             Prof. Pranay Saraf</a:t>
            </a:r>
          </a:p>
          <a:p>
            <a:pPr algn="just"/>
            <a:r>
              <a:rPr lang="en-IN" sz="1200" dirty="0">
                <a:latin typeface="Montserrat" panose="020B0604020202020204" charset="0"/>
              </a:rPr>
              <a:t>                    </a:t>
            </a:r>
            <a:r>
              <a:rPr lang="en-IN" dirty="0">
                <a:latin typeface="Montserrat" panose="020B0604020202020204" charset="0"/>
              </a:rPr>
              <a:t>Guide</a:t>
            </a:r>
          </a:p>
          <a:p>
            <a:pPr algn="just"/>
            <a:r>
              <a:rPr lang="en-IN" sz="1200" dirty="0">
                <a:latin typeface="Montserrat" panose="020B0604020202020204" charset="0"/>
              </a:rPr>
              <a:t>                    </a:t>
            </a:r>
            <a:r>
              <a:rPr lang="en-IN" dirty="0">
                <a:latin typeface="Montserrat" panose="020B0604020202020204" charset="0"/>
              </a:rPr>
              <a:t>DIC</a:t>
            </a:r>
            <a:endParaRPr lang="en-IN" sz="1200" dirty="0">
              <a:latin typeface="Montserrat" panose="020B0604020202020204" charset="0"/>
            </a:endParaRPr>
          </a:p>
        </p:txBody>
      </p:sp>
    </p:spTree>
    <p:extLst>
      <p:ext uri="{BB962C8B-B14F-4D97-AF65-F5344CB8AC3E}">
        <p14:creationId xmlns:p14="http://schemas.microsoft.com/office/powerpoint/2010/main" val="40248219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28389" y="1103509"/>
            <a:ext cx="9018494" cy="477837"/>
          </a:xfrm>
        </p:spPr>
        <p:txBody>
          <a:bodyPr>
            <a:normAutofit fontScale="90000"/>
          </a:bodyPr>
          <a:lstStyle/>
          <a:p>
            <a:r>
              <a:rPr lang="en-GB" b="1">
                <a:latin typeface="Montserrat"/>
                <a:ea typeface="Montserrat"/>
                <a:cs typeface="Montserrat"/>
                <a:sym typeface="Montserrat"/>
              </a:rPr>
              <a:t>Result</a:t>
            </a:r>
            <a:endParaRPr lang="en-IN" dirty="0"/>
          </a:p>
        </p:txBody>
      </p:sp>
      <p:pic>
        <p:nvPicPr>
          <p:cNvPr id="4" name="Picture 3" descr="A blue and orange rectangular bars">
            <a:extLst>
              <a:ext uri="{FF2B5EF4-FFF2-40B4-BE49-F238E27FC236}">
                <a16:creationId xmlns:a16="http://schemas.microsoft.com/office/drawing/2014/main" id="{015971C7-1F53-9A63-A2EE-9DB325FDE6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65" y="1581346"/>
            <a:ext cx="5789575" cy="4526302"/>
          </a:xfrm>
          <a:prstGeom prst="rect">
            <a:avLst/>
          </a:prstGeom>
        </p:spPr>
      </p:pic>
      <p:pic>
        <p:nvPicPr>
          <p:cNvPr id="7" name="Picture 6" descr="A screenshot of a computer">
            <a:extLst>
              <a:ext uri="{FF2B5EF4-FFF2-40B4-BE49-F238E27FC236}">
                <a16:creationId xmlns:a16="http://schemas.microsoft.com/office/drawing/2014/main" id="{3BA697BB-247D-49DE-6497-33A12C9513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7740" y="1581345"/>
            <a:ext cx="5430866" cy="4526301"/>
          </a:xfrm>
          <a:prstGeom prst="rect">
            <a:avLst/>
          </a:prstGeom>
        </p:spPr>
      </p:pic>
    </p:spTree>
    <p:extLst>
      <p:ext uri="{BB962C8B-B14F-4D97-AF65-F5344CB8AC3E}">
        <p14:creationId xmlns:p14="http://schemas.microsoft.com/office/powerpoint/2010/main" val="1273140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28389" y="1103509"/>
            <a:ext cx="9018494" cy="477837"/>
          </a:xfrm>
        </p:spPr>
        <p:txBody>
          <a:bodyPr>
            <a:normAutofit fontScale="90000"/>
          </a:bodyPr>
          <a:lstStyle/>
          <a:p>
            <a:r>
              <a:rPr lang="en-GB" b="1">
                <a:latin typeface="Montserrat"/>
                <a:ea typeface="Montserrat"/>
                <a:cs typeface="Montserrat"/>
                <a:sym typeface="Montserrat"/>
              </a:rPr>
              <a:t>Result</a:t>
            </a:r>
            <a:endParaRPr lang="en-IN" dirty="0"/>
          </a:p>
        </p:txBody>
      </p:sp>
      <p:pic>
        <p:nvPicPr>
          <p:cNvPr id="5" name="Picture 4" descr="A close-up of a brain scan">
            <a:extLst>
              <a:ext uri="{FF2B5EF4-FFF2-40B4-BE49-F238E27FC236}">
                <a16:creationId xmlns:a16="http://schemas.microsoft.com/office/drawing/2014/main" id="{A4C6A078-BCE5-B82D-C943-C12D35F853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347" y="1581346"/>
            <a:ext cx="11182574" cy="4883573"/>
          </a:xfrm>
          <a:prstGeom prst="rect">
            <a:avLst/>
          </a:prstGeom>
        </p:spPr>
      </p:pic>
    </p:spTree>
    <p:extLst>
      <p:ext uri="{BB962C8B-B14F-4D97-AF65-F5344CB8AC3E}">
        <p14:creationId xmlns:p14="http://schemas.microsoft.com/office/powerpoint/2010/main" val="36265664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28389" y="1103509"/>
            <a:ext cx="9018494" cy="477837"/>
          </a:xfrm>
        </p:spPr>
        <p:txBody>
          <a:bodyPr>
            <a:normAutofit fontScale="90000"/>
          </a:bodyPr>
          <a:lstStyle/>
          <a:p>
            <a:r>
              <a:rPr lang="en-GB" b="1" dirty="0">
                <a:latin typeface="Montserrat"/>
                <a:ea typeface="Montserrat"/>
                <a:cs typeface="Montserrat"/>
                <a:sym typeface="Montserrat"/>
              </a:rPr>
              <a:t>Outcomes</a:t>
            </a:r>
            <a:endParaRPr lang="en-IN" dirty="0"/>
          </a:p>
        </p:txBody>
      </p:sp>
      <p:pic>
        <p:nvPicPr>
          <p:cNvPr id="7" name="Picture 6" descr="A screenshot of a chat">
            <a:extLst>
              <a:ext uri="{FF2B5EF4-FFF2-40B4-BE49-F238E27FC236}">
                <a16:creationId xmlns:a16="http://schemas.microsoft.com/office/drawing/2014/main" id="{AB3EB4DF-29D3-4AF5-EE6B-687D473EC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90" y="1581346"/>
            <a:ext cx="11696620" cy="4943328"/>
          </a:xfrm>
          <a:prstGeom prst="rect">
            <a:avLst/>
          </a:prstGeom>
        </p:spPr>
      </p:pic>
    </p:spTree>
    <p:extLst>
      <p:ext uri="{BB962C8B-B14F-4D97-AF65-F5344CB8AC3E}">
        <p14:creationId xmlns:p14="http://schemas.microsoft.com/office/powerpoint/2010/main" val="28523490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28389" y="1103509"/>
            <a:ext cx="9018494" cy="477837"/>
          </a:xfrm>
        </p:spPr>
        <p:txBody>
          <a:bodyPr>
            <a:normAutofit fontScale="90000"/>
          </a:bodyPr>
          <a:lstStyle/>
          <a:p>
            <a:r>
              <a:rPr lang="en-GB" b="1" dirty="0">
                <a:latin typeface="Montserrat"/>
                <a:ea typeface="Montserrat"/>
                <a:cs typeface="Montserrat"/>
                <a:sym typeface="Montserrat"/>
              </a:rPr>
              <a:t>Outcomes</a:t>
            </a:r>
            <a:endParaRPr lang="en-IN" dirty="0"/>
          </a:p>
        </p:txBody>
      </p:sp>
      <p:pic>
        <p:nvPicPr>
          <p:cNvPr id="4" name="Picture 3" descr="A screenshot of a computer screen">
            <a:extLst>
              <a:ext uri="{FF2B5EF4-FFF2-40B4-BE49-F238E27FC236}">
                <a16:creationId xmlns:a16="http://schemas.microsoft.com/office/drawing/2014/main" id="{CF70389A-446D-20E9-4E97-39D939676E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61389"/>
            <a:ext cx="12192000" cy="4696379"/>
          </a:xfrm>
          <a:prstGeom prst="rect">
            <a:avLst/>
          </a:prstGeom>
        </p:spPr>
      </p:pic>
    </p:spTree>
    <p:extLst>
      <p:ext uri="{BB962C8B-B14F-4D97-AF65-F5344CB8AC3E}">
        <p14:creationId xmlns:p14="http://schemas.microsoft.com/office/powerpoint/2010/main" val="3319852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latin typeface="Montserrat"/>
                <a:ea typeface="Montserrat"/>
                <a:cs typeface="Montserrat"/>
                <a:sym typeface="Montserrat"/>
              </a:rPr>
              <a:t>Outcomes</a:t>
            </a:r>
            <a:endParaRPr lang="en-IN" dirty="0"/>
          </a:p>
        </p:txBody>
      </p:sp>
      <p:sp>
        <p:nvSpPr>
          <p:cNvPr id="3" name="Content Placeholder 2">
            <a:extLst>
              <a:ext uri="{FF2B5EF4-FFF2-40B4-BE49-F238E27FC236}">
                <a16:creationId xmlns:a16="http://schemas.microsoft.com/office/drawing/2014/main" id="{EBDCE027-5E81-43BB-B54C-7D5898A381A4}"/>
              </a:ext>
            </a:extLst>
          </p:cNvPr>
          <p:cNvSpPr>
            <a:spLocks noGrp="1"/>
          </p:cNvSpPr>
          <p:nvPr>
            <p:ph idx="1"/>
          </p:nvPr>
        </p:nvSpPr>
        <p:spPr>
          <a:xfrm>
            <a:off x="838200" y="1470581"/>
            <a:ext cx="10515600" cy="4706382"/>
          </a:xfrm>
        </p:spPr>
        <p:txBody>
          <a:bodyPr>
            <a:normAutofit fontScale="92500" lnSpcReduction="10000"/>
          </a:bodyPr>
          <a:lstStyle/>
          <a:p>
            <a:pPr>
              <a:buFont typeface="Arial" panose="020B0604020202020204" pitchFamily="34" charset="0"/>
              <a:buChar char="•"/>
            </a:pPr>
            <a:r>
              <a:rPr lang="en-US" sz="2400" b="1" dirty="0"/>
              <a:t>Successful Tumor Detection and Segmentation</a:t>
            </a:r>
            <a:r>
              <a:rPr lang="en-US" sz="2400" dirty="0"/>
              <a:t>: Accurately identified and classified glioma, meningioma, and pituitary tumors from MRI scans.</a:t>
            </a:r>
          </a:p>
          <a:p>
            <a:pPr>
              <a:buFont typeface="Arial" panose="020B0604020202020204" pitchFamily="34" charset="0"/>
              <a:buChar char="•"/>
            </a:pPr>
            <a:r>
              <a:rPr lang="en-US" sz="2400" b="1" dirty="0"/>
              <a:t>Improved Accuracy</a:t>
            </a:r>
            <a:r>
              <a:rPr lang="en-US" sz="2400" dirty="0"/>
              <a:t>: Achieved a significant accuracy increase, surpassing traditional methods.</a:t>
            </a:r>
          </a:p>
          <a:p>
            <a:pPr>
              <a:buFont typeface="Arial" panose="020B0604020202020204" pitchFamily="34" charset="0"/>
              <a:buChar char="•"/>
            </a:pPr>
            <a:r>
              <a:rPr lang="en-US" sz="2400" b="1" dirty="0"/>
              <a:t>Reduced Diagnostic Time</a:t>
            </a:r>
            <a:r>
              <a:rPr lang="en-US" sz="2400" dirty="0"/>
              <a:t>: Significantly decreased the time for tumor diagnosis, prioritizing patient care.</a:t>
            </a:r>
          </a:p>
          <a:p>
            <a:pPr>
              <a:buFont typeface="Arial" panose="020B0604020202020204" pitchFamily="34" charset="0"/>
              <a:buChar char="•"/>
            </a:pPr>
            <a:r>
              <a:rPr lang="en-US" sz="2400" b="1" dirty="0"/>
              <a:t>Enhanced Reliability</a:t>
            </a:r>
            <a:r>
              <a:rPr lang="en-US" sz="2400" dirty="0"/>
              <a:t>: Consistent performance across diverse datasets, validating robustness.</a:t>
            </a:r>
          </a:p>
          <a:p>
            <a:pPr>
              <a:buFont typeface="Arial" panose="020B0604020202020204" pitchFamily="34" charset="0"/>
              <a:buChar char="•"/>
            </a:pPr>
            <a:r>
              <a:rPr lang="en-US" sz="2400" b="1" dirty="0"/>
              <a:t>User-Friendly Interface</a:t>
            </a:r>
            <a:r>
              <a:rPr lang="en-US" sz="2400" dirty="0"/>
              <a:t>: Developed an intuitive </a:t>
            </a:r>
            <a:r>
              <a:rPr lang="en-US" sz="2400" dirty="0" err="1"/>
              <a:t>Gradio</a:t>
            </a:r>
            <a:r>
              <a:rPr lang="en-US" sz="2400" dirty="0"/>
              <a:t> interface for quick and accurate results.</a:t>
            </a:r>
          </a:p>
          <a:p>
            <a:pPr>
              <a:buFont typeface="Arial" panose="020B0604020202020204" pitchFamily="34" charset="0"/>
              <a:buChar char="•"/>
            </a:pPr>
            <a:r>
              <a:rPr lang="en-US" sz="2400" b="1" dirty="0"/>
              <a:t>Contribution to Medical Imaging</a:t>
            </a:r>
            <a:r>
              <a:rPr lang="en-US" sz="2400" dirty="0"/>
              <a:t>: Combined advanced image processing and machine learning techniques.</a:t>
            </a:r>
          </a:p>
          <a:p>
            <a:pPr>
              <a:buFont typeface="Arial" panose="020B0604020202020204" pitchFamily="34" charset="0"/>
              <a:buChar char="•"/>
            </a:pPr>
            <a:r>
              <a:rPr lang="en-US" sz="2400" b="1" dirty="0"/>
              <a:t>Foundation for Future Work</a:t>
            </a:r>
            <a:r>
              <a:rPr lang="en-US" sz="2400" dirty="0"/>
              <a:t>: Established groundwork for enhancements, including additional imaging modalities.</a:t>
            </a:r>
          </a:p>
          <a:p>
            <a:endParaRPr lang="en-US" dirty="0"/>
          </a:p>
        </p:txBody>
      </p:sp>
    </p:spTree>
    <p:extLst>
      <p:ext uri="{BB962C8B-B14F-4D97-AF65-F5344CB8AC3E}">
        <p14:creationId xmlns:p14="http://schemas.microsoft.com/office/powerpoint/2010/main" val="1589334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28389" y="1103509"/>
            <a:ext cx="9018494" cy="477837"/>
          </a:xfrm>
        </p:spPr>
        <p:txBody>
          <a:bodyPr>
            <a:normAutofit fontScale="90000"/>
          </a:bodyPr>
          <a:lstStyle/>
          <a:p>
            <a:r>
              <a:rPr lang="en-GB" b="1" dirty="0">
                <a:latin typeface="Montserrat"/>
                <a:ea typeface="Montserrat"/>
                <a:cs typeface="Montserrat"/>
                <a:sym typeface="Montserrat"/>
              </a:rPr>
              <a:t>Conclusion</a:t>
            </a:r>
            <a:endParaRPr lang="en-IN" dirty="0"/>
          </a:p>
        </p:txBody>
      </p:sp>
      <p:sp>
        <p:nvSpPr>
          <p:cNvPr id="3" name="TextBox 2">
            <a:extLst>
              <a:ext uri="{FF2B5EF4-FFF2-40B4-BE49-F238E27FC236}">
                <a16:creationId xmlns:a16="http://schemas.microsoft.com/office/drawing/2014/main" id="{667B4FA8-9CC0-B708-7720-282145B9CEA1}"/>
              </a:ext>
            </a:extLst>
          </p:cNvPr>
          <p:cNvSpPr txBox="1"/>
          <p:nvPr/>
        </p:nvSpPr>
        <p:spPr>
          <a:xfrm>
            <a:off x="428389" y="1743958"/>
            <a:ext cx="10831398" cy="4247317"/>
          </a:xfrm>
          <a:prstGeom prst="rect">
            <a:avLst/>
          </a:prstGeom>
          <a:noFill/>
        </p:spPr>
        <p:txBody>
          <a:bodyPr wrap="square" rtlCol="0">
            <a:spAutoFit/>
          </a:bodyPr>
          <a:lstStyle/>
          <a:p>
            <a:pPr marL="285750" indent="-285750">
              <a:buFont typeface="Arial" panose="020B0604020202020204" pitchFamily="34" charset="0"/>
              <a:buChar char="•"/>
            </a:pPr>
            <a:r>
              <a:rPr lang="en-US" dirty="0"/>
              <a:t> An intelligent system for tumor segmentation and detection was successfully developed, utilizing advanced machine learning techniques, particularly deep learning algorithms, to enhance performance.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The system demonstrated high accuracy in detecting and segmenting tumors from MRI and CT scans, offering significant potential to assist radiologists in diagnosing cancer more efficiently and accurately.</a:t>
            </a:r>
          </a:p>
          <a:p>
            <a:endParaRPr lang="en-US" dirty="0"/>
          </a:p>
          <a:p>
            <a:pPr marL="285750" indent="-285750">
              <a:buFont typeface="Arial" panose="020B0604020202020204" pitchFamily="34" charset="0"/>
              <a:buChar char="•"/>
            </a:pPr>
            <a:r>
              <a:rPr lang="en-US" dirty="0"/>
              <a:t> Convolutional neural networks (CNNs) enabled precise segmentation, especially for irregularly shaped tumors, overcoming the limitations of traditional segmentation methods and improving diagnostic precision.</a:t>
            </a:r>
          </a:p>
          <a:p>
            <a:endParaRPr lang="en-US" dirty="0"/>
          </a:p>
          <a:p>
            <a:pPr marL="285750" indent="-285750">
              <a:buFont typeface="Arial" panose="020B0604020202020204" pitchFamily="34" charset="0"/>
              <a:buChar char="•"/>
            </a:pPr>
            <a:r>
              <a:rPr lang="en-US" dirty="0"/>
              <a:t> The system's adaptability to different imaging modalities (e.g., MRI, CT) highlights its robustness, making it applicable to a wide range of medical imaging contexts and different tumor types.</a:t>
            </a:r>
          </a:p>
          <a:p>
            <a:r>
              <a:rPr lang="en-US" dirty="0"/>
              <a:t>  </a:t>
            </a:r>
          </a:p>
          <a:p>
            <a:pPr marL="285750" indent="-285750">
              <a:buFont typeface="Arial" panose="020B0604020202020204" pitchFamily="34" charset="0"/>
              <a:buChar char="•"/>
            </a:pPr>
            <a:r>
              <a:rPr lang="en-US" dirty="0"/>
              <a:t> Future work should focus on further improving the system's generalization across diverse, large-scale datasets and exploring the integration of multimodal imaging data for even greater detection accuracy and clinical relevance, with potential for application in personalized treatment planning and early diagnosis in oncology.</a:t>
            </a:r>
            <a:endParaRPr lang="en-IN" dirty="0"/>
          </a:p>
        </p:txBody>
      </p:sp>
    </p:spTree>
    <p:extLst>
      <p:ext uri="{BB962C8B-B14F-4D97-AF65-F5344CB8AC3E}">
        <p14:creationId xmlns:p14="http://schemas.microsoft.com/office/powerpoint/2010/main" val="20870995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91567" y="1211511"/>
            <a:ext cx="9144000" cy="670578"/>
          </a:xfrm>
        </p:spPr>
        <p:txBody>
          <a:bodyPr>
            <a:normAutofit fontScale="90000"/>
          </a:bodyPr>
          <a:lstStyle/>
          <a:p>
            <a:r>
              <a:rPr lang="en-GB" b="1" dirty="0">
                <a:latin typeface="Montserrat" panose="00000500000000000000"/>
                <a:ea typeface="Montserrat" panose="00000500000000000000"/>
                <a:cs typeface="Montserrat" panose="00000500000000000000"/>
                <a:sym typeface="Montserrat" panose="00000500000000000000"/>
              </a:rPr>
              <a:t>Future Scope</a:t>
            </a:r>
            <a:endParaRPr lang="en-IN" dirty="0"/>
          </a:p>
        </p:txBody>
      </p:sp>
      <p:sp>
        <p:nvSpPr>
          <p:cNvPr id="3" name="TextBox 2">
            <a:extLst>
              <a:ext uri="{FF2B5EF4-FFF2-40B4-BE49-F238E27FC236}">
                <a16:creationId xmlns:a16="http://schemas.microsoft.com/office/drawing/2014/main" id="{68584769-146A-FED8-3B49-92325C547937}"/>
              </a:ext>
            </a:extLst>
          </p:cNvPr>
          <p:cNvSpPr txBox="1"/>
          <p:nvPr/>
        </p:nvSpPr>
        <p:spPr>
          <a:xfrm>
            <a:off x="391567" y="2089124"/>
            <a:ext cx="11408866" cy="3970318"/>
          </a:xfrm>
          <a:prstGeom prst="rect">
            <a:avLst/>
          </a:prstGeom>
          <a:noFill/>
        </p:spPr>
        <p:txBody>
          <a:bodyPr wrap="square" rtlCol="0">
            <a:spAutoFit/>
          </a:bodyPr>
          <a:lstStyle/>
          <a:p>
            <a:r>
              <a:rPr lang="en-US" b="1" dirty="0"/>
              <a:t>Personalized Treatment Plans: </a:t>
            </a:r>
            <a:r>
              <a:rPr lang="en-US" dirty="0"/>
              <a:t>The system could evolve to assist in designing personalized treatment strategies based on tumor characteristics and predicted responses to therapies like radiation and chemotherapy.</a:t>
            </a:r>
          </a:p>
          <a:p>
            <a:endParaRPr lang="en-US" dirty="0"/>
          </a:p>
          <a:p>
            <a:r>
              <a:rPr lang="en-US" b="1" dirty="0"/>
              <a:t>Multi-Modal Image Fusion: </a:t>
            </a:r>
            <a:r>
              <a:rPr lang="en-US" dirty="0"/>
              <a:t>Future versions could integrate data from various imaging modalities (MRI, CT) to enhance detection accuracy and provide a more comprehensive tumor analysis.</a:t>
            </a:r>
          </a:p>
          <a:p>
            <a:endParaRPr lang="en-US" b="1" dirty="0"/>
          </a:p>
          <a:p>
            <a:r>
              <a:rPr lang="en-US" b="1" dirty="0"/>
              <a:t>Real-Time Monitoring &amp; Predictive Analytics: </a:t>
            </a:r>
            <a:r>
              <a:rPr lang="en-US" dirty="0"/>
              <a:t>The system could enable real-time tracking of tumor growth and predict future progression, aiding in timely treatment decisions and continuous patient monitoring.</a:t>
            </a:r>
          </a:p>
          <a:p>
            <a:endParaRPr lang="en-US" dirty="0"/>
          </a:p>
          <a:p>
            <a:r>
              <a:rPr lang="en-US" b="1" dirty="0"/>
              <a:t>Cloud &amp; Mobile Deployment: </a:t>
            </a:r>
            <a:r>
              <a:rPr lang="en-US" dirty="0"/>
              <a:t>Expanding to cloud platforms and mobile applications would allow wider access for healthcare professionals globally, enabling remote diagnostics in under-served regions.</a:t>
            </a:r>
          </a:p>
          <a:p>
            <a:endParaRPr lang="en-US" b="1" dirty="0"/>
          </a:p>
          <a:p>
            <a:r>
              <a:rPr lang="en-US" b="1" dirty="0"/>
              <a:t>AI-Driven Radiomics &amp; Genomic Integration: </a:t>
            </a:r>
            <a:r>
              <a:rPr lang="en-US" dirty="0"/>
              <a:t>Future integration with radiomics and genetic data would enable better prediction of tumor behavior and patient prognosis, further advancing personalized medicine approaches.</a:t>
            </a:r>
            <a:endParaRPr lang="en-IN" dirty="0"/>
          </a:p>
        </p:txBody>
      </p:sp>
    </p:spTree>
    <p:extLst>
      <p:ext uri="{BB962C8B-B14F-4D97-AF65-F5344CB8AC3E}">
        <p14:creationId xmlns:p14="http://schemas.microsoft.com/office/powerpoint/2010/main" val="27703441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537328" y="980962"/>
            <a:ext cx="9144000" cy="670578"/>
          </a:xfrm>
        </p:spPr>
        <p:txBody>
          <a:bodyPr>
            <a:normAutofit fontScale="90000"/>
          </a:bodyPr>
          <a:lstStyle/>
          <a:p>
            <a:r>
              <a:rPr lang="en-GB" b="1" dirty="0">
                <a:latin typeface="Montserrat" panose="00000500000000000000"/>
                <a:ea typeface="Montserrat" panose="00000500000000000000"/>
                <a:cs typeface="Montserrat" panose="00000500000000000000"/>
                <a:sym typeface="Montserrat" panose="00000500000000000000"/>
              </a:rPr>
              <a:t>References</a:t>
            </a:r>
            <a:endParaRPr lang="en-IN" dirty="0"/>
          </a:p>
        </p:txBody>
      </p:sp>
      <p:sp>
        <p:nvSpPr>
          <p:cNvPr id="3" name="TextBox 2">
            <a:extLst>
              <a:ext uri="{FF2B5EF4-FFF2-40B4-BE49-F238E27FC236}">
                <a16:creationId xmlns:a16="http://schemas.microsoft.com/office/drawing/2014/main" id="{68584769-146A-FED8-3B49-92325C547937}"/>
              </a:ext>
            </a:extLst>
          </p:cNvPr>
          <p:cNvSpPr txBox="1"/>
          <p:nvPr/>
        </p:nvSpPr>
        <p:spPr>
          <a:xfrm>
            <a:off x="537328" y="1764661"/>
            <a:ext cx="11029361" cy="4801314"/>
          </a:xfrm>
          <a:prstGeom prst="rect">
            <a:avLst/>
          </a:prstGeom>
          <a:noFill/>
        </p:spPr>
        <p:txBody>
          <a:bodyPr wrap="square" rtlCol="0">
            <a:spAutoFit/>
          </a:bodyPr>
          <a:lstStyle/>
          <a:p>
            <a:pPr marL="342900" indent="-342900">
              <a:buFont typeface="Wingdings" panose="05000000000000000000" pitchFamily="2" charset="2"/>
              <a:buChar char="q"/>
            </a:pPr>
            <a:r>
              <a:rPr lang="en-IN" b="1" dirty="0" err="1"/>
              <a:t>Menze</a:t>
            </a:r>
            <a:r>
              <a:rPr lang="en-IN" b="1" dirty="0"/>
              <a:t>, B. H., et al. (2015).</a:t>
            </a:r>
            <a:r>
              <a:rPr lang="en-IN" dirty="0"/>
              <a:t> "The Multimodal Brain </a:t>
            </a:r>
            <a:r>
              <a:rPr lang="en-IN" dirty="0" err="1"/>
              <a:t>Tumor</a:t>
            </a:r>
            <a:r>
              <a:rPr lang="en-IN" dirty="0"/>
              <a:t> Image Segmentation Benchmark (BRATS)." </a:t>
            </a:r>
            <a:r>
              <a:rPr lang="en-IN" i="1" dirty="0"/>
              <a:t>IEEE Transactions on Medical Imaging</a:t>
            </a:r>
            <a:r>
              <a:rPr lang="en-IN" dirty="0"/>
              <a:t>, 34(10), 1993-2024.</a:t>
            </a:r>
          </a:p>
          <a:p>
            <a:pPr marL="342900" indent="-342900">
              <a:buFont typeface="Wingdings" panose="05000000000000000000" pitchFamily="2" charset="2"/>
              <a:buChar char="q"/>
            </a:pPr>
            <a:endParaRPr lang="en-IN" dirty="0"/>
          </a:p>
          <a:p>
            <a:pPr marL="342900" indent="-342900">
              <a:buFont typeface="Wingdings" panose="05000000000000000000" pitchFamily="2" charset="2"/>
              <a:buChar char="q"/>
            </a:pPr>
            <a:r>
              <a:rPr lang="en-US" b="1" dirty="0"/>
              <a:t>Gonzalez, R. C., &amp; Woods, R. E. (2018).</a:t>
            </a:r>
            <a:r>
              <a:rPr lang="en-US" dirty="0"/>
              <a:t> "Digital Image Processing." </a:t>
            </a:r>
            <a:r>
              <a:rPr lang="en-US" i="1" dirty="0"/>
              <a:t>Pearson</a:t>
            </a:r>
            <a:r>
              <a:rPr lang="en-US" dirty="0"/>
              <a:t>.</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b="1" dirty="0"/>
              <a:t>Daubechies, I. (1992).</a:t>
            </a:r>
            <a:r>
              <a:rPr lang="en-US" dirty="0"/>
              <a:t> "Ten Lectures on Wavelets." </a:t>
            </a:r>
            <a:r>
              <a:rPr lang="en-US" i="1" dirty="0"/>
              <a:t>Society for Industrial and Applied Mathematics (SIAM)</a:t>
            </a:r>
            <a:r>
              <a:rPr lang="en-US" dirty="0"/>
              <a:t>.</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b="1" dirty="0"/>
              <a:t>Jolliffe, I. T., &amp; </a:t>
            </a:r>
            <a:r>
              <a:rPr lang="en-US" b="1" dirty="0" err="1"/>
              <a:t>Cadima</a:t>
            </a:r>
            <a:r>
              <a:rPr lang="en-US" b="1" dirty="0"/>
              <a:t>, J. (2016).</a:t>
            </a:r>
            <a:r>
              <a:rPr lang="en-US" dirty="0"/>
              <a:t> "Principal Component Analysis: A Review and Recent Developments." </a:t>
            </a:r>
            <a:r>
              <a:rPr lang="en-US" i="1" dirty="0"/>
              <a:t>Philosophical Transactions of the Royal Society A: Mathematical, Physical and Engineering Sciences</a:t>
            </a:r>
            <a:r>
              <a:rPr lang="en-US" dirty="0"/>
              <a:t>, 374(2065).</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b="1" dirty="0"/>
              <a:t>Dalal, N., &amp; </a:t>
            </a:r>
            <a:r>
              <a:rPr lang="en-US" b="1" dirty="0" err="1"/>
              <a:t>Triggs</a:t>
            </a:r>
            <a:r>
              <a:rPr lang="en-US" b="1" dirty="0"/>
              <a:t>, B. (2005).</a:t>
            </a:r>
            <a:r>
              <a:rPr lang="en-US" dirty="0"/>
              <a:t> "Histograms of Oriented Gradients for Human Detection." </a:t>
            </a:r>
            <a:r>
              <a:rPr lang="en-US" i="1" dirty="0"/>
              <a:t>IEEE Conference on Computer Vision and Pattern Recognition (CVPR)</a:t>
            </a:r>
            <a:r>
              <a:rPr lang="en-US" dirty="0"/>
              <a:t>.</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b="1" dirty="0" err="1"/>
              <a:t>Breiman</a:t>
            </a:r>
            <a:r>
              <a:rPr lang="en-US" b="1" dirty="0"/>
              <a:t>, L. (2001).</a:t>
            </a:r>
            <a:r>
              <a:rPr lang="en-US" dirty="0"/>
              <a:t> "Random Forests." </a:t>
            </a:r>
            <a:r>
              <a:rPr lang="en-US" i="1" dirty="0"/>
              <a:t>Machine Learning</a:t>
            </a:r>
            <a:r>
              <a:rPr lang="en-US" dirty="0"/>
              <a:t>, 45(1), 5-32.</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b="1" dirty="0"/>
              <a:t>Friedman, J. H. (2001).</a:t>
            </a:r>
            <a:r>
              <a:rPr lang="en-US" dirty="0"/>
              <a:t> "Greedy Function Approximation: A Gradient Boosting Machine." </a:t>
            </a:r>
            <a:r>
              <a:rPr lang="en-US" i="1" dirty="0"/>
              <a:t>Annals of Statistics</a:t>
            </a:r>
            <a:r>
              <a:rPr lang="en-US" dirty="0"/>
              <a:t>, 29(5), 1189-1232.</a:t>
            </a:r>
            <a:endParaRPr lang="en-IN" dirty="0"/>
          </a:p>
        </p:txBody>
      </p:sp>
    </p:spTree>
    <p:extLst>
      <p:ext uri="{BB962C8B-B14F-4D97-AF65-F5344CB8AC3E}">
        <p14:creationId xmlns:p14="http://schemas.microsoft.com/office/powerpoint/2010/main" val="39743322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4A5307C-2F6C-ADDE-1E3B-8AC4CA114C88}"/>
              </a:ext>
            </a:extLst>
          </p:cNvPr>
          <p:cNvSpPr/>
          <p:nvPr/>
        </p:nvSpPr>
        <p:spPr>
          <a:xfrm>
            <a:off x="0" y="2379233"/>
            <a:ext cx="12192000" cy="2384612"/>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l="50000" t="50000" r="50000" b="50000"/>
            </a:path>
            <a:tileRect/>
          </a:gra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itle 1">
            <a:extLst>
              <a:ext uri="{FF2B5EF4-FFF2-40B4-BE49-F238E27FC236}">
                <a16:creationId xmlns:a16="http://schemas.microsoft.com/office/drawing/2014/main" id="{561C16B7-6BEC-C1CC-A764-049E15914E59}"/>
              </a:ext>
            </a:extLst>
          </p:cNvPr>
          <p:cNvSpPr txBox="1">
            <a:spLocks/>
          </p:cNvSpPr>
          <p:nvPr/>
        </p:nvSpPr>
        <p:spPr>
          <a:xfrm>
            <a:off x="4331148" y="3079068"/>
            <a:ext cx="3939092" cy="93413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latin typeface="Montserrat" panose="00000500000000000000"/>
                <a:sym typeface="Montserrat" panose="00000500000000000000"/>
              </a:rPr>
              <a:t>Thank You!</a:t>
            </a:r>
            <a:endParaRPr lang="en-IN" dirty="0"/>
          </a:p>
        </p:txBody>
      </p:sp>
    </p:spTree>
    <p:extLst>
      <p:ext uri="{BB962C8B-B14F-4D97-AF65-F5344CB8AC3E}">
        <p14:creationId xmlns:p14="http://schemas.microsoft.com/office/powerpoint/2010/main" val="17901917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1391920" y="1300480"/>
            <a:ext cx="9144000" cy="5313680"/>
          </a:xfrm>
        </p:spPr>
        <p:txBody>
          <a:bodyPr>
            <a:normAutofit fontScale="70000" lnSpcReduction="20000"/>
          </a:bodyPr>
          <a:lstStyle/>
          <a:p>
            <a:pPr marL="285750" indent="-285750">
              <a:lnSpc>
                <a:spcPct val="120000"/>
              </a:lnSpc>
              <a:spcAft>
                <a:spcPts val="1200"/>
              </a:spcAft>
            </a:pPr>
            <a:r>
              <a:rPr lang="en-US" sz="1800" b="1" dirty="0">
                <a:solidFill>
                  <a:schemeClr val="dk1"/>
                </a:solidFill>
                <a:ea typeface="Montserrat"/>
                <a:cs typeface="Montserrat"/>
                <a:sym typeface="Montserrat"/>
              </a:rPr>
              <a:t>Introduction</a:t>
            </a:r>
          </a:p>
          <a:p>
            <a:pPr marL="285750" indent="-285750">
              <a:lnSpc>
                <a:spcPct val="120000"/>
              </a:lnSpc>
              <a:spcAft>
                <a:spcPts val="1200"/>
              </a:spcAft>
            </a:pPr>
            <a:r>
              <a:rPr lang="en-US" sz="1800" b="1" dirty="0">
                <a:solidFill>
                  <a:schemeClr val="dk1"/>
                </a:solidFill>
                <a:ea typeface="Montserrat"/>
                <a:cs typeface="Montserrat"/>
                <a:sym typeface="Montserrat"/>
              </a:rPr>
              <a:t>Literature Review</a:t>
            </a:r>
          </a:p>
          <a:p>
            <a:pPr marL="285750" indent="-285750">
              <a:lnSpc>
                <a:spcPct val="120000"/>
              </a:lnSpc>
              <a:spcAft>
                <a:spcPts val="1200"/>
              </a:spcAft>
            </a:pPr>
            <a:r>
              <a:rPr lang="en-US" sz="1800" b="1" dirty="0">
                <a:solidFill>
                  <a:schemeClr val="dk1"/>
                </a:solidFill>
                <a:ea typeface="Montserrat"/>
                <a:cs typeface="Montserrat"/>
                <a:sym typeface="Montserrat"/>
              </a:rPr>
              <a:t>Objectives</a:t>
            </a:r>
          </a:p>
          <a:p>
            <a:pPr marL="285750" indent="-285750">
              <a:lnSpc>
                <a:spcPct val="120000"/>
              </a:lnSpc>
              <a:spcAft>
                <a:spcPts val="1200"/>
              </a:spcAft>
            </a:pPr>
            <a:r>
              <a:rPr lang="en-US" sz="1800" b="1" dirty="0">
                <a:solidFill>
                  <a:schemeClr val="dk1"/>
                </a:solidFill>
                <a:ea typeface="Montserrat"/>
                <a:cs typeface="Montserrat"/>
                <a:sym typeface="Montserrat"/>
              </a:rPr>
              <a:t>Proposed Methodology/ Architecture/Project Modules</a:t>
            </a:r>
          </a:p>
          <a:p>
            <a:pPr marL="285750" indent="-285750">
              <a:lnSpc>
                <a:spcPct val="120000"/>
              </a:lnSpc>
              <a:spcAft>
                <a:spcPts val="1200"/>
              </a:spcAft>
            </a:pPr>
            <a:r>
              <a:rPr lang="en-US" sz="1800" b="1" dirty="0">
                <a:solidFill>
                  <a:schemeClr val="dk1"/>
                </a:solidFill>
                <a:ea typeface="Montserrat"/>
                <a:cs typeface="Montserrat"/>
                <a:sym typeface="Montserrat"/>
              </a:rPr>
              <a:t>Data Collection / Tools / Platform used</a:t>
            </a:r>
          </a:p>
          <a:p>
            <a:pPr marL="285750" indent="-285750">
              <a:lnSpc>
                <a:spcPct val="120000"/>
              </a:lnSpc>
              <a:spcAft>
                <a:spcPts val="1200"/>
              </a:spcAft>
            </a:pPr>
            <a:r>
              <a:rPr lang="en-US" sz="1800" b="1" dirty="0">
                <a:solidFill>
                  <a:schemeClr val="dk1"/>
                </a:solidFill>
                <a:ea typeface="Montserrat"/>
                <a:cs typeface="Montserrat"/>
                <a:sym typeface="Montserrat"/>
              </a:rPr>
              <a:t>Design / Implementation / modelling</a:t>
            </a:r>
          </a:p>
          <a:p>
            <a:pPr marL="285750" indent="-285750">
              <a:lnSpc>
                <a:spcPct val="120000"/>
              </a:lnSpc>
              <a:spcAft>
                <a:spcPts val="1200"/>
              </a:spcAft>
            </a:pPr>
            <a:r>
              <a:rPr lang="en-US" sz="1800" b="1" dirty="0">
                <a:solidFill>
                  <a:schemeClr val="dk1"/>
                </a:solidFill>
                <a:ea typeface="Montserrat"/>
                <a:cs typeface="Montserrat"/>
                <a:sym typeface="Montserrat"/>
              </a:rPr>
              <a:t>Testing and Summary of Results</a:t>
            </a:r>
          </a:p>
          <a:p>
            <a:pPr marL="285750" indent="-285750">
              <a:lnSpc>
                <a:spcPct val="120000"/>
              </a:lnSpc>
              <a:spcAft>
                <a:spcPts val="1200"/>
              </a:spcAft>
            </a:pPr>
            <a:r>
              <a:rPr lang="en-US" sz="1800" b="1" dirty="0">
                <a:solidFill>
                  <a:schemeClr val="dk1"/>
                </a:solidFill>
                <a:ea typeface="Montserrat"/>
                <a:cs typeface="Montserrat"/>
                <a:sym typeface="Montserrat"/>
              </a:rPr>
              <a:t>Outcomes</a:t>
            </a:r>
          </a:p>
          <a:p>
            <a:pPr marL="285750" indent="-285750">
              <a:lnSpc>
                <a:spcPct val="120000"/>
              </a:lnSpc>
              <a:spcAft>
                <a:spcPts val="1200"/>
              </a:spcAft>
            </a:pPr>
            <a:r>
              <a:rPr lang="en-US" sz="1800" b="1" dirty="0">
                <a:solidFill>
                  <a:schemeClr val="dk1"/>
                </a:solidFill>
                <a:ea typeface="Montserrat"/>
                <a:cs typeface="Montserrat"/>
                <a:sym typeface="Montserrat"/>
              </a:rPr>
              <a:t>Conclusion</a:t>
            </a:r>
          </a:p>
          <a:p>
            <a:pPr marL="285750" indent="-285750">
              <a:lnSpc>
                <a:spcPct val="120000"/>
              </a:lnSpc>
              <a:spcAft>
                <a:spcPts val="1200"/>
              </a:spcAft>
            </a:pPr>
            <a:r>
              <a:rPr lang="en-US" sz="1800" b="1" dirty="0">
                <a:solidFill>
                  <a:schemeClr val="dk1"/>
                </a:solidFill>
                <a:ea typeface="Montserrat"/>
                <a:cs typeface="Montserrat"/>
                <a:sym typeface="Montserrat"/>
              </a:rPr>
              <a:t>Future Scope</a:t>
            </a:r>
          </a:p>
          <a:p>
            <a:pPr marL="285750" indent="-285750">
              <a:lnSpc>
                <a:spcPct val="120000"/>
              </a:lnSpc>
              <a:spcAft>
                <a:spcPts val="1200"/>
              </a:spcAft>
            </a:pPr>
            <a:r>
              <a:rPr lang="en-US" sz="1800" b="1" dirty="0">
                <a:solidFill>
                  <a:schemeClr val="dk1"/>
                </a:solidFill>
                <a:ea typeface="Montserrat"/>
                <a:cs typeface="Montserrat"/>
                <a:sym typeface="Montserrat"/>
              </a:rPr>
              <a:t>References</a:t>
            </a:r>
          </a:p>
          <a:p>
            <a:endParaRPr lang="en-IN" dirty="0"/>
          </a:p>
        </p:txBody>
      </p:sp>
      <p:sp>
        <p:nvSpPr>
          <p:cNvPr id="4" name="Google Shape;85;p16"/>
          <p:cNvSpPr txBox="1">
            <a:spLocks noGrp="1"/>
          </p:cNvSpPr>
          <p:nvPr>
            <p:ph type="ctrTitle" idx="4294967295"/>
          </p:nvPr>
        </p:nvSpPr>
        <p:spPr>
          <a:xfrm>
            <a:off x="5293360" y="685483"/>
            <a:ext cx="9144000" cy="533717"/>
          </a:xfrm>
          <a:prstGeom prst="rect">
            <a:avLst/>
          </a:prstGeom>
        </p:spPr>
        <p:txBody>
          <a:bodyPr spcFirstLastPara="1" wrap="square" lIns="91425" tIns="91425" rIns="91425" bIns="91425" anchor="ctr" anchorCtr="0">
            <a:normAutofit/>
          </a:bodyPr>
          <a:lstStyle/>
          <a:p>
            <a:pPr lvl="0"/>
            <a:r>
              <a:rPr lang="en-GB" sz="2400" b="1" dirty="0">
                <a:latin typeface="Montserrat"/>
                <a:ea typeface="Montserrat"/>
                <a:cs typeface="Montserrat"/>
                <a:sym typeface="Montserrat"/>
              </a:rPr>
              <a:t>Contents</a:t>
            </a:r>
            <a:endParaRPr b="1" dirty="0">
              <a:latin typeface="Montserrat"/>
              <a:ea typeface="Montserrat"/>
              <a:cs typeface="Montserrat"/>
              <a:sym typeface="Montserrat"/>
            </a:endParaRPr>
          </a:p>
        </p:txBody>
      </p:sp>
    </p:spTree>
    <p:extLst>
      <p:ext uri="{BB962C8B-B14F-4D97-AF65-F5344CB8AC3E}">
        <p14:creationId xmlns:p14="http://schemas.microsoft.com/office/powerpoint/2010/main" val="33053837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857840" y="1125319"/>
            <a:ext cx="9377082" cy="258202"/>
          </a:xfrm>
        </p:spPr>
        <p:txBody>
          <a:bodyPr>
            <a:normAutofit fontScale="90000"/>
          </a:bodyPr>
          <a:lstStyle/>
          <a:p>
            <a:r>
              <a:rPr lang="en-GB" b="1" dirty="0">
                <a:latin typeface="Montserrat" panose="00000500000000000000"/>
                <a:ea typeface="Montserrat" panose="00000500000000000000"/>
                <a:cs typeface="Montserrat" panose="00000500000000000000"/>
                <a:sym typeface="Montserrat" panose="00000500000000000000"/>
              </a:rPr>
              <a:t>Introduction</a:t>
            </a:r>
            <a:endParaRPr lang="en-IN" dirty="0"/>
          </a:p>
        </p:txBody>
      </p:sp>
      <p:sp>
        <p:nvSpPr>
          <p:cNvPr id="3" name="TextBox 2">
            <a:extLst>
              <a:ext uri="{FF2B5EF4-FFF2-40B4-BE49-F238E27FC236}">
                <a16:creationId xmlns:a16="http://schemas.microsoft.com/office/drawing/2014/main" id="{599ACF31-2394-EAD5-B537-482F5B2F5016}"/>
              </a:ext>
            </a:extLst>
          </p:cNvPr>
          <p:cNvSpPr txBox="1"/>
          <p:nvPr/>
        </p:nvSpPr>
        <p:spPr>
          <a:xfrm>
            <a:off x="641024" y="1696826"/>
            <a:ext cx="11076494" cy="4708981"/>
          </a:xfrm>
          <a:prstGeom prst="rect">
            <a:avLst/>
          </a:prstGeom>
          <a:noFill/>
        </p:spPr>
        <p:txBody>
          <a:bodyPr wrap="square" rtlCol="0">
            <a:spAutoFit/>
          </a:bodyPr>
          <a:lstStyle/>
          <a:p>
            <a:r>
              <a:rPr lang="en-US" sz="2000" b="1" dirty="0"/>
              <a:t>Complexity of Brain Tumors</a:t>
            </a:r>
            <a:r>
              <a:rPr lang="en-US" sz="2000" dirty="0"/>
              <a:t>: Brain tumors vary in type, location, and aggressiveness, making precise and timely diagnosis crucial.</a:t>
            </a:r>
          </a:p>
          <a:p>
            <a:r>
              <a:rPr lang="en-US" sz="2000" dirty="0"/>
              <a:t>  </a:t>
            </a:r>
          </a:p>
          <a:p>
            <a:r>
              <a:rPr lang="en-US" sz="2000" b="1" dirty="0"/>
              <a:t>Role of MRI</a:t>
            </a:r>
            <a:r>
              <a:rPr lang="en-US" sz="2000" dirty="0"/>
              <a:t>: Magnetic Resonance Imaging (MRI) is vital in detecting and diagnosing brain tumors by providing detailed images of brain structures and abnormalities.</a:t>
            </a:r>
          </a:p>
          <a:p>
            <a:endParaRPr lang="en-US" sz="2000" dirty="0"/>
          </a:p>
          <a:p>
            <a:r>
              <a:rPr lang="en-US" sz="2000" b="1" dirty="0"/>
              <a:t>Challenges in Image Interpretation</a:t>
            </a:r>
            <a:r>
              <a:rPr lang="en-US" sz="2000" dirty="0"/>
              <a:t>: Accurate interpretation of MRI images requires significant expertise and is often time-consuming.</a:t>
            </a:r>
          </a:p>
          <a:p>
            <a:endParaRPr lang="en-US" sz="2000" dirty="0"/>
          </a:p>
          <a:p>
            <a:r>
              <a:rPr lang="en-US" sz="2000" b="1" dirty="0"/>
              <a:t>Advances in Technology</a:t>
            </a:r>
            <a:r>
              <a:rPr lang="en-US" sz="2000" dirty="0"/>
              <a:t>: Machine learning and advanced image processing techniques offer new opportunities for enhancing the accuracy and efficiency of brain tumor detection.</a:t>
            </a:r>
          </a:p>
          <a:p>
            <a:endParaRPr lang="en-US" sz="2000" dirty="0"/>
          </a:p>
          <a:p>
            <a:r>
              <a:rPr lang="en-US" sz="2000" b="1" dirty="0"/>
              <a:t>Project Goal</a:t>
            </a:r>
            <a:r>
              <a:rPr lang="en-US" sz="2000" dirty="0"/>
              <a:t>: The project aims to develop an intelligent system using machine learning and image processing to detect and categorize brain tumors in MRI images, thereby assisting in early detection, monitoring progression, and planning treatment.</a:t>
            </a:r>
          </a:p>
        </p:txBody>
      </p:sp>
    </p:spTree>
    <p:extLst>
      <p:ext uri="{BB962C8B-B14F-4D97-AF65-F5344CB8AC3E}">
        <p14:creationId xmlns:p14="http://schemas.microsoft.com/office/powerpoint/2010/main" val="25412981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843280" y="1051243"/>
            <a:ext cx="9144000" cy="329919"/>
          </a:xfrm>
        </p:spPr>
        <p:txBody>
          <a:bodyPr>
            <a:normAutofit fontScale="90000"/>
          </a:bodyPr>
          <a:lstStyle/>
          <a:p>
            <a:r>
              <a:rPr lang="en-GB" b="1" dirty="0">
                <a:latin typeface="Montserrat" panose="00000500000000000000"/>
                <a:ea typeface="Montserrat" panose="00000500000000000000"/>
                <a:cs typeface="Montserrat" panose="00000500000000000000"/>
                <a:sym typeface="Montserrat" panose="00000500000000000000"/>
              </a:rPr>
              <a:t>Literature Survey</a:t>
            </a:r>
            <a:endParaRPr lang="en-IN" dirty="0"/>
          </a:p>
        </p:txBody>
      </p:sp>
      <p:graphicFrame>
        <p:nvGraphicFramePr>
          <p:cNvPr id="6" name="Table 5">
            <a:extLst>
              <a:ext uri="{FF2B5EF4-FFF2-40B4-BE49-F238E27FC236}">
                <a16:creationId xmlns:a16="http://schemas.microsoft.com/office/drawing/2014/main" id="{5F9B5CB9-9014-64E2-4608-9EF0762D6FFD}"/>
              </a:ext>
            </a:extLst>
          </p:cNvPr>
          <p:cNvGraphicFramePr>
            <a:graphicFrameLocks noGrp="1"/>
          </p:cNvGraphicFramePr>
          <p:nvPr>
            <p:extLst>
              <p:ext uri="{D42A27DB-BD31-4B8C-83A1-F6EECF244321}">
                <p14:modId xmlns:p14="http://schemas.microsoft.com/office/powerpoint/2010/main" val="1555904187"/>
              </p:ext>
            </p:extLst>
          </p:nvPr>
        </p:nvGraphicFramePr>
        <p:xfrm>
          <a:off x="843280" y="1537747"/>
          <a:ext cx="10363200" cy="4974404"/>
        </p:xfrm>
        <a:graphic>
          <a:graphicData uri="http://schemas.openxmlformats.org/drawingml/2006/table">
            <a:tbl>
              <a:tblPr firstRow="1" firstCol="1" bandRow="1">
                <a:tableStyleId>{9D7B26C5-4107-4FEC-AEDC-1716B250A1EF}</a:tableStyleId>
              </a:tblPr>
              <a:tblGrid>
                <a:gridCol w="500436">
                  <a:extLst>
                    <a:ext uri="{9D8B030D-6E8A-4147-A177-3AD203B41FA5}">
                      <a16:colId xmlns:a16="http://schemas.microsoft.com/office/drawing/2014/main" val="20000"/>
                    </a:ext>
                  </a:extLst>
                </a:gridCol>
                <a:gridCol w="1418011">
                  <a:extLst>
                    <a:ext uri="{9D8B030D-6E8A-4147-A177-3AD203B41FA5}">
                      <a16:colId xmlns:a16="http://schemas.microsoft.com/office/drawing/2014/main" val="20001"/>
                    </a:ext>
                  </a:extLst>
                </a:gridCol>
                <a:gridCol w="1026547">
                  <a:extLst>
                    <a:ext uri="{9D8B030D-6E8A-4147-A177-3AD203B41FA5}">
                      <a16:colId xmlns:a16="http://schemas.microsoft.com/office/drawing/2014/main" val="20002"/>
                    </a:ext>
                  </a:extLst>
                </a:gridCol>
                <a:gridCol w="2384260">
                  <a:extLst>
                    <a:ext uri="{9D8B030D-6E8A-4147-A177-3AD203B41FA5}">
                      <a16:colId xmlns:a16="http://schemas.microsoft.com/office/drawing/2014/main" val="20003"/>
                    </a:ext>
                  </a:extLst>
                </a:gridCol>
                <a:gridCol w="5033946">
                  <a:extLst>
                    <a:ext uri="{9D8B030D-6E8A-4147-A177-3AD203B41FA5}">
                      <a16:colId xmlns:a16="http://schemas.microsoft.com/office/drawing/2014/main" val="20004"/>
                    </a:ext>
                  </a:extLst>
                </a:gridCol>
              </a:tblGrid>
              <a:tr h="477750">
                <a:tc>
                  <a:txBody>
                    <a:bodyPr/>
                    <a:lstStyle/>
                    <a:p>
                      <a:pPr algn="ctr">
                        <a:lnSpc>
                          <a:spcPct val="107000"/>
                        </a:lnSpc>
                        <a:spcAft>
                          <a:spcPts val="800"/>
                        </a:spcAft>
                      </a:pPr>
                      <a:r>
                        <a:rPr lang="en-IN" sz="1400" kern="0" dirty="0">
                          <a:effectLst/>
                        </a:rPr>
                        <a:t>Ref</a:t>
                      </a:r>
                      <a:endParaRPr lang="en-IN" sz="1400" kern="100" dirty="0">
                        <a:effectLst/>
                        <a:latin typeface="Montserrat" panose="00000500000000000000" charset="0"/>
                        <a:ea typeface="Calibri" panose="020F0502020204030204" pitchFamily="34" charset="0"/>
                        <a:cs typeface="Times New Roman" panose="02020603050405020304" pitchFamily="18" charset="0"/>
                      </a:endParaRPr>
                    </a:p>
                  </a:txBody>
                  <a:tcPr marL="45209" marR="45209" marT="45209" marB="45209"/>
                </a:tc>
                <a:tc>
                  <a:txBody>
                    <a:bodyPr/>
                    <a:lstStyle/>
                    <a:p>
                      <a:pPr algn="ctr">
                        <a:lnSpc>
                          <a:spcPct val="107000"/>
                        </a:lnSpc>
                        <a:spcAft>
                          <a:spcPts val="800"/>
                        </a:spcAft>
                      </a:pPr>
                      <a:r>
                        <a:rPr lang="en-IN" sz="1400" kern="0" dirty="0">
                          <a:effectLst/>
                        </a:rPr>
                        <a:t>Journal</a:t>
                      </a:r>
                      <a:endParaRPr lang="en-IN" sz="1400" kern="100" dirty="0">
                        <a:effectLst/>
                        <a:latin typeface="Montserrat" panose="00000500000000000000" charset="0"/>
                        <a:ea typeface="Calibri" panose="020F0502020204030204" pitchFamily="34" charset="0"/>
                        <a:cs typeface="Times New Roman" panose="02020603050405020304" pitchFamily="18" charset="0"/>
                      </a:endParaRPr>
                    </a:p>
                  </a:txBody>
                  <a:tcPr marL="45209" marR="45209" marT="45209" marB="45209"/>
                </a:tc>
                <a:tc>
                  <a:txBody>
                    <a:bodyPr/>
                    <a:lstStyle/>
                    <a:p>
                      <a:pPr algn="ctr">
                        <a:lnSpc>
                          <a:spcPct val="107000"/>
                        </a:lnSpc>
                        <a:spcAft>
                          <a:spcPts val="800"/>
                        </a:spcAft>
                      </a:pPr>
                      <a:r>
                        <a:rPr lang="en-IN" sz="1400" kern="0" dirty="0">
                          <a:effectLst/>
                        </a:rPr>
                        <a:t>Published in</a:t>
                      </a:r>
                      <a:endParaRPr lang="en-IN" sz="1400" kern="100" dirty="0">
                        <a:effectLst/>
                        <a:latin typeface="Montserrat" panose="00000500000000000000" charset="0"/>
                        <a:ea typeface="Calibri" panose="020F0502020204030204" pitchFamily="34" charset="0"/>
                        <a:cs typeface="Times New Roman" panose="02020603050405020304" pitchFamily="18" charset="0"/>
                      </a:endParaRPr>
                    </a:p>
                  </a:txBody>
                  <a:tcPr marL="45209" marR="45209" marT="45209" marB="45209"/>
                </a:tc>
                <a:tc>
                  <a:txBody>
                    <a:bodyPr/>
                    <a:lstStyle/>
                    <a:p>
                      <a:pPr marR="28575" algn="ctr">
                        <a:lnSpc>
                          <a:spcPct val="107000"/>
                        </a:lnSpc>
                        <a:spcAft>
                          <a:spcPts val="800"/>
                        </a:spcAft>
                      </a:pPr>
                      <a:r>
                        <a:rPr lang="en-IN" sz="1400" kern="0" dirty="0">
                          <a:effectLst/>
                        </a:rPr>
                        <a:t>Title </a:t>
                      </a:r>
                      <a:endParaRPr lang="en-IN" sz="1400" kern="100" dirty="0">
                        <a:effectLst/>
                        <a:latin typeface="Montserrat" panose="00000500000000000000" charset="0"/>
                        <a:ea typeface="Calibri" panose="020F0502020204030204" pitchFamily="34" charset="0"/>
                        <a:cs typeface="Times New Roman" panose="02020603050405020304" pitchFamily="18" charset="0"/>
                      </a:endParaRPr>
                    </a:p>
                  </a:txBody>
                  <a:tcPr marL="45209" marR="45209" marT="45209" marB="45209"/>
                </a:tc>
                <a:tc>
                  <a:txBody>
                    <a:bodyPr/>
                    <a:lstStyle/>
                    <a:p>
                      <a:pPr marR="24765" algn="ctr">
                        <a:lnSpc>
                          <a:spcPct val="107000"/>
                        </a:lnSpc>
                        <a:spcAft>
                          <a:spcPts val="800"/>
                        </a:spcAft>
                      </a:pPr>
                      <a:r>
                        <a:rPr lang="en-IN" sz="1400" kern="0" dirty="0">
                          <a:effectLst/>
                        </a:rPr>
                        <a:t>Methodology</a:t>
                      </a:r>
                      <a:endParaRPr lang="en-IN" sz="1400" kern="100" dirty="0">
                        <a:effectLst/>
                        <a:latin typeface="Montserrat" panose="00000500000000000000" charset="0"/>
                        <a:ea typeface="Calibri" panose="020F0502020204030204" pitchFamily="34" charset="0"/>
                        <a:cs typeface="Times New Roman" panose="02020603050405020304" pitchFamily="18" charset="0"/>
                      </a:endParaRPr>
                    </a:p>
                  </a:txBody>
                  <a:tcPr marL="45209" marR="45209" marT="45209" marB="45209"/>
                </a:tc>
                <a:extLst>
                  <a:ext uri="{0D108BD9-81ED-4DB2-BD59-A6C34878D82A}">
                    <a16:rowId xmlns:a16="http://schemas.microsoft.com/office/drawing/2014/main" val="10000"/>
                  </a:ext>
                </a:extLst>
              </a:tr>
              <a:tr h="1051775">
                <a:tc>
                  <a:txBody>
                    <a:bodyPr/>
                    <a:lstStyle/>
                    <a:p>
                      <a:pPr algn="just">
                        <a:lnSpc>
                          <a:spcPct val="107000"/>
                        </a:lnSpc>
                        <a:spcAft>
                          <a:spcPts val="800"/>
                        </a:spcAft>
                      </a:pPr>
                      <a:r>
                        <a:rPr lang="en-IN" sz="1400" kern="0" dirty="0">
                          <a:effectLst/>
                        </a:rPr>
                        <a:t>1</a:t>
                      </a:r>
                      <a:endParaRPr lang="en-IN" sz="1400" kern="100" dirty="0">
                        <a:effectLst/>
                        <a:latin typeface="Montserrat" panose="00000500000000000000" charset="0"/>
                        <a:ea typeface="Calibri" panose="020F0502020204030204" pitchFamily="34" charset="0"/>
                        <a:cs typeface="Times New Roman" panose="02020603050405020304" pitchFamily="18" charset="0"/>
                      </a:endParaRPr>
                    </a:p>
                  </a:txBody>
                  <a:tcPr marL="45209" marR="45209" marT="45209" marB="45209">
                    <a:solidFill>
                      <a:srgbClr val="7030A0">
                        <a:alpha val="20000"/>
                      </a:srgbClr>
                    </a:solidFill>
                  </a:tcPr>
                </a:tc>
                <a:tc>
                  <a:txBody>
                    <a:bodyPr/>
                    <a:lstStyle/>
                    <a:p>
                      <a:pPr algn="just">
                        <a:lnSpc>
                          <a:spcPct val="107000"/>
                        </a:lnSpc>
                        <a:spcAft>
                          <a:spcPts val="800"/>
                        </a:spcAft>
                      </a:pPr>
                      <a:r>
                        <a:rPr lang="en-US" sz="1400" dirty="0"/>
                        <a:t>International Journal of Biomedical Imaging</a:t>
                      </a:r>
                      <a:endParaRPr lang="en-IN" sz="1400" kern="100" dirty="0">
                        <a:effectLst/>
                        <a:latin typeface="Montserrat" panose="00000500000000000000" charset="0"/>
                        <a:ea typeface="Calibri" panose="020F0502020204030204" pitchFamily="34" charset="0"/>
                        <a:cs typeface="Times New Roman" panose="02020603050405020304" pitchFamily="18" charset="0"/>
                      </a:endParaRPr>
                    </a:p>
                  </a:txBody>
                  <a:tcPr marL="45209" marR="45209" marT="45209" marB="45209">
                    <a:solidFill>
                      <a:srgbClr val="7030A0">
                        <a:alpha val="20000"/>
                      </a:srgbClr>
                    </a:solidFill>
                  </a:tcPr>
                </a:tc>
                <a:tc>
                  <a:txBody>
                    <a:bodyPr/>
                    <a:lstStyle/>
                    <a:p>
                      <a:pPr algn="ctr">
                        <a:lnSpc>
                          <a:spcPct val="107000"/>
                        </a:lnSpc>
                        <a:spcAft>
                          <a:spcPts val="800"/>
                        </a:spcAft>
                      </a:pPr>
                      <a:r>
                        <a:rPr lang="en-IN" sz="1400" dirty="0"/>
                        <a:t>2013</a:t>
                      </a:r>
                      <a:endParaRPr lang="en-IN" sz="1400" kern="100" dirty="0">
                        <a:effectLst/>
                        <a:latin typeface="Montserrat" panose="00000500000000000000" charset="0"/>
                        <a:ea typeface="Calibri" panose="020F0502020204030204" pitchFamily="34" charset="0"/>
                        <a:cs typeface="Times New Roman" panose="02020603050405020304" pitchFamily="18" charset="0"/>
                      </a:endParaRPr>
                    </a:p>
                  </a:txBody>
                  <a:tcPr marL="45209" marR="45209" marT="45209" marB="45209">
                    <a:solidFill>
                      <a:srgbClr val="7030A0">
                        <a:alpha val="20000"/>
                      </a:srgbClr>
                    </a:solidFill>
                  </a:tcPr>
                </a:tc>
                <a:tc>
                  <a:txBody>
                    <a:bodyPr/>
                    <a:lstStyle/>
                    <a:p>
                      <a:pPr marR="28575" algn="just">
                        <a:lnSpc>
                          <a:spcPct val="107000"/>
                        </a:lnSpc>
                        <a:spcAft>
                          <a:spcPts val="800"/>
                        </a:spcAft>
                      </a:pPr>
                      <a:r>
                        <a:rPr lang="en-US" sz="1400" dirty="0"/>
                        <a:t>Fuzzy Clustering Algorithms and Their Applications to Medical Image Analysis</a:t>
                      </a:r>
                      <a:endParaRPr lang="en-IN" sz="1400" kern="100" dirty="0">
                        <a:effectLst/>
                        <a:latin typeface="Montserrat" panose="00000500000000000000" charset="0"/>
                        <a:ea typeface="Calibri" panose="020F0502020204030204" pitchFamily="34" charset="0"/>
                        <a:cs typeface="Times New Roman" panose="02020603050405020304" pitchFamily="18" charset="0"/>
                      </a:endParaRPr>
                    </a:p>
                  </a:txBody>
                  <a:tcPr marL="45209" marR="45209" marT="45209" marB="45209">
                    <a:solidFill>
                      <a:srgbClr val="7030A0">
                        <a:alpha val="20000"/>
                      </a:srgbClr>
                    </a:solidFill>
                  </a:tcPr>
                </a:tc>
                <a:tc>
                  <a:txBody>
                    <a:bodyPr/>
                    <a:lstStyle/>
                    <a:p>
                      <a:pPr marR="24765" algn="just">
                        <a:lnSpc>
                          <a:spcPct val="107000"/>
                        </a:lnSpc>
                        <a:spcAft>
                          <a:spcPts val="800"/>
                        </a:spcAft>
                      </a:pPr>
                      <a:r>
                        <a:rPr lang="en-US" sz="1400" dirty="0"/>
                        <a:t>This paper reviews various fuzzy clustering algorithms, including Fuzzy C-Means (FCM), and their applications in medical image analysis. It discusses the mathematical formulation of FCM, its implementation, and its application in segmenting medical images such as MRI and CT scans. </a:t>
                      </a:r>
                      <a:endParaRPr lang="en-IN" sz="1400" kern="100" dirty="0">
                        <a:effectLst/>
                        <a:latin typeface="Montserrat" panose="00000500000000000000" charset="0"/>
                        <a:ea typeface="Calibri" panose="020F0502020204030204" pitchFamily="34" charset="0"/>
                        <a:cs typeface="Times New Roman" panose="02020603050405020304" pitchFamily="18" charset="0"/>
                      </a:endParaRPr>
                    </a:p>
                  </a:txBody>
                  <a:tcPr marL="45209" marR="45209" marT="45209" marB="45209">
                    <a:solidFill>
                      <a:srgbClr val="7030A0">
                        <a:alpha val="20000"/>
                      </a:srgbClr>
                    </a:solidFill>
                  </a:tcPr>
                </a:tc>
                <a:extLst>
                  <a:ext uri="{0D108BD9-81ED-4DB2-BD59-A6C34878D82A}">
                    <a16:rowId xmlns:a16="http://schemas.microsoft.com/office/drawing/2014/main" val="10001"/>
                  </a:ext>
                </a:extLst>
              </a:tr>
              <a:tr h="1178472">
                <a:tc>
                  <a:txBody>
                    <a:bodyPr/>
                    <a:lstStyle/>
                    <a:p>
                      <a:pPr algn="just">
                        <a:lnSpc>
                          <a:spcPct val="107000"/>
                        </a:lnSpc>
                        <a:spcAft>
                          <a:spcPts val="800"/>
                        </a:spcAft>
                      </a:pPr>
                      <a:r>
                        <a:rPr lang="en-IN" sz="1400" kern="0">
                          <a:effectLst/>
                        </a:rPr>
                        <a:t>2</a:t>
                      </a:r>
                      <a:endParaRPr lang="en-IN" sz="1400" kern="100">
                        <a:effectLst/>
                        <a:latin typeface="Montserrat" panose="00000500000000000000" charset="0"/>
                        <a:ea typeface="Calibri" panose="020F0502020204030204" pitchFamily="34" charset="0"/>
                        <a:cs typeface="Times New Roman" panose="02020603050405020304" pitchFamily="18" charset="0"/>
                      </a:endParaRPr>
                    </a:p>
                  </a:txBody>
                  <a:tcPr marL="45209" marR="45209" marT="45209" marB="45209"/>
                </a:tc>
                <a:tc>
                  <a:txBody>
                    <a:bodyPr/>
                    <a:lstStyle/>
                    <a:p>
                      <a:pPr algn="just">
                        <a:lnSpc>
                          <a:spcPct val="107000"/>
                        </a:lnSpc>
                        <a:spcAft>
                          <a:spcPts val="800"/>
                        </a:spcAft>
                      </a:pPr>
                      <a:r>
                        <a:rPr lang="en-US" sz="1400" dirty="0"/>
                        <a:t>IEEE Transactions on Medical Imaging</a:t>
                      </a:r>
                      <a:endParaRPr lang="en-IN" sz="1300" b="0" kern="100" dirty="0">
                        <a:effectLst/>
                        <a:latin typeface="Montserrat" panose="00000500000000000000" charset="0"/>
                        <a:ea typeface="Calibri" panose="020F0502020204030204" pitchFamily="34" charset="0"/>
                        <a:cs typeface="Times New Roman" panose="02020603050405020304" pitchFamily="18" charset="0"/>
                      </a:endParaRPr>
                    </a:p>
                  </a:txBody>
                  <a:tcPr marL="45209" marR="45209" marT="45209" marB="45209"/>
                </a:tc>
                <a:tc>
                  <a:txBody>
                    <a:bodyPr/>
                    <a:lstStyle/>
                    <a:p>
                      <a:pPr algn="ctr">
                        <a:lnSpc>
                          <a:spcPct val="107000"/>
                        </a:lnSpc>
                        <a:spcAft>
                          <a:spcPts val="800"/>
                        </a:spcAft>
                      </a:pPr>
                      <a:r>
                        <a:rPr lang="en-IN" sz="1400" b="0" kern="0" dirty="0">
                          <a:effectLst/>
                        </a:rPr>
                        <a:t>2017</a:t>
                      </a:r>
                      <a:endParaRPr lang="en-IN" sz="1400" b="0" kern="100" dirty="0">
                        <a:effectLst/>
                        <a:latin typeface="Montserrat" panose="00000500000000000000" charset="0"/>
                        <a:ea typeface="Calibri" panose="020F0502020204030204" pitchFamily="34" charset="0"/>
                        <a:cs typeface="Times New Roman" panose="02020603050405020304" pitchFamily="18" charset="0"/>
                      </a:endParaRPr>
                    </a:p>
                  </a:txBody>
                  <a:tcPr marL="45209" marR="45209" marT="45209" marB="45209"/>
                </a:tc>
                <a:tc>
                  <a:txBody>
                    <a:bodyPr/>
                    <a:lstStyle/>
                    <a:p>
                      <a:pPr marR="28575" algn="just">
                        <a:lnSpc>
                          <a:spcPct val="107000"/>
                        </a:lnSpc>
                        <a:spcAft>
                          <a:spcPts val="800"/>
                        </a:spcAft>
                      </a:pPr>
                      <a:r>
                        <a:rPr lang="en-US" sz="1400" dirty="0"/>
                        <a:t>Brain Tumor Segmentation Using Convolutional Neural Networks in MRI Images</a:t>
                      </a:r>
                      <a:endParaRPr lang="en-IN" sz="1400" b="0" kern="100" dirty="0">
                        <a:effectLst/>
                        <a:latin typeface="Montserrat" panose="00000500000000000000" charset="0"/>
                        <a:ea typeface="Calibri" panose="020F0502020204030204" pitchFamily="34" charset="0"/>
                        <a:cs typeface="Times New Roman" panose="02020603050405020304" pitchFamily="18" charset="0"/>
                      </a:endParaRPr>
                    </a:p>
                  </a:txBody>
                  <a:tcPr marL="45209" marR="45209" marT="45209" marB="45209"/>
                </a:tc>
                <a:tc>
                  <a:txBody>
                    <a:bodyPr/>
                    <a:lstStyle/>
                    <a:p>
                      <a:r>
                        <a:rPr lang="en-US" sz="1400" dirty="0"/>
                        <a:t>This study employs a deep Convolutional Neural Network (CNN) for segmenting brain tumors in MRI images. The CNN architecture is designed to automatically learn hierarchical features from the input images.</a:t>
                      </a:r>
                      <a:endParaRPr lang="en-IN" sz="1400" b="0" dirty="0">
                        <a:effectLst/>
                        <a:latin typeface="Montserrat" panose="00000500000000000000" charset="0"/>
                      </a:endParaRPr>
                    </a:p>
                  </a:txBody>
                  <a:tcPr marL="45209" marR="45209" marT="45209" marB="45209"/>
                </a:tc>
                <a:extLst>
                  <a:ext uri="{0D108BD9-81ED-4DB2-BD59-A6C34878D82A}">
                    <a16:rowId xmlns:a16="http://schemas.microsoft.com/office/drawing/2014/main" val="10002"/>
                  </a:ext>
                </a:extLst>
              </a:tr>
              <a:tr h="1053944">
                <a:tc>
                  <a:txBody>
                    <a:bodyPr/>
                    <a:lstStyle/>
                    <a:p>
                      <a:pPr algn="just">
                        <a:lnSpc>
                          <a:spcPct val="107000"/>
                        </a:lnSpc>
                        <a:spcAft>
                          <a:spcPts val="800"/>
                        </a:spcAft>
                      </a:pPr>
                      <a:r>
                        <a:rPr lang="en-IN" sz="1400" b="1" kern="0" dirty="0">
                          <a:effectLst/>
                        </a:rPr>
                        <a:t>3</a:t>
                      </a:r>
                      <a:endParaRPr lang="en-IN" sz="1400" b="1" kern="100" dirty="0">
                        <a:effectLst/>
                        <a:latin typeface="Montserrat" panose="00000500000000000000" charset="0"/>
                        <a:ea typeface="Calibri" panose="020F0502020204030204" pitchFamily="34" charset="0"/>
                        <a:cs typeface="Times New Roman" panose="02020603050405020304" pitchFamily="18" charset="0"/>
                      </a:endParaRPr>
                    </a:p>
                  </a:txBody>
                  <a:tcPr marL="45209" marR="45209" marT="45209" marB="45209">
                    <a:solidFill>
                      <a:srgbClr val="7030A0">
                        <a:alpha val="20000"/>
                      </a:srgbClr>
                    </a:solidFill>
                  </a:tcPr>
                </a:tc>
                <a:tc>
                  <a:txBody>
                    <a:bodyPr/>
                    <a:lstStyle/>
                    <a:p>
                      <a:pPr marL="0" marR="0" lvl="0" indent="0" algn="just" defTabSz="914400" rtl="0" eaLnBrk="1" fontAlgn="auto" latinLnBrk="0" hangingPunct="1">
                        <a:lnSpc>
                          <a:spcPct val="107000"/>
                        </a:lnSpc>
                        <a:spcBef>
                          <a:spcPts val="0"/>
                        </a:spcBef>
                        <a:spcAft>
                          <a:spcPts val="800"/>
                        </a:spcAft>
                        <a:buClr>
                          <a:srgbClr val="000000"/>
                        </a:buClr>
                        <a:buSzTx/>
                        <a:buFont typeface="Arial" panose="020B0604020202020204"/>
                        <a:buNone/>
                        <a:defRPr/>
                      </a:pPr>
                      <a:r>
                        <a:rPr lang="en-US" sz="1400" dirty="0"/>
                        <a:t>IEEE Transactions on Medical Imaging</a:t>
                      </a:r>
                      <a:endParaRPr lang="en-IN" sz="1400" b="0" kern="100" dirty="0">
                        <a:effectLst/>
                        <a:latin typeface="Montserrat" panose="00000500000000000000" charset="0"/>
                        <a:ea typeface="Calibri" panose="020F0502020204030204" pitchFamily="34" charset="0"/>
                        <a:cs typeface="Times New Roman" panose="02020603050405020304" pitchFamily="18" charset="0"/>
                      </a:endParaRPr>
                    </a:p>
                  </a:txBody>
                  <a:tcPr marL="45209" marR="45209" marT="45209" marB="45209">
                    <a:solidFill>
                      <a:srgbClr val="7030A0">
                        <a:alpha val="20000"/>
                      </a:srgbClr>
                    </a:solidFill>
                  </a:tcPr>
                </a:tc>
                <a:tc>
                  <a:txBody>
                    <a:bodyPr/>
                    <a:lstStyle/>
                    <a:p>
                      <a:pPr algn="ctr">
                        <a:lnSpc>
                          <a:spcPct val="107000"/>
                        </a:lnSpc>
                        <a:spcAft>
                          <a:spcPts val="800"/>
                        </a:spcAft>
                      </a:pPr>
                      <a:r>
                        <a:rPr lang="en-IN" sz="1400" b="0" kern="100" dirty="0">
                          <a:effectLst/>
                        </a:rPr>
                        <a:t>2017</a:t>
                      </a:r>
                      <a:endParaRPr lang="en-IN" sz="1400" b="0" kern="100" dirty="0">
                        <a:effectLst/>
                        <a:latin typeface="Montserrat" panose="00000500000000000000" charset="0"/>
                        <a:ea typeface="Calibri" panose="020F0502020204030204" pitchFamily="34" charset="0"/>
                        <a:cs typeface="Times New Roman" panose="02020603050405020304" pitchFamily="18" charset="0"/>
                      </a:endParaRPr>
                    </a:p>
                  </a:txBody>
                  <a:tcPr marL="45209" marR="45209" marT="45209" marB="45209">
                    <a:solidFill>
                      <a:srgbClr val="7030A0">
                        <a:alpha val="20000"/>
                      </a:srgbClr>
                    </a:solidFill>
                  </a:tcPr>
                </a:tc>
                <a:tc>
                  <a:txBody>
                    <a:bodyPr/>
                    <a:lstStyle/>
                    <a:p>
                      <a:pPr marL="0" marR="28575" lvl="0" indent="0" algn="just" defTabSz="914400" rtl="0" eaLnBrk="1" fontAlgn="auto" latinLnBrk="0" hangingPunct="1">
                        <a:lnSpc>
                          <a:spcPct val="107000"/>
                        </a:lnSpc>
                        <a:spcBef>
                          <a:spcPts val="0"/>
                        </a:spcBef>
                        <a:spcAft>
                          <a:spcPts val="800"/>
                        </a:spcAft>
                        <a:buClr>
                          <a:srgbClr val="000000"/>
                        </a:buClr>
                        <a:buSzTx/>
                        <a:buFont typeface="Arial" panose="020B0604020202020204"/>
                        <a:buNone/>
                        <a:defRPr/>
                      </a:pPr>
                      <a:r>
                        <a:rPr lang="en-US" sz="1400" dirty="0"/>
                        <a:t>Efficient Brain Tumor Segmentation Using Convolutional Neural Networks and Conditional Random Fields</a:t>
                      </a:r>
                      <a:endParaRPr lang="en-IN" sz="1400" b="0" kern="100" dirty="0">
                        <a:effectLst/>
                        <a:latin typeface="Montserrat" panose="00000500000000000000" charset="0"/>
                        <a:ea typeface="Calibri" panose="020F0502020204030204" pitchFamily="34" charset="0"/>
                        <a:cs typeface="Times New Roman" panose="02020603050405020304" pitchFamily="18" charset="0"/>
                      </a:endParaRPr>
                    </a:p>
                  </a:txBody>
                  <a:tcPr marL="45209" marR="45209" marT="45209" marB="45209">
                    <a:solidFill>
                      <a:srgbClr val="7030A0">
                        <a:alpha val="20000"/>
                      </a:srgb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dirty="0"/>
                        <a:t>The paper combines CNNs with Conditional Random Fields (CRFs) for brain tumor segmentation. The CNN is used to extract features from MRI images, while the CRF is employed to model the spatial dependencies between pixels for better boundary delineation. </a:t>
                      </a:r>
                      <a:endParaRPr lang="en-IN" sz="1400" b="1" kern="100" dirty="0">
                        <a:effectLst/>
                        <a:latin typeface="Montserrat" panose="00000500000000000000" charset="0"/>
                        <a:ea typeface="Calibri" panose="020F0502020204030204" pitchFamily="34" charset="0"/>
                        <a:cs typeface="Times New Roman" panose="02020603050405020304" pitchFamily="18" charset="0"/>
                      </a:endParaRPr>
                    </a:p>
                  </a:txBody>
                  <a:tcPr marL="45209" marR="45209" marT="45209" marB="45209">
                    <a:solidFill>
                      <a:srgbClr val="7030A0">
                        <a:alpha val="20000"/>
                      </a:srgbClr>
                    </a:solidFill>
                  </a:tcPr>
                </a:tc>
                <a:extLst>
                  <a:ext uri="{0D108BD9-81ED-4DB2-BD59-A6C34878D82A}">
                    <a16:rowId xmlns:a16="http://schemas.microsoft.com/office/drawing/2014/main" val="10003"/>
                  </a:ext>
                </a:extLst>
              </a:tr>
              <a:tr h="1043139">
                <a:tc>
                  <a:txBody>
                    <a:bodyPr/>
                    <a:lstStyle/>
                    <a:p>
                      <a:pPr algn="just">
                        <a:lnSpc>
                          <a:spcPct val="107000"/>
                        </a:lnSpc>
                        <a:spcAft>
                          <a:spcPts val="800"/>
                        </a:spcAft>
                      </a:pPr>
                      <a:r>
                        <a:rPr lang="en-IN" sz="1400" kern="0">
                          <a:effectLst/>
                        </a:rPr>
                        <a:t>4</a:t>
                      </a:r>
                      <a:endParaRPr lang="en-IN" sz="1400" kern="100">
                        <a:effectLst/>
                        <a:latin typeface="Montserrat" panose="00000500000000000000" charset="0"/>
                        <a:ea typeface="Calibri" panose="020F0502020204030204" pitchFamily="34" charset="0"/>
                        <a:cs typeface="Times New Roman" panose="02020603050405020304" pitchFamily="18" charset="0"/>
                      </a:endParaRPr>
                    </a:p>
                  </a:txBody>
                  <a:tcPr marL="45209" marR="45209" marT="45209" marB="45209"/>
                </a:tc>
                <a:tc>
                  <a:txBody>
                    <a:bodyPr/>
                    <a:lstStyle/>
                    <a:p>
                      <a:pPr algn="just" rtl="0" fontAlgn="t">
                        <a:spcBef>
                          <a:spcPts val="0"/>
                        </a:spcBef>
                        <a:spcAft>
                          <a:spcPts val="800"/>
                        </a:spcAft>
                      </a:pPr>
                      <a:r>
                        <a:rPr lang="en-IN" sz="1400" dirty="0"/>
                        <a:t>Neural Computing and Applications</a:t>
                      </a:r>
                      <a:endParaRPr lang="en-IN" sz="1400" b="0" dirty="0">
                        <a:effectLst/>
                      </a:endParaRPr>
                    </a:p>
                  </a:txBody>
                  <a:tcPr marL="63500" marR="63500" marT="63500" marB="63500"/>
                </a:tc>
                <a:tc>
                  <a:txBody>
                    <a:bodyPr/>
                    <a:lstStyle/>
                    <a:p>
                      <a:pPr algn="ctr">
                        <a:lnSpc>
                          <a:spcPct val="107000"/>
                        </a:lnSpc>
                        <a:spcAft>
                          <a:spcPts val="800"/>
                        </a:spcAft>
                      </a:pPr>
                      <a:r>
                        <a:rPr lang="en-IN" sz="1400" kern="0" dirty="0">
                          <a:effectLst/>
                        </a:rPr>
                        <a:t>2020</a:t>
                      </a:r>
                      <a:endParaRPr lang="en-IN" sz="1400" kern="100" dirty="0">
                        <a:effectLst/>
                        <a:latin typeface="Montserrat" panose="00000500000000000000" charset="0"/>
                        <a:ea typeface="Calibri" panose="020F0502020204030204" pitchFamily="34" charset="0"/>
                        <a:cs typeface="Times New Roman" panose="02020603050405020304" pitchFamily="18" charset="0"/>
                      </a:endParaRPr>
                    </a:p>
                  </a:txBody>
                  <a:tcPr marL="45209" marR="45209" marT="45209" marB="45209"/>
                </a:tc>
                <a:tc>
                  <a:txBody>
                    <a:bodyPr/>
                    <a:lstStyle/>
                    <a:p>
                      <a:pPr rtl="0" fontAlgn="t">
                        <a:spcBef>
                          <a:spcPts val="0"/>
                        </a:spcBef>
                        <a:spcAft>
                          <a:spcPts val="0"/>
                        </a:spcAft>
                      </a:pPr>
                      <a:r>
                        <a:rPr lang="en-US" sz="1400" dirty="0"/>
                        <a:t>Automated Brain Tumor Detection and Segmentation Using Super pixel-Based Fuzzy C-Means Clustering</a:t>
                      </a:r>
                      <a:endParaRPr lang="en-US" sz="1400" dirty="0">
                        <a:effectLst/>
                      </a:endParaRPr>
                    </a:p>
                  </a:txBody>
                  <a:tcPr marL="63500" marR="63500" marT="63500" marB="63500"/>
                </a:tc>
                <a:tc>
                  <a:txBody>
                    <a:bodyPr/>
                    <a:lstStyle/>
                    <a:p>
                      <a:pPr marR="24765" algn="just">
                        <a:lnSpc>
                          <a:spcPct val="107000"/>
                        </a:lnSpc>
                        <a:spcAft>
                          <a:spcPts val="800"/>
                        </a:spcAft>
                      </a:pPr>
                      <a:r>
                        <a:rPr lang="en-US" sz="1400" dirty="0"/>
                        <a:t>The study introduces a method that combines </a:t>
                      </a:r>
                      <a:r>
                        <a:rPr lang="en-US" sz="1400" dirty="0" err="1"/>
                        <a:t>superpixel</a:t>
                      </a:r>
                      <a:r>
                        <a:rPr lang="en-US" sz="1400" dirty="0"/>
                        <a:t> segmentation with FCM clustering. </a:t>
                      </a:r>
                      <a:r>
                        <a:rPr lang="en-US" sz="1400" dirty="0" err="1"/>
                        <a:t>Superpixels</a:t>
                      </a:r>
                      <a:r>
                        <a:rPr lang="en-US" sz="1400" dirty="0"/>
                        <a:t> are used to divide the MRI image into homogeneous regions, which are then clustered using FCM. </a:t>
                      </a:r>
                      <a:endParaRPr lang="en-IN" sz="1400" kern="100" dirty="0">
                        <a:effectLst/>
                        <a:latin typeface="Montserrat" panose="00000500000000000000" charset="0"/>
                        <a:ea typeface="Calibri" panose="020F0502020204030204" pitchFamily="34" charset="0"/>
                        <a:cs typeface="Times New Roman" panose="02020603050405020304" pitchFamily="18" charset="0"/>
                      </a:endParaRPr>
                    </a:p>
                  </a:txBody>
                  <a:tcPr marL="45209" marR="45209" marT="45209" marB="45209"/>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690239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83360" y="1122363"/>
            <a:ext cx="9184640" cy="259397"/>
          </a:xfrm>
        </p:spPr>
        <p:txBody>
          <a:bodyPr>
            <a:normAutofit fontScale="90000"/>
          </a:bodyPr>
          <a:lstStyle/>
          <a:p>
            <a:r>
              <a:rPr lang="en-GB" b="1" dirty="0">
                <a:latin typeface="Montserrat" panose="00000500000000000000"/>
                <a:ea typeface="Montserrat" panose="00000500000000000000"/>
                <a:cs typeface="Montserrat" panose="00000500000000000000"/>
                <a:sym typeface="Montserrat" panose="00000500000000000000"/>
              </a:rPr>
              <a:t>Literature Survey</a:t>
            </a:r>
            <a:endParaRPr lang="en-IN" dirty="0"/>
          </a:p>
        </p:txBody>
      </p:sp>
      <p:graphicFrame>
        <p:nvGraphicFramePr>
          <p:cNvPr id="4" name="Table 3">
            <a:extLst>
              <a:ext uri="{FF2B5EF4-FFF2-40B4-BE49-F238E27FC236}">
                <a16:creationId xmlns:a16="http://schemas.microsoft.com/office/drawing/2014/main" id="{A31DEB31-D73A-84D7-C67E-91810C0C0EE2}"/>
              </a:ext>
            </a:extLst>
          </p:cNvPr>
          <p:cNvGraphicFramePr>
            <a:graphicFrameLocks noGrp="1"/>
          </p:cNvGraphicFramePr>
          <p:nvPr>
            <p:extLst>
              <p:ext uri="{D42A27DB-BD31-4B8C-83A1-F6EECF244321}">
                <p14:modId xmlns:p14="http://schemas.microsoft.com/office/powerpoint/2010/main" val="1390610699"/>
              </p:ext>
            </p:extLst>
          </p:nvPr>
        </p:nvGraphicFramePr>
        <p:xfrm>
          <a:off x="914400" y="1773933"/>
          <a:ext cx="10416988" cy="4637973"/>
        </p:xfrm>
        <a:graphic>
          <a:graphicData uri="http://schemas.openxmlformats.org/drawingml/2006/table">
            <a:tbl>
              <a:tblPr firstRow="1" firstCol="1" bandRow="1">
                <a:tableStyleId>{9D7B26C5-4107-4FEC-AEDC-1716B250A1EF}</a:tableStyleId>
              </a:tblPr>
              <a:tblGrid>
                <a:gridCol w="444531">
                  <a:extLst>
                    <a:ext uri="{9D8B030D-6E8A-4147-A177-3AD203B41FA5}">
                      <a16:colId xmlns:a16="http://schemas.microsoft.com/office/drawing/2014/main" val="20000"/>
                    </a:ext>
                  </a:extLst>
                </a:gridCol>
                <a:gridCol w="1064807">
                  <a:extLst>
                    <a:ext uri="{9D8B030D-6E8A-4147-A177-3AD203B41FA5}">
                      <a16:colId xmlns:a16="http://schemas.microsoft.com/office/drawing/2014/main" val="20001"/>
                    </a:ext>
                  </a:extLst>
                </a:gridCol>
                <a:gridCol w="924068">
                  <a:extLst>
                    <a:ext uri="{9D8B030D-6E8A-4147-A177-3AD203B41FA5}">
                      <a16:colId xmlns:a16="http://schemas.microsoft.com/office/drawing/2014/main" val="20002"/>
                    </a:ext>
                  </a:extLst>
                </a:gridCol>
                <a:gridCol w="2572635">
                  <a:extLst>
                    <a:ext uri="{9D8B030D-6E8A-4147-A177-3AD203B41FA5}">
                      <a16:colId xmlns:a16="http://schemas.microsoft.com/office/drawing/2014/main" val="20003"/>
                    </a:ext>
                  </a:extLst>
                </a:gridCol>
                <a:gridCol w="5410947">
                  <a:extLst>
                    <a:ext uri="{9D8B030D-6E8A-4147-A177-3AD203B41FA5}">
                      <a16:colId xmlns:a16="http://schemas.microsoft.com/office/drawing/2014/main" val="20004"/>
                    </a:ext>
                  </a:extLst>
                </a:gridCol>
              </a:tblGrid>
              <a:tr h="1308835">
                <a:tc>
                  <a:txBody>
                    <a:bodyPr/>
                    <a:lstStyle/>
                    <a:p>
                      <a:pPr algn="just">
                        <a:lnSpc>
                          <a:spcPct val="107000"/>
                        </a:lnSpc>
                        <a:spcAft>
                          <a:spcPts val="800"/>
                        </a:spcAft>
                      </a:pPr>
                      <a:r>
                        <a:rPr lang="en-IN" sz="1400" kern="0" dirty="0">
                          <a:effectLst/>
                        </a:rPr>
                        <a:t>5</a:t>
                      </a:r>
                      <a:endParaRPr lang="en-IN" sz="1400" kern="100" dirty="0">
                        <a:effectLst/>
                        <a:latin typeface="Montserrat" panose="00000500000000000000" charset="0"/>
                        <a:ea typeface="Calibri" panose="020F0502020204030204" pitchFamily="34" charset="0"/>
                        <a:cs typeface="Times New Roman" panose="02020603050405020304" pitchFamily="18" charset="0"/>
                      </a:endParaRPr>
                    </a:p>
                  </a:txBody>
                  <a:tcPr marL="56022" marR="56022" marT="56022" marB="56022"/>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400" b="0" dirty="0"/>
                        <a:t>Journal of Biomedical Research</a:t>
                      </a:r>
                      <a:endParaRPr lang="en-IN" sz="1400" b="0" kern="100" dirty="0">
                        <a:effectLst/>
                        <a:latin typeface="Montserrat" panose="00000500000000000000" charset="0"/>
                        <a:ea typeface="Calibri" panose="020F0502020204030204" pitchFamily="34" charset="0"/>
                        <a:cs typeface="Times New Roman" panose="02020603050405020304" pitchFamily="18" charset="0"/>
                      </a:endParaRPr>
                    </a:p>
                  </a:txBody>
                  <a:tcPr marL="56022" marR="56022" marT="56022" marB="56022"/>
                </a:tc>
                <a:tc>
                  <a:txBody>
                    <a:bodyPr/>
                    <a:lstStyle/>
                    <a:p>
                      <a:pPr algn="ctr">
                        <a:lnSpc>
                          <a:spcPct val="107000"/>
                        </a:lnSpc>
                        <a:spcAft>
                          <a:spcPts val="800"/>
                        </a:spcAft>
                      </a:pPr>
                      <a:r>
                        <a:rPr lang="en-IN" sz="1400" b="0" kern="100" dirty="0">
                          <a:effectLst/>
                        </a:rPr>
                        <a:t>2020</a:t>
                      </a:r>
                      <a:endParaRPr lang="en-IN" sz="1400" b="0" kern="100" dirty="0">
                        <a:effectLst/>
                        <a:latin typeface="Montserrat" panose="00000500000000000000" charset="0"/>
                        <a:ea typeface="Calibri" panose="020F0502020204030204" pitchFamily="34" charset="0"/>
                        <a:cs typeface="Times New Roman" panose="02020603050405020304" pitchFamily="18" charset="0"/>
                      </a:endParaRPr>
                    </a:p>
                  </a:txBody>
                  <a:tcPr marL="56022" marR="56022" marT="56022" marB="56022"/>
                </a:tc>
                <a:tc>
                  <a:txBody>
                    <a:bodyPr/>
                    <a:lstStyle/>
                    <a:p>
                      <a:pPr marL="0" marR="28575" lvl="0" indent="0" algn="just" defTabSz="914400" rtl="0" eaLnBrk="1" fontAlgn="auto" latinLnBrk="0" hangingPunct="1">
                        <a:lnSpc>
                          <a:spcPct val="107000"/>
                        </a:lnSpc>
                        <a:spcBef>
                          <a:spcPts val="0"/>
                        </a:spcBef>
                        <a:spcAft>
                          <a:spcPts val="800"/>
                        </a:spcAft>
                        <a:buClr>
                          <a:srgbClr val="000000"/>
                        </a:buClr>
                        <a:buSzTx/>
                        <a:buFont typeface="Arial" panose="020B0604020202020204"/>
                        <a:buNone/>
                        <a:defRPr/>
                      </a:pPr>
                      <a:r>
                        <a:rPr lang="en-US" sz="1400" b="0" dirty="0"/>
                        <a:t>Fully Automatic Brain Tumor Segmentation Using Deep Learning and Fuzzy C-Means Clustering</a:t>
                      </a:r>
                      <a:endParaRPr lang="en-IN" sz="1400" b="0" kern="100" dirty="0">
                        <a:effectLst/>
                        <a:latin typeface="Montserrat" panose="00000500000000000000" charset="0"/>
                        <a:ea typeface="Calibri" panose="020F0502020204030204" pitchFamily="34" charset="0"/>
                        <a:cs typeface="Times New Roman" panose="02020603050405020304" pitchFamily="18" charset="0"/>
                      </a:endParaRPr>
                    </a:p>
                  </a:txBody>
                  <a:tcPr marL="56022" marR="56022" marT="56022" marB="56022"/>
                </a:tc>
                <a:tc>
                  <a:txBody>
                    <a:bodyPr/>
                    <a:lstStyle/>
                    <a:p>
                      <a:pPr marL="0" marR="24765" lvl="0" indent="0" algn="just" defTabSz="914400" rtl="0" eaLnBrk="1" fontAlgn="auto" latinLnBrk="0" hangingPunct="1">
                        <a:lnSpc>
                          <a:spcPct val="107000"/>
                        </a:lnSpc>
                        <a:spcBef>
                          <a:spcPts val="0"/>
                        </a:spcBef>
                        <a:spcAft>
                          <a:spcPts val="800"/>
                        </a:spcAft>
                        <a:buClr>
                          <a:srgbClr val="000000"/>
                        </a:buClr>
                        <a:buSzTx/>
                        <a:buFont typeface="Arial" panose="020B0604020202020204"/>
                        <a:buNone/>
                        <a:defRPr/>
                      </a:pPr>
                      <a:r>
                        <a:rPr lang="en-US" sz="1400" b="0" u="none" strike="noStrike" cap="none" dirty="0">
                          <a:solidFill>
                            <a:schemeClr val="tx1"/>
                          </a:solidFill>
                          <a:effectLst/>
                          <a:sym typeface="Arial" panose="020B0604020202020204"/>
                        </a:rPr>
                        <a:t>The paper proposes a hybrid approach that integrates deep learning with FCM clustering. Initially, an FCM algorithm is applied to obtain a rough segmentation of the brain tumor. This preliminary segmentation is then refined using a deep CNN trained on a large dataset.</a:t>
                      </a:r>
                      <a:endParaRPr lang="en-IN" sz="1400" kern="100" dirty="0">
                        <a:effectLst/>
                        <a:latin typeface="Montserrat" panose="00000500000000000000" charset="0"/>
                        <a:ea typeface="Calibri" panose="020F0502020204030204" pitchFamily="34" charset="0"/>
                        <a:cs typeface="Times New Roman" panose="02020603050405020304" pitchFamily="18" charset="0"/>
                      </a:endParaRPr>
                    </a:p>
                  </a:txBody>
                  <a:tcPr marL="56022" marR="56022" marT="56022" marB="56022"/>
                </a:tc>
                <a:extLst>
                  <a:ext uri="{0D108BD9-81ED-4DB2-BD59-A6C34878D82A}">
                    <a16:rowId xmlns:a16="http://schemas.microsoft.com/office/drawing/2014/main" val="10000"/>
                  </a:ext>
                </a:extLst>
              </a:tr>
              <a:tr h="1629848">
                <a:tc>
                  <a:txBody>
                    <a:bodyPr/>
                    <a:lstStyle/>
                    <a:p>
                      <a:pPr algn="just">
                        <a:lnSpc>
                          <a:spcPct val="107000"/>
                        </a:lnSpc>
                        <a:spcAft>
                          <a:spcPts val="800"/>
                        </a:spcAft>
                      </a:pPr>
                      <a:r>
                        <a:rPr lang="en-IN" sz="1400" kern="0">
                          <a:effectLst/>
                        </a:rPr>
                        <a:t>6</a:t>
                      </a:r>
                      <a:endParaRPr lang="en-IN" sz="1400" kern="100">
                        <a:effectLst/>
                        <a:latin typeface="Montserrat" panose="00000500000000000000" charset="0"/>
                        <a:ea typeface="Calibri" panose="020F0502020204030204" pitchFamily="34" charset="0"/>
                        <a:cs typeface="Times New Roman" panose="02020603050405020304" pitchFamily="18" charset="0"/>
                      </a:endParaRPr>
                    </a:p>
                  </a:txBody>
                  <a:tcPr marL="56022" marR="56022" marT="56022" marB="56022">
                    <a:solidFill>
                      <a:srgbClr val="7030A0">
                        <a:alpha val="20000"/>
                      </a:srgbClr>
                    </a:solidFill>
                  </a:tcPr>
                </a:tc>
                <a:tc>
                  <a:txBody>
                    <a:bodyPr/>
                    <a:lstStyle/>
                    <a:p>
                      <a:pPr algn="just">
                        <a:lnSpc>
                          <a:spcPct val="107000"/>
                        </a:lnSpc>
                        <a:spcAft>
                          <a:spcPts val="800"/>
                        </a:spcAft>
                      </a:pPr>
                      <a:r>
                        <a:rPr lang="en-IN" sz="1400" dirty="0"/>
                        <a:t>Frontiers in Computational Neuroscience</a:t>
                      </a:r>
                      <a:endParaRPr lang="en-IN" sz="1400" kern="100" dirty="0">
                        <a:effectLst/>
                        <a:latin typeface="Montserrat" panose="00000500000000000000" charset="0"/>
                        <a:ea typeface="Calibri" panose="020F0502020204030204" pitchFamily="34" charset="0"/>
                        <a:cs typeface="Times New Roman" panose="02020603050405020304" pitchFamily="18" charset="0"/>
                      </a:endParaRPr>
                    </a:p>
                  </a:txBody>
                  <a:tcPr marL="56022" marR="56022" marT="56022" marB="56022">
                    <a:solidFill>
                      <a:srgbClr val="7030A0">
                        <a:alpha val="20000"/>
                      </a:srgbClr>
                    </a:solidFill>
                  </a:tcPr>
                </a:tc>
                <a:tc>
                  <a:txBody>
                    <a:bodyPr/>
                    <a:lstStyle/>
                    <a:p>
                      <a:pPr algn="ctr">
                        <a:lnSpc>
                          <a:spcPct val="107000"/>
                        </a:lnSpc>
                        <a:spcAft>
                          <a:spcPts val="800"/>
                        </a:spcAft>
                      </a:pPr>
                      <a:r>
                        <a:rPr lang="en-IN" sz="1400" kern="0" dirty="0">
                          <a:effectLst/>
                        </a:rPr>
                        <a:t>2021</a:t>
                      </a:r>
                      <a:endParaRPr lang="en-IN" sz="1400" kern="100" dirty="0">
                        <a:effectLst/>
                        <a:latin typeface="Montserrat" panose="00000500000000000000" charset="0"/>
                        <a:ea typeface="Calibri" panose="020F0502020204030204" pitchFamily="34" charset="0"/>
                        <a:cs typeface="Times New Roman" panose="02020603050405020304" pitchFamily="18" charset="0"/>
                      </a:endParaRPr>
                    </a:p>
                  </a:txBody>
                  <a:tcPr marL="56022" marR="56022" marT="56022" marB="56022">
                    <a:solidFill>
                      <a:srgbClr val="7030A0">
                        <a:alpha val="20000"/>
                      </a:srgbClr>
                    </a:solidFill>
                  </a:tcPr>
                </a:tc>
                <a:tc>
                  <a:txBody>
                    <a:bodyPr/>
                    <a:lstStyle/>
                    <a:p>
                      <a:r>
                        <a:rPr lang="en-US" sz="1400" dirty="0"/>
                        <a:t>Brain Tumor Segmentation and Survival Prediction Using Automatic Hard Mining in 3D CNN Architectures</a:t>
                      </a:r>
                      <a:endParaRPr lang="en-US" sz="1400" b="0" i="0" u="none" strike="noStrike" cap="none" dirty="0">
                        <a:solidFill>
                          <a:schemeClr val="tx1"/>
                        </a:solidFill>
                        <a:effectLst/>
                        <a:latin typeface="Montserrat" panose="00000500000000000000" charset="0"/>
                        <a:ea typeface="+mn-ea"/>
                        <a:cs typeface="+mn-cs"/>
                        <a:sym typeface="Arial" panose="020B0604020202020204"/>
                      </a:endParaRPr>
                    </a:p>
                  </a:txBody>
                  <a:tcPr marL="56022" marR="56022" marT="56022" marB="56022">
                    <a:solidFill>
                      <a:srgbClr val="7030A0">
                        <a:alpha val="20000"/>
                      </a:srgbClr>
                    </a:solidFill>
                  </a:tcPr>
                </a:tc>
                <a:tc>
                  <a:txBody>
                    <a:bodyPr/>
                    <a:lstStyle/>
                    <a:p>
                      <a:pPr marR="25400" algn="just" rtl="0" fontAlgn="t">
                        <a:spcBef>
                          <a:spcPts val="0"/>
                        </a:spcBef>
                        <a:spcAft>
                          <a:spcPts val="800"/>
                        </a:spcAft>
                      </a:pPr>
                      <a:r>
                        <a:rPr lang="en-US" sz="1400" dirty="0"/>
                        <a:t>This research uses 3D CNNs with hard mining for brain tumor segmentation and survival prediction. Hard mining involves focusing on difficult samples during training to improve the model's performance. The methodology includes preprocessing 3D MRI volumes, training the 3D CNN with hard mining, and using the trained model for both segmentation and survival prediction tasks</a:t>
                      </a:r>
                      <a:r>
                        <a:rPr lang="en-IN" sz="1400" b="0" u="none" strike="noStrike" dirty="0">
                          <a:solidFill>
                            <a:srgbClr val="1F1F1F"/>
                          </a:solidFill>
                          <a:effectLst/>
                        </a:rPr>
                        <a:t>.</a:t>
                      </a:r>
                      <a:endParaRPr lang="en-IN" sz="1400" dirty="0">
                        <a:effectLst/>
                      </a:endParaRPr>
                    </a:p>
                  </a:txBody>
                  <a:tcPr marL="63500" marR="63500" marT="63500" marB="63500">
                    <a:solidFill>
                      <a:srgbClr val="7030A0">
                        <a:alpha val="20000"/>
                      </a:srgbClr>
                    </a:solidFill>
                  </a:tcPr>
                </a:tc>
                <a:extLst>
                  <a:ext uri="{0D108BD9-81ED-4DB2-BD59-A6C34878D82A}">
                    <a16:rowId xmlns:a16="http://schemas.microsoft.com/office/drawing/2014/main" val="10001"/>
                  </a:ext>
                </a:extLst>
              </a:tr>
              <a:tr h="1598538">
                <a:tc>
                  <a:txBody>
                    <a:bodyPr/>
                    <a:lstStyle/>
                    <a:p>
                      <a:pPr algn="just">
                        <a:lnSpc>
                          <a:spcPct val="107000"/>
                        </a:lnSpc>
                        <a:spcAft>
                          <a:spcPts val="800"/>
                        </a:spcAft>
                      </a:pPr>
                      <a:r>
                        <a:rPr lang="en-IN" sz="1400" kern="0">
                          <a:effectLst/>
                        </a:rPr>
                        <a:t>7</a:t>
                      </a:r>
                      <a:endParaRPr lang="en-IN" sz="1400" kern="100">
                        <a:effectLst/>
                        <a:latin typeface="Montserrat" panose="00000500000000000000" charset="0"/>
                        <a:ea typeface="Calibri" panose="020F0502020204030204" pitchFamily="34" charset="0"/>
                        <a:cs typeface="Times New Roman" panose="02020603050405020304" pitchFamily="18" charset="0"/>
                      </a:endParaRPr>
                    </a:p>
                  </a:txBody>
                  <a:tcPr marL="56022" marR="56022" marT="56022" marB="56022"/>
                </a:tc>
                <a:tc>
                  <a:txBody>
                    <a:bodyPr/>
                    <a:lstStyle/>
                    <a:p>
                      <a:pPr marL="0" marR="0" lvl="0" indent="0" algn="just" defTabSz="914400" rtl="0" eaLnBrk="1" fontAlgn="auto" latinLnBrk="0" hangingPunct="1">
                        <a:lnSpc>
                          <a:spcPct val="107000"/>
                        </a:lnSpc>
                        <a:spcBef>
                          <a:spcPts val="0"/>
                        </a:spcBef>
                        <a:spcAft>
                          <a:spcPts val="800"/>
                        </a:spcAft>
                        <a:buClr>
                          <a:srgbClr val="000000"/>
                        </a:buClr>
                        <a:buSzTx/>
                        <a:buFont typeface="Arial" panose="020B0604020202020204"/>
                        <a:buNone/>
                        <a:defRPr/>
                      </a:pPr>
                      <a:r>
                        <a:rPr lang="en-US" sz="1300" dirty="0"/>
                        <a:t>Journal of King Saud University - Computer and Information Sciences</a:t>
                      </a:r>
                      <a:endParaRPr lang="en-IN" sz="1300" kern="100" dirty="0">
                        <a:effectLst/>
                        <a:latin typeface="Montserrat" panose="00000500000000000000" charset="0"/>
                        <a:ea typeface="Calibri" panose="020F0502020204030204" pitchFamily="34" charset="0"/>
                        <a:cs typeface="Times New Roman" panose="02020603050405020304" pitchFamily="18" charset="0"/>
                      </a:endParaRPr>
                    </a:p>
                  </a:txBody>
                  <a:tcPr marL="56022" marR="56022" marT="56022" marB="56022"/>
                </a:tc>
                <a:tc>
                  <a:txBody>
                    <a:bodyPr/>
                    <a:lstStyle/>
                    <a:p>
                      <a:pPr algn="ctr">
                        <a:lnSpc>
                          <a:spcPct val="107000"/>
                        </a:lnSpc>
                        <a:spcAft>
                          <a:spcPts val="800"/>
                        </a:spcAft>
                      </a:pPr>
                      <a:r>
                        <a:rPr lang="en-IN" sz="1400" kern="100" dirty="0">
                          <a:effectLst/>
                        </a:rPr>
                        <a:t>2021</a:t>
                      </a:r>
                      <a:endParaRPr lang="en-IN" sz="1400" kern="100" dirty="0">
                        <a:effectLst/>
                        <a:latin typeface="Montserrat" panose="00000500000000000000" charset="0"/>
                        <a:ea typeface="Calibri" panose="020F0502020204030204" pitchFamily="34" charset="0"/>
                        <a:cs typeface="Times New Roman" panose="02020603050405020304" pitchFamily="18" charset="0"/>
                      </a:endParaRPr>
                    </a:p>
                  </a:txBody>
                  <a:tcPr marL="56022" marR="56022" marT="56022" marB="56022"/>
                </a:tc>
                <a:tc>
                  <a:txBody>
                    <a:bodyPr/>
                    <a:lstStyle/>
                    <a:p>
                      <a:pPr marL="0" marR="28575" lvl="0" indent="0" algn="just" defTabSz="914400" rtl="0" eaLnBrk="1" fontAlgn="auto" latinLnBrk="0" hangingPunct="1">
                        <a:lnSpc>
                          <a:spcPct val="107000"/>
                        </a:lnSpc>
                        <a:spcBef>
                          <a:spcPts val="0"/>
                        </a:spcBef>
                        <a:spcAft>
                          <a:spcPts val="800"/>
                        </a:spcAft>
                        <a:buClr>
                          <a:srgbClr val="000000"/>
                        </a:buClr>
                        <a:buSzTx/>
                        <a:buFont typeface="Arial" panose="020B0604020202020204"/>
                        <a:buNone/>
                        <a:defRPr/>
                      </a:pPr>
                      <a:r>
                        <a:rPr lang="en-US" sz="1400" dirty="0"/>
                        <a:t>Brain Tumor Segmentation Based on Hybrid Clustering and Morphological Operations</a:t>
                      </a:r>
                      <a:endParaRPr lang="en-US" sz="1400" b="0" i="0" u="none" strike="noStrike" cap="none" dirty="0">
                        <a:solidFill>
                          <a:schemeClr val="tx1"/>
                        </a:solidFill>
                        <a:effectLst/>
                        <a:latin typeface="Montserrat" panose="00000500000000000000" charset="0"/>
                        <a:ea typeface="+mn-ea"/>
                        <a:cs typeface="+mn-cs"/>
                        <a:sym typeface="Arial" panose="020B0604020202020204"/>
                      </a:endParaRPr>
                    </a:p>
                  </a:txBody>
                  <a:tcPr marL="56022" marR="56022" marT="56022" marB="56022"/>
                </a:tc>
                <a:tc>
                  <a:txBody>
                    <a:bodyPr/>
                    <a:lstStyle/>
                    <a:p>
                      <a:pPr marL="0" marR="24765" lvl="0" indent="0" algn="just" defTabSz="914400" rtl="0" eaLnBrk="1" fontAlgn="auto" latinLnBrk="0" hangingPunct="1">
                        <a:lnSpc>
                          <a:spcPct val="107000"/>
                        </a:lnSpc>
                        <a:spcBef>
                          <a:spcPts val="0"/>
                        </a:spcBef>
                        <a:spcAft>
                          <a:spcPts val="800"/>
                        </a:spcAft>
                        <a:buClr>
                          <a:srgbClr val="000000"/>
                        </a:buClr>
                        <a:buSzTx/>
                        <a:buFont typeface="Arial" panose="020B0604020202020204"/>
                        <a:buNone/>
                        <a:defRPr/>
                      </a:pPr>
                      <a:r>
                        <a:rPr lang="en-US" sz="1400" dirty="0"/>
                        <a:t>This study combines clustering techniques with morphological operations for brain tumor segmentation. The method involves an initial clustering step using algorithms like FCM, followed by morphological operations to refine the segmentation. The methodology includes preprocessing MRI images, applying clustering, performing morphological operations, and post-processing to improve the accuracy and quality of the segmented tumor regions.</a:t>
                      </a:r>
                      <a:endParaRPr lang="en-IN" sz="1400" kern="100" dirty="0">
                        <a:effectLst/>
                        <a:latin typeface="Montserrat" panose="00000500000000000000" charset="0"/>
                        <a:ea typeface="Calibri" panose="020F0502020204030204" pitchFamily="34" charset="0"/>
                        <a:cs typeface="Times New Roman" panose="02020603050405020304" pitchFamily="18" charset="0"/>
                      </a:endParaRPr>
                    </a:p>
                  </a:txBody>
                  <a:tcPr marL="56022" marR="56022" marT="56022" marB="56022"/>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228572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511090" y="1257295"/>
            <a:ext cx="9377082" cy="258202"/>
          </a:xfrm>
        </p:spPr>
        <p:txBody>
          <a:bodyPr>
            <a:normAutofit fontScale="90000"/>
          </a:bodyPr>
          <a:lstStyle/>
          <a:p>
            <a:r>
              <a:rPr lang="en-GB" b="1" dirty="0">
                <a:latin typeface="Montserrat" panose="00000500000000000000"/>
                <a:ea typeface="Montserrat" panose="00000500000000000000"/>
                <a:cs typeface="Montserrat" panose="00000500000000000000"/>
                <a:sym typeface="Montserrat" panose="00000500000000000000"/>
              </a:rPr>
              <a:t>Objectives</a:t>
            </a:r>
            <a:endParaRPr lang="en-IN" dirty="0"/>
          </a:p>
        </p:txBody>
      </p:sp>
      <p:sp>
        <p:nvSpPr>
          <p:cNvPr id="3" name="TextBox 2">
            <a:extLst>
              <a:ext uri="{FF2B5EF4-FFF2-40B4-BE49-F238E27FC236}">
                <a16:creationId xmlns:a16="http://schemas.microsoft.com/office/drawing/2014/main" id="{FC12F167-2785-C9A6-F3A8-E5E071A7AD70}"/>
              </a:ext>
            </a:extLst>
          </p:cNvPr>
          <p:cNvSpPr txBox="1"/>
          <p:nvPr/>
        </p:nvSpPr>
        <p:spPr>
          <a:xfrm>
            <a:off x="511090" y="1843217"/>
            <a:ext cx="10698480" cy="4906408"/>
          </a:xfrm>
          <a:prstGeom prst="rect">
            <a:avLst/>
          </a:prstGeom>
          <a:noFill/>
        </p:spPr>
        <p:txBody>
          <a:bodyPr wrap="square" rtlCol="0">
            <a:spAutoFit/>
          </a:bodyPr>
          <a:lstStyle/>
          <a:p>
            <a:pPr>
              <a:lnSpc>
                <a:spcPct val="150000"/>
              </a:lnSpc>
              <a:buFont typeface="+mj-lt"/>
              <a:buAutoNum type="arabicPeriod"/>
            </a:pPr>
            <a:r>
              <a:rPr lang="en-US" sz="1400" b="1" dirty="0"/>
              <a:t>Data Acquisition</a:t>
            </a:r>
            <a:r>
              <a:rPr lang="en-US" sz="1400" dirty="0"/>
              <a:t>: Collect a comprehensive dataset of labeled MRI images from publicly available medical imaging databases, ensuring a diverse and representative sample for training and validation.</a:t>
            </a:r>
          </a:p>
          <a:p>
            <a:pPr>
              <a:lnSpc>
                <a:spcPct val="150000"/>
              </a:lnSpc>
              <a:buFont typeface="+mj-lt"/>
              <a:buAutoNum type="arabicPeriod"/>
            </a:pPr>
            <a:r>
              <a:rPr lang="en-US" sz="1400" b="1" dirty="0"/>
              <a:t>Image Pre-Processing</a:t>
            </a:r>
            <a:r>
              <a:rPr lang="en-US" sz="1400" dirty="0"/>
              <a:t>: Enhance the quality of MRI images through techniques such as Gaussian filtering, normalization, and contrast-limited adaptive Histogram Equalization (CLAHE) to improve feature extraction and analysis.</a:t>
            </a:r>
          </a:p>
          <a:p>
            <a:pPr>
              <a:lnSpc>
                <a:spcPct val="150000"/>
              </a:lnSpc>
              <a:buFont typeface="+mj-lt"/>
              <a:buAutoNum type="arabicPeriod"/>
            </a:pPr>
            <a:r>
              <a:rPr lang="en-US" sz="1400" b="1" dirty="0"/>
              <a:t>Feature Extraction</a:t>
            </a:r>
            <a:r>
              <a:rPr lang="en-US" sz="1400" dirty="0"/>
              <a:t>: Employ advanced techniques like Wavelet Transform, Principal Component Analysis (PCA), and Histogram of Oriented Gradients (HOG) to extract meaningful features from the MRI images, capturing the characteristics of brain tumors.</a:t>
            </a:r>
          </a:p>
          <a:p>
            <a:pPr>
              <a:lnSpc>
                <a:spcPct val="150000"/>
              </a:lnSpc>
              <a:buFont typeface="+mj-lt"/>
              <a:buAutoNum type="arabicPeriod"/>
            </a:pPr>
            <a:r>
              <a:rPr lang="en-US" sz="1400" b="1" dirty="0"/>
              <a:t>Feature Combination and Standardization</a:t>
            </a:r>
            <a:r>
              <a:rPr lang="en-US" sz="1400" dirty="0"/>
              <a:t>: Integrate the extracted features into a single feature vector for each image and standardize the vectors to ensure uniformity and improve model performance.</a:t>
            </a:r>
          </a:p>
          <a:p>
            <a:pPr>
              <a:lnSpc>
                <a:spcPct val="150000"/>
              </a:lnSpc>
              <a:buFont typeface="+mj-lt"/>
              <a:buAutoNum type="arabicPeriod"/>
            </a:pPr>
            <a:r>
              <a:rPr lang="en-US" sz="1400" b="1" dirty="0"/>
              <a:t>Classification</a:t>
            </a:r>
            <a:r>
              <a:rPr lang="en-US" sz="1400" dirty="0"/>
              <a:t>: Implement ensemble methods, including Bagging (e.g., Random Forest) and Boosting (e.g., Gradient Boosting), to classify MRI images into tumor and non-tumor categories with high accuracy.</a:t>
            </a:r>
          </a:p>
          <a:p>
            <a:pPr>
              <a:lnSpc>
                <a:spcPct val="150000"/>
              </a:lnSpc>
              <a:buFont typeface="+mj-lt"/>
              <a:buAutoNum type="arabicPeriod"/>
            </a:pPr>
            <a:r>
              <a:rPr lang="en-US" sz="1400" b="1" dirty="0"/>
              <a:t>Validation and Evaluation</a:t>
            </a:r>
            <a:r>
              <a:rPr lang="en-US" sz="1400" dirty="0"/>
              <a:t>: Validate the model using cross-validation techniques and external datasets to ensure its robustness and reliability in real-world applications.</a:t>
            </a:r>
          </a:p>
          <a:p>
            <a:pPr>
              <a:lnSpc>
                <a:spcPct val="150000"/>
              </a:lnSpc>
            </a:pPr>
            <a:r>
              <a:rPr lang="en-US" sz="1400" dirty="0"/>
              <a:t>By achieving these objectives, the project aims to create a reliable and efficient system that can assist medical professionals in the early detection and diagnosis of brain tumors, ultimately contributing to improved patient outcomes and advancing the field of medical imaging and diagnostics.</a:t>
            </a:r>
          </a:p>
          <a:p>
            <a:pPr>
              <a:lnSpc>
                <a:spcPct val="150000"/>
              </a:lnSpc>
              <a:buFont typeface="+mj-lt"/>
              <a:buAutoNum type="arabicPeriod"/>
            </a:pPr>
            <a:endParaRPr lang="en-US" sz="1400" dirty="0"/>
          </a:p>
        </p:txBody>
      </p:sp>
    </p:spTree>
    <p:extLst>
      <p:ext uri="{BB962C8B-B14F-4D97-AF65-F5344CB8AC3E}">
        <p14:creationId xmlns:p14="http://schemas.microsoft.com/office/powerpoint/2010/main" val="1610401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28389" y="1103509"/>
            <a:ext cx="9018494" cy="477837"/>
          </a:xfrm>
        </p:spPr>
        <p:txBody>
          <a:bodyPr>
            <a:normAutofit fontScale="90000"/>
          </a:bodyPr>
          <a:lstStyle/>
          <a:p>
            <a:r>
              <a:rPr lang="en-GB" b="1" dirty="0">
                <a:latin typeface="Montserrat"/>
                <a:ea typeface="Montserrat"/>
                <a:cs typeface="Montserrat"/>
                <a:sym typeface="Montserrat"/>
              </a:rPr>
              <a:t>Methodology</a:t>
            </a:r>
            <a:endParaRPr lang="en-IN" dirty="0"/>
          </a:p>
        </p:txBody>
      </p:sp>
      <p:pic>
        <p:nvPicPr>
          <p:cNvPr id="5" name="Picture 4">
            <a:extLst>
              <a:ext uri="{FF2B5EF4-FFF2-40B4-BE49-F238E27FC236}">
                <a16:creationId xmlns:a16="http://schemas.microsoft.com/office/drawing/2014/main" id="{CEE31C7C-4CE8-469B-B9A4-EB9BEF7457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389" y="1729911"/>
            <a:ext cx="11025177" cy="4650252"/>
          </a:xfrm>
          <a:prstGeom prst="rect">
            <a:avLst/>
          </a:prstGeom>
        </p:spPr>
      </p:pic>
    </p:spTree>
    <p:extLst>
      <p:ext uri="{BB962C8B-B14F-4D97-AF65-F5344CB8AC3E}">
        <p14:creationId xmlns:p14="http://schemas.microsoft.com/office/powerpoint/2010/main" val="5486514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70533" y="831864"/>
            <a:ext cx="9499330" cy="635872"/>
          </a:xfrm>
        </p:spPr>
        <p:txBody>
          <a:bodyPr>
            <a:normAutofit fontScale="90000"/>
          </a:bodyPr>
          <a:lstStyle/>
          <a:p>
            <a:pPr marL="285750" indent="-285750">
              <a:lnSpc>
                <a:spcPct val="120000"/>
              </a:lnSpc>
              <a:spcAft>
                <a:spcPts val="1200"/>
              </a:spcAft>
            </a:pPr>
            <a:r>
              <a:rPr lang="en-US" sz="4400" b="1" dirty="0">
                <a:solidFill>
                  <a:schemeClr val="dk1"/>
                </a:solidFill>
                <a:ea typeface="Montserrat"/>
                <a:cs typeface="Montserrat"/>
                <a:sym typeface="Montserrat"/>
              </a:rPr>
              <a:t>Data Collection / Tools / Platform used</a:t>
            </a:r>
          </a:p>
        </p:txBody>
      </p:sp>
      <p:sp>
        <p:nvSpPr>
          <p:cNvPr id="3" name="TextBox 2">
            <a:extLst>
              <a:ext uri="{FF2B5EF4-FFF2-40B4-BE49-F238E27FC236}">
                <a16:creationId xmlns:a16="http://schemas.microsoft.com/office/drawing/2014/main" id="{599ACF31-2394-EAD5-B537-482F5B2F5016}"/>
              </a:ext>
            </a:extLst>
          </p:cNvPr>
          <p:cNvSpPr txBox="1"/>
          <p:nvPr/>
        </p:nvSpPr>
        <p:spPr>
          <a:xfrm>
            <a:off x="469262" y="1526443"/>
            <a:ext cx="11076494" cy="4561249"/>
          </a:xfrm>
          <a:prstGeom prst="rect">
            <a:avLst/>
          </a:prstGeom>
          <a:noFill/>
        </p:spPr>
        <p:txBody>
          <a:bodyPr wrap="square" rtlCol="0">
            <a:spAutoFit/>
          </a:bodyPr>
          <a:lstStyle/>
          <a:p>
            <a:r>
              <a:rPr lang="en-US" sz="2000" b="1" dirty="0"/>
              <a:t>Data Collection: </a:t>
            </a:r>
          </a:p>
          <a:p>
            <a:pPr marL="342900" indent="-342900">
              <a:buFont typeface="Arial" panose="020B0604020202020204" pitchFamily="34" charset="0"/>
              <a:buChar char="•"/>
            </a:pPr>
            <a:r>
              <a:rPr lang="en-US" sz="2000" dirty="0">
                <a:hlinkClick r:id="rId2"/>
              </a:rPr>
              <a:t>https://ieee-dataport.org/documents/brain-tumor-mri-dataset#files</a:t>
            </a:r>
            <a:endParaRPr lang="en-US" sz="2000" dirty="0"/>
          </a:p>
          <a:p>
            <a:pPr marL="342900" indent="-342900">
              <a:buFont typeface="Arial" panose="020B0604020202020204" pitchFamily="34" charset="0"/>
              <a:buChar char="•"/>
            </a:pPr>
            <a:r>
              <a:rPr lang="en-US" sz="2000" dirty="0">
                <a:hlinkClick r:id="rId3"/>
              </a:rPr>
              <a:t>https://www.kaggle.com/datasets/sartajbhuvaji/brain-tumor-classification-mri</a:t>
            </a:r>
            <a:endParaRPr lang="en-US" sz="2000" dirty="0"/>
          </a:p>
          <a:p>
            <a:pPr marL="342900" indent="-342900">
              <a:buFont typeface="Arial" panose="020B0604020202020204" pitchFamily="34" charset="0"/>
              <a:buChar char="•"/>
            </a:pPr>
            <a:r>
              <a:rPr lang="en-US" sz="2000" dirty="0">
                <a:hlinkClick r:id="rId4"/>
              </a:rPr>
              <a:t>https://www.kaggle.com/datasets/ahmedhamada0/brain-tumor-detection?select=no</a:t>
            </a:r>
            <a:endParaRPr lang="en-US" sz="2000" dirty="0"/>
          </a:p>
          <a:p>
            <a:endParaRPr lang="en-US" sz="2000" dirty="0"/>
          </a:p>
          <a:p>
            <a:r>
              <a:rPr lang="en-US" sz="2000" b="1" dirty="0"/>
              <a:t>Tools: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Image processing tools used: OpenCV, Scikit-Image</a:t>
            </a:r>
            <a:r>
              <a:rPr kumimoji="0" lang="en-US" sz="3200" b="0" i="0" u="none" strike="noStrike" kern="1200" cap="none" spc="0" normalizeH="0" baseline="0" noProof="0" dirty="0">
                <a:ln>
                  <a:noFill/>
                </a:ln>
                <a:solidFill>
                  <a:prstClr val="black"/>
                </a:solidFill>
                <a:effectLst/>
                <a:uLnTx/>
                <a:uFillTx/>
                <a:latin typeface="Calibri"/>
                <a:ea typeface="+mn-ea"/>
                <a:cs typeface="+mn-cs"/>
              </a:rPr>
              <a:t>.</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Programming Language: Python, implemented in </a:t>
            </a:r>
            <a:r>
              <a:rPr kumimoji="0" lang="en-US" sz="2000" b="0" i="0" u="none" strike="noStrike" kern="1200" cap="none" spc="0" normalizeH="0" baseline="0" noProof="0" dirty="0" err="1">
                <a:ln>
                  <a:noFill/>
                </a:ln>
                <a:solidFill>
                  <a:prstClr val="black"/>
                </a:solidFill>
                <a:effectLst/>
                <a:uLnTx/>
                <a:uFillTx/>
                <a:latin typeface="Calibri"/>
                <a:ea typeface="+mn-ea"/>
                <a:cs typeface="+mn-cs"/>
              </a:rPr>
              <a:t>Jupyter</a:t>
            </a:r>
            <a:r>
              <a:rPr kumimoji="0" lang="en-US" sz="2000" b="0" i="0" u="none" strike="noStrike" kern="1200" cap="none" spc="0" normalizeH="0" baseline="0" noProof="0" dirty="0">
                <a:ln>
                  <a:noFill/>
                </a:ln>
                <a:solidFill>
                  <a:prstClr val="black"/>
                </a:solidFill>
                <a:effectLst/>
                <a:uLnTx/>
                <a:uFillTx/>
                <a:latin typeface="Calibri"/>
                <a:ea typeface="+mn-ea"/>
                <a:cs typeface="+mn-cs"/>
              </a:rPr>
              <a:t> Notebook</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Machine Learning Libraries: Scikit-learn, TensorFlow/</a:t>
            </a:r>
            <a:r>
              <a:rPr lang="en-US" sz="2000" dirty="0" err="1"/>
              <a:t>Keras</a:t>
            </a:r>
            <a:r>
              <a:rPr lang="en-US" sz="2000" dirty="0">
                <a:solidFill>
                  <a:prstClr val="black"/>
                </a:solidFill>
                <a:latin typeface="Calibri"/>
              </a:rPr>
              <a:t>,</a:t>
            </a:r>
            <a:r>
              <a:rPr lang="en-US" sz="2000" dirty="0"/>
              <a:t> and </a:t>
            </a:r>
            <a:r>
              <a:rPr lang="en-US" sz="2000" dirty="0" err="1"/>
              <a:t>XGBoost</a:t>
            </a:r>
            <a:r>
              <a:rPr lang="en-US" sz="2000" dirty="0">
                <a:solidFill>
                  <a:prstClr val="black"/>
                </a:solidFill>
                <a:latin typeface="Calibri"/>
              </a:rPr>
              <a:t> </a:t>
            </a:r>
            <a:r>
              <a:rPr kumimoji="0" lang="en-US" sz="2000" b="0" i="0" u="none" strike="noStrike" kern="1200" cap="none" spc="0" normalizeH="0" baseline="0" noProof="0" dirty="0">
                <a:ln>
                  <a:noFill/>
                </a:ln>
                <a:solidFill>
                  <a:prstClr val="black"/>
                </a:solidFill>
                <a:effectLst/>
                <a:uLnTx/>
                <a:uFillTx/>
                <a:latin typeface="Calibri"/>
                <a:ea typeface="+mn-ea"/>
                <a:cs typeface="+mn-cs"/>
              </a:rPr>
              <a:t>for deep learning models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lang="en-US" sz="2000" dirty="0"/>
              <a:t>Visualization Tools</a:t>
            </a:r>
            <a:r>
              <a:rPr lang="en-US" sz="2000" dirty="0">
                <a:solidFill>
                  <a:prstClr val="black"/>
                </a:solidFill>
                <a:latin typeface="Calibri"/>
              </a:rPr>
              <a:t>: </a:t>
            </a:r>
            <a:r>
              <a:rPr lang="en-US" sz="2000" dirty="0"/>
              <a:t>Seaborn for visualizations such as confusion matrices and accuracy and  </a:t>
            </a:r>
            <a:r>
              <a:rPr lang="en-US" sz="2000" dirty="0" err="1"/>
              <a:t>Gradio</a:t>
            </a:r>
            <a:r>
              <a:rPr lang="en-US" sz="2000" dirty="0"/>
              <a:t> for UI</a:t>
            </a:r>
          </a:p>
          <a:p>
            <a:r>
              <a:rPr lang="en-US" sz="2000" b="1" dirty="0"/>
              <a:t>Platform used</a:t>
            </a:r>
            <a:r>
              <a:rPr lang="en-US" sz="2000" dirty="0"/>
              <a:t>: Jupyter Notebook</a:t>
            </a:r>
          </a:p>
          <a:p>
            <a:endParaRPr lang="en-US" sz="2000" dirty="0"/>
          </a:p>
        </p:txBody>
      </p:sp>
    </p:spTree>
    <p:extLst>
      <p:ext uri="{BB962C8B-B14F-4D97-AF65-F5344CB8AC3E}">
        <p14:creationId xmlns:p14="http://schemas.microsoft.com/office/powerpoint/2010/main" val="32998805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FD8E5-5438-48CF-870D-2FDFE8B8A7F4}"/>
              </a:ext>
            </a:extLst>
          </p:cNvPr>
          <p:cNvSpPr>
            <a:spLocks noGrp="1"/>
          </p:cNvSpPr>
          <p:nvPr>
            <p:ph type="title"/>
          </p:nvPr>
        </p:nvSpPr>
        <p:spPr>
          <a:xfrm>
            <a:off x="923043" y="681038"/>
            <a:ext cx="9993196" cy="250295"/>
          </a:xfrm>
        </p:spPr>
        <p:txBody>
          <a:bodyPr>
            <a:normAutofit fontScale="90000"/>
          </a:bodyPr>
          <a:lstStyle/>
          <a:p>
            <a:r>
              <a:rPr lang="en-US" b="1" dirty="0">
                <a:solidFill>
                  <a:schemeClr val="dk1"/>
                </a:solidFill>
                <a:ea typeface="Montserrat"/>
                <a:cs typeface="Montserrat"/>
                <a:sym typeface="Montserrat"/>
              </a:rPr>
              <a:t>Design / Implementation / Modelling</a:t>
            </a:r>
            <a:br>
              <a:rPr lang="en-US" sz="4400" b="1" dirty="0">
                <a:solidFill>
                  <a:schemeClr val="dk1"/>
                </a:solidFill>
                <a:ea typeface="Montserrat"/>
                <a:cs typeface="Montserrat"/>
                <a:sym typeface="Montserrat"/>
              </a:rPr>
            </a:br>
            <a:endParaRPr lang="en-US" dirty="0"/>
          </a:p>
        </p:txBody>
      </p:sp>
      <p:sp>
        <p:nvSpPr>
          <p:cNvPr id="3" name="Content Placeholder 2">
            <a:extLst>
              <a:ext uri="{FF2B5EF4-FFF2-40B4-BE49-F238E27FC236}">
                <a16:creationId xmlns:a16="http://schemas.microsoft.com/office/drawing/2014/main" id="{36609C99-2C2E-440C-ADB3-5993066E1277}"/>
              </a:ext>
            </a:extLst>
          </p:cNvPr>
          <p:cNvSpPr>
            <a:spLocks noGrp="1"/>
          </p:cNvSpPr>
          <p:nvPr>
            <p:ph idx="1"/>
          </p:nvPr>
        </p:nvSpPr>
        <p:spPr>
          <a:xfrm>
            <a:off x="838200" y="1049867"/>
            <a:ext cx="10515600" cy="5127096"/>
          </a:xfrm>
        </p:spPr>
        <p:txBody>
          <a:bodyPr/>
          <a:lstStyle/>
          <a:p>
            <a:pPr marL="0" indent="0">
              <a:buNone/>
            </a:pPr>
            <a:r>
              <a:rPr lang="en-US" sz="2000" b="1" dirty="0"/>
              <a:t>Design</a:t>
            </a:r>
          </a:p>
          <a:p>
            <a:r>
              <a:rPr lang="en-US" sz="2000" dirty="0"/>
              <a:t>Objective: Classify brain tumors into 4 categories (Glioma, Meningioma, Pituitary, No Tumor).</a:t>
            </a:r>
          </a:p>
          <a:p>
            <a:r>
              <a:rPr lang="en-US" sz="2000" dirty="0"/>
              <a:t> Preprocessing: Images resized to 128x128 pixels, Normalized pixel values between 0-1.</a:t>
            </a:r>
          </a:p>
          <a:p>
            <a:pPr marL="0" indent="0">
              <a:buNone/>
            </a:pPr>
            <a:r>
              <a:rPr lang="en-US" sz="2000" b="1" dirty="0"/>
              <a:t>Implementation</a:t>
            </a:r>
          </a:p>
          <a:p>
            <a:r>
              <a:rPr lang="en-US" sz="2000" dirty="0"/>
              <a:t>Feature Extraction: Used pre-trained VGG16 (without top layer) for extracting features from the images. Features reshaped for classifier input.</a:t>
            </a:r>
          </a:p>
          <a:p>
            <a:r>
              <a:rPr lang="en-US" sz="2000" dirty="0"/>
              <a:t>Libraries</a:t>
            </a:r>
            <a:r>
              <a:rPr lang="en-US" sz="2000" b="1" dirty="0"/>
              <a:t>: </a:t>
            </a:r>
            <a:r>
              <a:rPr lang="en-US" sz="2000" dirty="0"/>
              <a:t>Cv2, </a:t>
            </a:r>
            <a:r>
              <a:rPr lang="en-US" sz="2000" dirty="0" err="1"/>
              <a:t>numpy</a:t>
            </a:r>
            <a:r>
              <a:rPr lang="en-US" sz="2000" dirty="0"/>
              <a:t>, TensorFlow, </a:t>
            </a:r>
            <a:r>
              <a:rPr lang="en-US" sz="2000" dirty="0" err="1"/>
              <a:t>sklearn</a:t>
            </a:r>
            <a:r>
              <a:rPr lang="en-US" sz="2000" dirty="0"/>
              <a:t>, </a:t>
            </a:r>
            <a:r>
              <a:rPr lang="en-US" sz="2000" dirty="0" err="1"/>
              <a:t>xgboost</a:t>
            </a:r>
            <a:r>
              <a:rPr lang="en-US" sz="2000" dirty="0"/>
              <a:t>, </a:t>
            </a:r>
            <a:r>
              <a:rPr lang="en-US" sz="2000" dirty="0" err="1"/>
              <a:t>gradio</a:t>
            </a:r>
            <a:endParaRPr lang="en-US" sz="2000" dirty="0"/>
          </a:p>
          <a:p>
            <a:pPr marL="0" indent="0">
              <a:buNone/>
            </a:pPr>
            <a:r>
              <a:rPr lang="en-US" sz="2000" b="1" dirty="0"/>
              <a:t>Modelling</a:t>
            </a:r>
          </a:p>
          <a:p>
            <a:pPr marL="0" indent="0">
              <a:buNone/>
            </a:pPr>
            <a:r>
              <a:rPr lang="en-US" sz="2000" b="1" dirty="0"/>
              <a:t>Random Forest</a:t>
            </a:r>
            <a:r>
              <a:rPr lang="en-US" sz="2000" dirty="0"/>
              <a:t>: 2296 estimators used.</a:t>
            </a:r>
          </a:p>
          <a:p>
            <a:r>
              <a:rPr lang="en-US" sz="2000" dirty="0"/>
              <a:t>Accuracy: [85%].</a:t>
            </a:r>
          </a:p>
          <a:p>
            <a:pPr marL="0" indent="0">
              <a:buNone/>
            </a:pPr>
            <a:r>
              <a:rPr lang="en-US" sz="2000" b="1" dirty="0" err="1"/>
              <a:t>XGBoost</a:t>
            </a:r>
            <a:r>
              <a:rPr lang="en-US" sz="2000" b="1" dirty="0"/>
              <a:t>: </a:t>
            </a:r>
            <a:r>
              <a:rPr lang="en-US" sz="2000" dirty="0"/>
              <a:t>Boosting approach</a:t>
            </a:r>
          </a:p>
          <a:p>
            <a:r>
              <a:rPr lang="en-US" sz="2000" dirty="0"/>
              <a:t>Accuracy: [87%].</a:t>
            </a:r>
          </a:p>
          <a:p>
            <a:endParaRPr lang="en-US" sz="2000" dirty="0"/>
          </a:p>
        </p:txBody>
      </p:sp>
    </p:spTree>
    <p:extLst>
      <p:ext uri="{BB962C8B-B14F-4D97-AF65-F5344CB8AC3E}">
        <p14:creationId xmlns:p14="http://schemas.microsoft.com/office/powerpoint/2010/main" val="3817448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1835</TotalTime>
  <Words>1780</Words>
  <Application>Microsoft Office PowerPoint</Application>
  <PresentationFormat>Widescreen</PresentationFormat>
  <Paragraphs>156</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Aptos</vt:lpstr>
      <vt:lpstr>Arial</vt:lpstr>
      <vt:lpstr>Calibri</vt:lpstr>
      <vt:lpstr>Calibri Light</vt:lpstr>
      <vt:lpstr>Montserrat</vt:lpstr>
      <vt:lpstr>Red Hat Display</vt:lpstr>
      <vt:lpstr>Times New Roman</vt:lpstr>
      <vt:lpstr>Wingdings</vt:lpstr>
      <vt:lpstr>Office Theme</vt:lpstr>
      <vt:lpstr>Project Progress Seminar On Intelligent system for tumor segmentation and detection </vt:lpstr>
      <vt:lpstr>Contents</vt:lpstr>
      <vt:lpstr>Introduction</vt:lpstr>
      <vt:lpstr>Literature Survey</vt:lpstr>
      <vt:lpstr>Literature Survey</vt:lpstr>
      <vt:lpstr>Objectives</vt:lpstr>
      <vt:lpstr>Methodology</vt:lpstr>
      <vt:lpstr>Data Collection / Tools / Platform used</vt:lpstr>
      <vt:lpstr>Design / Implementation / Modelling </vt:lpstr>
      <vt:lpstr>Result</vt:lpstr>
      <vt:lpstr>Result</vt:lpstr>
      <vt:lpstr>Outcomes</vt:lpstr>
      <vt:lpstr>Outcomes</vt:lpstr>
      <vt:lpstr>Outcomes</vt:lpstr>
      <vt:lpstr>Conclusion</vt:lpstr>
      <vt:lpstr>Future Scope</vt:lpstr>
      <vt:lpstr>References</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Progress Seminar ON  Project Title</dc:title>
  <dc:creator>Microsoft account</dc:creator>
  <cp:lastModifiedBy>Anil Jadhav</cp:lastModifiedBy>
  <cp:revision>30</cp:revision>
  <dcterms:created xsi:type="dcterms:W3CDTF">2024-05-06T11:40:19Z</dcterms:created>
  <dcterms:modified xsi:type="dcterms:W3CDTF">2024-10-06T18:44:41Z</dcterms:modified>
</cp:coreProperties>
</file>