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74" r:id="rId3"/>
    <p:sldId id="275" r:id="rId4"/>
    <p:sldId id="278" r:id="rId5"/>
    <p:sldId id="280" r:id="rId6"/>
    <p:sldId id="288" r:id="rId7"/>
    <p:sldId id="287" r:id="rId8"/>
    <p:sldId id="289" r:id="rId9"/>
    <p:sldId id="290" r:id="rId10"/>
    <p:sldId id="297" r:id="rId11"/>
    <p:sldId id="291" r:id="rId12"/>
    <p:sldId id="293" r:id="rId13"/>
    <p:sldId id="294" r:id="rId14"/>
    <p:sldId id="296" r:id="rId15"/>
    <p:sldId id="295" r:id="rId16"/>
    <p:sldId id="292" r:id="rId17"/>
    <p:sldId id="298" r:id="rId18"/>
    <p:sldId id="27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2BAE6-96E9-8245-89F1-FB521746823D}" v="57" dt="2020-06-03T22:10:57.628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1236" autoAdjust="0"/>
  </p:normalViewPr>
  <p:slideViewPr>
    <p:cSldViewPr snapToGrid="0">
      <p:cViewPr>
        <p:scale>
          <a:sx n="90" d="100"/>
          <a:sy n="90" d="100"/>
        </p:scale>
        <p:origin x="-2352" y="-6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Nguyen" userId="f1d78e5f-a453-48e1-8d24-789f55401968" providerId="ADAL" clId="{37F2BAE6-96E9-8245-89F1-FB521746823D}"/>
    <pc:docChg chg="undo custSel modMainMaster">
      <pc:chgData name="Kim Nguyen" userId="f1d78e5f-a453-48e1-8d24-789f55401968" providerId="ADAL" clId="{37F2BAE6-96E9-8245-89F1-FB521746823D}" dt="2020-06-03T22:10:57.628" v="56"/>
      <pc:docMkLst>
        <pc:docMk/>
      </pc:docMkLst>
      <pc:sldMasterChg chg="addSp modSp modSldLayout">
        <pc:chgData name="Kim Nguyen" userId="f1d78e5f-a453-48e1-8d24-789f55401968" providerId="ADAL" clId="{37F2BAE6-96E9-8245-89F1-FB521746823D}" dt="2020-06-03T22:10:57.628" v="56"/>
        <pc:sldMasterMkLst>
          <pc:docMk/>
          <pc:sldMasterMk cId="0" sldId="2147483657"/>
        </pc:sldMasterMkLst>
        <pc:picChg chg="add mod">
          <ac:chgData name="Kim Nguyen" userId="f1d78e5f-a453-48e1-8d24-789f55401968" providerId="ADAL" clId="{37F2BAE6-96E9-8245-89F1-FB521746823D}" dt="2020-06-03T22:10:57.628" v="56"/>
          <ac:picMkLst>
            <pc:docMk/>
            <pc:sldMasterMk cId="0" sldId="2147483657"/>
            <ac:picMk id="5" creationId="{B9B48145-9848-2F4E-A51E-1AF5F3EC5EAD}"/>
          </ac:picMkLst>
        </pc:picChg>
        <pc:sldLayoutChg chg="addSp delSp modSp">
          <pc:chgData name="Kim Nguyen" userId="f1d78e5f-a453-48e1-8d24-789f55401968" providerId="ADAL" clId="{37F2BAE6-96E9-8245-89F1-FB521746823D}" dt="2020-06-03T22:09:41.244" v="50" actId="1076"/>
          <pc:sldLayoutMkLst>
            <pc:docMk/>
            <pc:sldMasterMk cId="0" sldId="2147483657"/>
            <pc:sldLayoutMk cId="0" sldId="2147483648"/>
          </pc:sldLayoutMkLst>
          <pc:grpChg chg="mod">
            <ac:chgData name="Kim Nguyen" userId="f1d78e5f-a453-48e1-8d24-789f55401968" providerId="ADAL" clId="{37F2BAE6-96E9-8245-89F1-FB521746823D}" dt="2020-06-03T22:09:39.227" v="49" actId="1076"/>
            <ac:grpSpMkLst>
              <pc:docMk/>
              <pc:sldMasterMk cId="0" sldId="2147483657"/>
              <pc:sldLayoutMk cId="0" sldId="2147483648"/>
              <ac:grpSpMk id="11" creationId="{00000000-0000-0000-0000-000000000000}"/>
            </ac:grpSpMkLst>
          </pc:grpChg>
          <pc:picChg chg="add del mod">
            <ac:chgData name="Kim Nguyen" userId="f1d78e5f-a453-48e1-8d24-789f55401968" providerId="ADAL" clId="{37F2BAE6-96E9-8245-89F1-FB521746823D}" dt="2020-06-03T22:08:24.329" v="8"/>
            <ac:picMkLst>
              <pc:docMk/>
              <pc:sldMasterMk cId="0" sldId="2147483657"/>
              <pc:sldLayoutMk cId="0" sldId="2147483648"/>
              <ac:picMk id="2" creationId="{4CDBEE4B-4D2C-AD4E-B4CA-AF560AC04A7F}"/>
            </ac:picMkLst>
          </pc:picChg>
          <pc:picChg chg="add mod">
            <ac:chgData name="Kim Nguyen" userId="f1d78e5f-a453-48e1-8d24-789f55401968" providerId="ADAL" clId="{37F2BAE6-96E9-8245-89F1-FB521746823D}" dt="2020-06-03T22:09:41.244" v="50" actId="1076"/>
            <ac:picMkLst>
              <pc:docMk/>
              <pc:sldMasterMk cId="0" sldId="2147483657"/>
              <pc:sldLayoutMk cId="0" sldId="2147483648"/>
              <ac:picMk id="3" creationId="{134F7D0F-FE46-C945-87EB-0FD3D356521A}"/>
            </ac:picMkLst>
          </pc:picChg>
          <pc:picChg chg="add del">
            <ac:chgData name="Kim Nguyen" userId="f1d78e5f-a453-48e1-8d24-789f55401968" providerId="ADAL" clId="{37F2BAE6-96E9-8245-89F1-FB521746823D}" dt="2020-06-03T22:08:42.375" v="10" actId="478"/>
            <ac:picMkLst>
              <pc:docMk/>
              <pc:sldMasterMk cId="0" sldId="2147483657"/>
              <pc:sldLayoutMk cId="0" sldId="2147483648"/>
              <ac:picMk id="23" creationId="{00000000-0000-0000-0000-000000000000}"/>
            </ac:picMkLst>
          </pc:picChg>
        </pc:sldLayoutChg>
        <pc:sldLayoutChg chg="addSp delSp modSp">
          <pc:chgData name="Kim Nguyen" userId="f1d78e5f-a453-48e1-8d24-789f55401968" providerId="ADAL" clId="{37F2BAE6-96E9-8245-89F1-FB521746823D}" dt="2020-06-03T22:10:17.744" v="55" actId="1076"/>
          <pc:sldLayoutMkLst>
            <pc:docMk/>
            <pc:sldMasterMk cId="0" sldId="2147483657"/>
            <pc:sldLayoutMk cId="3086644524" sldId="2147483659"/>
          </pc:sldLayoutMkLst>
          <pc:picChg chg="del mod">
            <ac:chgData name="Kim Nguyen" userId="f1d78e5f-a453-48e1-8d24-789f55401968" providerId="ADAL" clId="{37F2BAE6-96E9-8245-89F1-FB521746823D}" dt="2020-06-03T22:10:14.329" v="54" actId="478"/>
            <ac:picMkLst>
              <pc:docMk/>
              <pc:sldMasterMk cId="0" sldId="2147483657"/>
              <pc:sldLayoutMk cId="3086644524" sldId="2147483659"/>
              <ac:picMk id="21" creationId="{00000000-0000-0000-0000-000000000000}"/>
            </ac:picMkLst>
          </pc:picChg>
          <pc:picChg chg="add mod">
            <ac:chgData name="Kim Nguyen" userId="f1d78e5f-a453-48e1-8d24-789f55401968" providerId="ADAL" clId="{37F2BAE6-96E9-8245-89F1-FB521746823D}" dt="2020-06-03T22:10:17.744" v="55" actId="1076"/>
            <ac:picMkLst>
              <pc:docMk/>
              <pc:sldMasterMk cId="0" sldId="2147483657"/>
              <pc:sldLayoutMk cId="3086644524" sldId="2147483659"/>
              <ac:picMk id="22" creationId="{C8F7DB91-7595-E64B-B07D-A30575B2CB4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3860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98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Can we allow people to socially distance by giving them the necessary tools? (Park et al.,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3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b="1" dirty="0" smtClean="0"/>
              <a:t>Talk about</a:t>
            </a:r>
            <a:r>
              <a:rPr lang="en-US" b="1" baseline="0" dirty="0" smtClean="0"/>
              <a:t> what you are going to be talking about throughout the presentation in different pages.</a:t>
            </a:r>
          </a:p>
          <a:p>
            <a:pPr marL="139700" indent="0">
              <a:buNone/>
            </a:pPr>
            <a:r>
              <a:rPr lang="en-US" b="1" baseline="0" dirty="0" smtClean="0"/>
              <a:t>(We are going to be talking about what we are trying to do. Then we will talk about why we are trying to do it. Etc.)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Approach</a:t>
            </a:r>
          </a:p>
          <a:p>
            <a:r>
              <a:rPr lang="en-US" b="1" dirty="0" smtClean="0"/>
              <a:t>Design</a:t>
            </a:r>
          </a:p>
          <a:p>
            <a:r>
              <a:rPr lang="en-US" b="1" dirty="0" smtClean="0"/>
              <a:t>Implementation</a:t>
            </a:r>
          </a:p>
          <a:p>
            <a:endParaRPr lang="en-US" dirty="0" smtClean="0"/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Finding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Key Reference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pPr marL="1397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7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Park et al., 2020):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Potential Role of Social Distancing in Mitigating Spread of Coronavirus Disease, South Korea.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(Cowling et al., 2020):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Public Health Measures to Slow Community Spread of Coronavirus Disease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9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factors affect the transmissibility of coronavirus.</a:t>
            </a: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dirty="0" smtClean="0"/>
              <a:t>Governments take these factors into account and come up with public health measures such as social distancing.</a:t>
            </a: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dirty="0" smtClean="0"/>
              <a:t>This project helps people socially distance more by giving them more remote capabilities.</a:t>
            </a:r>
            <a:endParaRPr lang="en-US" dirty="0" smtClean="0"/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 smtClean="0"/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smtClean="0"/>
              <a:t>(Park et al., 2020):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Potential Role of Social Distancing in Mitigating Spread of Coronavirus Disease, South Korea.</a:t>
            </a:r>
          </a:p>
          <a:p>
            <a:pPr marL="139700" indent="0"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(Price et al., 2021)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r>
              <a:rPr lang="en-US" baseline="0" dirty="0" smtClean="0">
                <a:solidFill>
                  <a:srgbClr val="000000"/>
                </a:solidFill>
              </a:rPr>
              <a:t> The Effect of Social Distancing on the Early Spread of the Novel Coronavirus.</a:t>
            </a:r>
            <a:endParaRPr lang="en-US" dirty="0" smtClean="0"/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The number of infections decreased with respect to social distancing.</a:t>
            </a: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 smtClean="0"/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Cowling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et al., 2020): Public Health Measures to Slow Community Spread of Coronavirus Disease 2019</a:t>
            </a:r>
          </a:p>
          <a:p>
            <a:endParaRPr lang="en-US" dirty="0" smtClean="0"/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(Sallis et al., 2020)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 international physical activity and public health research agenda to inform coronavirus disease-2019 policies and practices. </a:t>
            </a: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87042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Safeway (2021) Vaccinations.</a:t>
            </a:r>
          </a:p>
          <a:p>
            <a:pPr marL="596900" lvl="1" indent="0">
              <a:buNone/>
            </a:pPr>
            <a:r>
              <a:rPr lang="en-US" dirty="0" smtClean="0"/>
              <a:t>https://www.safeway.com/vaccinations/home</a:t>
            </a:r>
          </a:p>
          <a:p>
            <a:r>
              <a:rPr lang="en-US" dirty="0" smtClean="0"/>
              <a:t>CVS (2021) Vaccine.</a:t>
            </a:r>
          </a:p>
          <a:p>
            <a:pPr marL="596900" lvl="1" indent="0">
              <a:buNone/>
            </a:pPr>
            <a:r>
              <a:rPr lang="en-US" dirty="0" smtClean="0"/>
              <a:t>https://www.cvs.com/vaccine/intake/store/covid-screener/covid-qns</a:t>
            </a:r>
          </a:p>
          <a:p>
            <a:r>
              <a:rPr lang="en-US" dirty="0" smtClean="0"/>
              <a:t>Rite Aid (2021) Scheduler.</a:t>
            </a:r>
          </a:p>
          <a:p>
            <a:pPr marL="596900" lvl="1" indent="0">
              <a:buNone/>
            </a:pPr>
            <a:r>
              <a:rPr lang="en-US" dirty="0" smtClean="0"/>
              <a:t>https://www.riteaid.com/pharmacy/scheduler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5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A web application is a</a:t>
            </a:r>
            <a:r>
              <a:rPr lang="en-US" u="sng" baseline="0" dirty="0" smtClean="0"/>
              <a:t> better solution for this problem than a call center solution. And the </a:t>
            </a:r>
          </a:p>
          <a:p>
            <a:pPr marL="139700" indent="0">
              <a:buNone/>
            </a:pPr>
            <a:r>
              <a:rPr lang="en-US" u="sng" baseline="0" dirty="0" smtClean="0"/>
              <a:t>MVC pattern modularizes the web application.</a:t>
            </a: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u="sng" dirty="0" smtClean="0"/>
              <a:t>Important requirements and user stories are scheduling, viewing, editing, and cancelling appointments.</a:t>
            </a:r>
          </a:p>
          <a:p>
            <a:r>
              <a:rPr lang="en-US" u="sng" dirty="0" smtClean="0"/>
              <a:t>Edit or cancel appointments through appointment ID, like plane tickets.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0913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u="sng" dirty="0" smtClean="0">
                <a:solidFill>
                  <a:srgbClr val="FF0000"/>
                </a:solidFill>
              </a:rPr>
              <a:t>Java and Java web application technologies</a:t>
            </a:r>
            <a:r>
              <a:rPr lang="en-US" b="0" u="sng" baseline="0" dirty="0" smtClean="0">
                <a:solidFill>
                  <a:srgbClr val="FF0000"/>
                </a:solidFill>
              </a:rPr>
              <a:t> such as Servlet, JSP, and Spring.</a:t>
            </a: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b="0" u="sng" baseline="0" dirty="0" smtClean="0">
              <a:solidFill>
                <a:srgbClr val="FF0000"/>
              </a:solidFill>
            </a:endParaRP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u="sng" dirty="0" smtClean="0">
                <a:solidFill>
                  <a:srgbClr val="FF0000"/>
                </a:solidFill>
              </a:rPr>
              <a:t>MySQL database to store the vaccination location addresses, as well as the appointments </a:t>
            </a: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u="sng" dirty="0" smtClean="0">
                <a:solidFill>
                  <a:srgbClr val="FF0000"/>
                </a:solidFill>
              </a:rPr>
              <a:t>which</a:t>
            </a:r>
            <a:r>
              <a:rPr lang="en-US" b="0" u="sng" baseline="0" dirty="0" smtClean="0">
                <a:solidFill>
                  <a:srgbClr val="FF0000"/>
                </a:solidFill>
              </a:rPr>
              <a:t> include </a:t>
            </a:r>
            <a:r>
              <a:rPr lang="en-US" b="0" u="sng" dirty="0" smtClean="0">
                <a:solidFill>
                  <a:srgbClr val="FF0000"/>
                </a:solidFill>
              </a:rPr>
              <a:t>patient information.</a:t>
            </a: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b="0" u="sng" baseline="0" dirty="0" smtClean="0">
              <a:solidFill>
                <a:srgbClr val="FF0000"/>
              </a:solidFill>
            </a:endParaRP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u="sng" baseline="0" dirty="0" smtClean="0">
                <a:solidFill>
                  <a:srgbClr val="FF0000"/>
                </a:solidFill>
              </a:rPr>
              <a:t>I chose these technologies because they are capable and I am more experiences in them.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1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1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rQ19i6" TargetMode="External"/><Relationship Id="rId2" Type="http://schemas.openxmlformats.org/officeDocument/2006/relationships/hyperlink" Target="https://www.youtube.com/watch?v=7w1S09NEujA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814821" y="164950"/>
            <a:ext cx="7193492" cy="930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smtClean="0"/>
              <a:t>Online Vaccine Scheduler</a:t>
            </a:r>
            <a:endParaRPr lang="en-US" sz="3600" dirty="0"/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city university of seatt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2418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406435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Anil Erturk</a:t>
            </a: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Advisor:  Dr. Ahreum Ju, Dr. Sam Chung</a:t>
            </a:r>
          </a:p>
          <a:p>
            <a:pPr marL="7620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Week 10, Fall 2021</a:t>
            </a:r>
            <a:endParaRPr lang="en-US" sz="1600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Computer Science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School </a:t>
            </a:r>
            <a:r>
              <a:rPr lang="en-US" sz="1500" dirty="0">
                <a:solidFill>
                  <a:schemeClr val="bg1"/>
                </a:solidFill>
              </a:rPr>
              <a:t>of Technology &amp; Computing (STC)</a:t>
            </a:r>
          </a:p>
        </p:txBody>
      </p:sp>
      <p:pic>
        <p:nvPicPr>
          <p:cNvPr id="1026" name="Picture 2" descr="C:\Users\Michael\Desktop\short hair photo.jf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786" y="2893386"/>
            <a:ext cx="1049301" cy="10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68968"/>
            <a:ext cx="9144000" cy="31455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solution has 7</a:t>
            </a:r>
            <a:r>
              <a:rPr lang="en-US" dirty="0" smtClean="0">
                <a:solidFill>
                  <a:schemeClr val="tx1"/>
                </a:solidFill>
              </a:rPr>
              <a:t> of the features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View/Edit/Delete appointment. Web app. Ask symptoms. Multiple vaccines. Filter by zip code.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 is </a:t>
            </a:r>
            <a:r>
              <a:rPr lang="en-US" dirty="0">
                <a:solidFill>
                  <a:schemeClr val="tx1"/>
                </a:solidFill>
              </a:rPr>
              <a:t>left to future </a:t>
            </a:r>
            <a:r>
              <a:rPr lang="en-US" dirty="0" smtClean="0">
                <a:solidFill>
                  <a:schemeClr val="tx1"/>
                </a:solidFill>
              </a:rPr>
              <a:t>work. Adding location dataset and filtering them by selected vaccine.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1" y="3763373"/>
            <a:ext cx="6891006" cy="119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9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85725" y="1242824"/>
            <a:ext cx="4191000" cy="37272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Related work is </a:t>
            </a:r>
            <a:r>
              <a:rPr lang="en-US" dirty="0">
                <a:solidFill>
                  <a:schemeClr val="tx1"/>
                </a:solidFill>
              </a:rPr>
              <a:t>missing </a:t>
            </a:r>
            <a:r>
              <a:rPr lang="en-US" dirty="0" smtClean="0">
                <a:solidFill>
                  <a:schemeClr val="tx1"/>
                </a:solidFill>
              </a:rPr>
              <a:t>the three features, view, edit, and delete appointment.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65" y="3465227"/>
            <a:ext cx="2424223" cy="82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65" y="1594385"/>
            <a:ext cx="3652760" cy="151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85322" y="1848005"/>
            <a:ext cx="1562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Location edited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172" y="1486839"/>
            <a:ext cx="7330265" cy="31455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Since </a:t>
            </a:r>
            <a:r>
              <a:rPr lang="en-US" dirty="0">
                <a:solidFill>
                  <a:schemeClr val="tx1"/>
                </a:solidFill>
              </a:rPr>
              <a:t>the metrics are features for the website. </a:t>
            </a:r>
            <a:r>
              <a:rPr lang="en-US" dirty="0" smtClean="0">
                <a:solidFill>
                  <a:schemeClr val="tx1"/>
                </a:solidFill>
              </a:rPr>
              <a:t>More features allow for more social distancing.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most important improvements are viewing, editing, deleting appointments.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92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online vaccine scheduler with more remote features allows unvaccinated people to socially </a:t>
            </a:r>
            <a:r>
              <a:rPr lang="en-US" dirty="0">
                <a:solidFill>
                  <a:schemeClr val="tx1"/>
                </a:solidFill>
              </a:rPr>
              <a:t>distance </a:t>
            </a:r>
            <a:r>
              <a:rPr lang="en-US" dirty="0" smtClean="0">
                <a:solidFill>
                  <a:schemeClr val="tx1"/>
                </a:solidFill>
              </a:rPr>
              <a:t>more.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900265" y="2140071"/>
            <a:ext cx="50497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Demo link: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www.youtube.com/watch?v=7w1S09NEujA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Short link: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https://bit.ly/3rQ19i6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279" y="1330007"/>
            <a:ext cx="6977176" cy="31455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 and add dataset of vaccination locations to the database.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Filter locations based on the vaccine selected.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5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875" y="1742818"/>
            <a:ext cx="8888818" cy="3145500"/>
          </a:xfrm>
        </p:spPr>
        <p:txBody>
          <a:bodyPr/>
          <a:lstStyle/>
          <a:p>
            <a:pPr marL="1397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Park, S. W., Sun, K., </a:t>
            </a:r>
            <a:r>
              <a:rPr lang="en-US" dirty="0" err="1">
                <a:solidFill>
                  <a:schemeClr val="tx1"/>
                </a:solidFill>
              </a:rPr>
              <a:t>Viboud</a:t>
            </a:r>
            <a:r>
              <a:rPr lang="en-US" dirty="0">
                <a:solidFill>
                  <a:schemeClr val="tx1"/>
                </a:solidFill>
              </a:rPr>
              <a:t>, C., Grenfell, B. T., &amp; </a:t>
            </a:r>
            <a:r>
              <a:rPr lang="en-US" dirty="0" err="1">
                <a:solidFill>
                  <a:schemeClr val="tx1"/>
                </a:solidFill>
              </a:rPr>
              <a:t>Dushoff</a:t>
            </a:r>
            <a:r>
              <a:rPr lang="en-US" dirty="0">
                <a:solidFill>
                  <a:schemeClr val="tx1"/>
                </a:solidFill>
              </a:rPr>
              <a:t>, J. (2020). Potential Role of Social Distancing in Mitigating Spread of Coronavirus Disease, South Korea. Emerging Infectious Diseases, 26(11), 2697–2700.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Price</a:t>
            </a:r>
            <a:r>
              <a:rPr lang="en-US" dirty="0">
                <a:solidFill>
                  <a:schemeClr val="tx1"/>
                </a:solidFill>
              </a:rPr>
              <a:t>, G., &amp; Holm, E. (2021). The Effect of Social Distancing on the Early Spread of the Novel Coronavirus. Social Science Quarterly</a:t>
            </a: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88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870" y="1998000"/>
            <a:ext cx="8410354" cy="31455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Sallis</a:t>
            </a:r>
            <a:r>
              <a:rPr lang="en-US" dirty="0">
                <a:solidFill>
                  <a:schemeClr val="tx1"/>
                </a:solidFill>
              </a:rPr>
              <a:t>, J. F., </a:t>
            </a:r>
            <a:r>
              <a:rPr lang="en-US" dirty="0" err="1">
                <a:solidFill>
                  <a:schemeClr val="tx1"/>
                </a:solidFill>
              </a:rPr>
              <a:t>Adlakha</a:t>
            </a:r>
            <a:r>
              <a:rPr lang="en-US" dirty="0">
                <a:solidFill>
                  <a:schemeClr val="tx1"/>
                </a:solidFill>
              </a:rPr>
              <a:t>, D., </a:t>
            </a:r>
            <a:r>
              <a:rPr lang="en-US" dirty="0" err="1">
                <a:solidFill>
                  <a:schemeClr val="tx1"/>
                </a:solidFill>
              </a:rPr>
              <a:t>Oyeyemi</a:t>
            </a:r>
            <a:r>
              <a:rPr lang="en-US" dirty="0">
                <a:solidFill>
                  <a:schemeClr val="tx1"/>
                </a:solidFill>
              </a:rPr>
              <a:t>, A., &amp; Salvo, (2020). An international physical activity and public health research agenda to inform coronavirus disease-2019 policies and practices. The Journal of Sport and Health Sciences, 9(4), 328–334.</a:t>
            </a:r>
          </a:p>
          <a:p>
            <a:pPr marL="1397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Bogg</a:t>
            </a:r>
            <a:r>
              <a:rPr lang="en-US" dirty="0">
                <a:solidFill>
                  <a:schemeClr val="tx1"/>
                </a:solidFill>
              </a:rPr>
              <a:t> et al., 2020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Cowling et al., 2020)</a:t>
            </a: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29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92124"/>
            <a:ext cx="3836747" cy="355475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Problem </a:t>
            </a:r>
            <a:r>
              <a:rPr lang="en-US" dirty="0">
                <a:solidFill>
                  <a:schemeClr val="tx1"/>
                </a:solidFill>
              </a:rPr>
              <a:t>Statement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Motivation</a:t>
            </a:r>
          </a:p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Related Work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Approach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 Collection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51018" y="1346399"/>
            <a:ext cx="3836747" cy="355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Findings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Demo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Key References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847" y="1497471"/>
            <a:ext cx="8074545" cy="31455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Can we allow </a:t>
            </a:r>
            <a:r>
              <a:rPr lang="en-US" dirty="0" smtClean="0">
                <a:solidFill>
                  <a:schemeClr val="tx1"/>
                </a:solidFill>
              </a:rPr>
              <a:t>unvaccinated people </a:t>
            </a:r>
            <a:r>
              <a:rPr lang="en-US" dirty="0">
                <a:solidFill>
                  <a:schemeClr val="tx1"/>
                </a:solidFill>
              </a:rPr>
              <a:t>to socially </a:t>
            </a:r>
            <a:r>
              <a:rPr lang="en-US" dirty="0" smtClean="0">
                <a:solidFill>
                  <a:schemeClr val="tx1"/>
                </a:solidFill>
              </a:rPr>
              <a:t>distance more </a:t>
            </a:r>
            <a:r>
              <a:rPr lang="en-US" dirty="0">
                <a:solidFill>
                  <a:schemeClr val="tx1"/>
                </a:solidFill>
              </a:rPr>
              <a:t>by giving them the necessary tools? (Cowling et al., 2020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Getting vaccinated is a common denominator for unvaccinated people. So giving them remote tools for it will increase social distancing which is shown to decrease transmission.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3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825" y="1296769"/>
            <a:ext cx="4278721" cy="31455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Lowering the transmission of coronavirus. </a:t>
            </a:r>
            <a:r>
              <a:rPr lang="en-US" dirty="0">
                <a:solidFill>
                  <a:schemeClr val="tx1"/>
                </a:solidFill>
              </a:rPr>
              <a:t>(Park et al., 2020)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Lowering the burden on the healthcare system.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84" y="1382232"/>
            <a:ext cx="3721499" cy="306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18736"/>
            <a:ext cx="6469121" cy="31455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Factors: Age, gender/lifestyle, health risk, etc. </a:t>
            </a:r>
            <a:r>
              <a:rPr lang="en-US" dirty="0">
                <a:solidFill>
                  <a:schemeClr val="tx1"/>
                </a:solidFill>
                <a:sym typeface="Arial"/>
              </a:rPr>
              <a:t>(Cowling et al., 2020)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Public health measures based on these factors. </a:t>
            </a:r>
            <a:r>
              <a:rPr lang="en-US" dirty="0">
                <a:solidFill>
                  <a:schemeClr val="tx1"/>
                </a:solidFill>
              </a:rPr>
              <a:t>(Park et al., 2020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Social distancing is one of these measures.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Online vaccine scheduler is part of </a:t>
            </a:r>
            <a:r>
              <a:rPr lang="en-US" dirty="0" smtClean="0">
                <a:solidFill>
                  <a:schemeClr val="tx1"/>
                </a:solidFill>
              </a:rPr>
              <a:t>social distancing.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01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97150"/>
              </p:ext>
            </p:extLst>
          </p:nvPr>
        </p:nvGraphicFramePr>
        <p:xfrm>
          <a:off x="1008033" y="1384535"/>
          <a:ext cx="6380128" cy="3459541"/>
        </p:xfrm>
        <a:graphic>
          <a:graphicData uri="http://schemas.openxmlformats.org/drawingml/2006/table">
            <a:tbl>
              <a:tblPr firstRow="1" bandRow="1">
                <a:tableStyleId>{1FE44F72-D7B3-41EB-977B-2E401710A9A8}</a:tableStyleId>
              </a:tblPr>
              <a:tblGrid>
                <a:gridCol w="1852697"/>
                <a:gridCol w="1478942"/>
                <a:gridCol w="1453457"/>
                <a:gridCol w="1595032"/>
              </a:tblGrid>
              <a:tr h="174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(Safeway, 2021)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(CVS, 2021)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(Rite Aid, 2021)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799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View/Edit/Delete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appointment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7996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Web application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</a:tr>
              <a:tr h="48794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Asks for symptoms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939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Multiple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vaccines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3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Filter by vaccine</a:t>
                      </a:r>
                    </a:p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3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Filter by zip 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377170" y="1788450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 qualitative metrics</a:t>
            </a:r>
          </a:p>
        </p:txBody>
      </p:sp>
    </p:spTree>
    <p:extLst>
      <p:ext uri="{BB962C8B-B14F-4D97-AF65-F5344CB8AC3E}">
        <p14:creationId xmlns:p14="http://schemas.microsoft.com/office/powerpoint/2010/main" val="24899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777" y="1535774"/>
            <a:ext cx="6348302" cy="31455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application vs. call center, MVC pattern. Modularization. SoC.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Important requirements: Scheduling, viewing, editing, and canceling of appointments.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Viewing, editing, and canceling of appointments are done using appointment ID.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23" y="1073547"/>
            <a:ext cx="1682248" cy="406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0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42775" y="1193137"/>
            <a:ext cx="4634025" cy="31455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Netbeans IDE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Servlet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JSP, Spring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JSTL (JSP tag library)</a:t>
            </a:r>
          </a:p>
          <a:p>
            <a:r>
              <a:rPr lang="en-US" dirty="0">
                <a:solidFill>
                  <a:schemeClr val="tx1"/>
                </a:solidFill>
              </a:rPr>
              <a:t>MySQL + library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Apache Tomcat + library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2666999"/>
            <a:ext cx="1042723" cy="152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4" y="4439631"/>
            <a:ext cx="1400175" cy="43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4" y="1402843"/>
            <a:ext cx="3967162" cy="106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835" y="392574"/>
            <a:ext cx="5492400" cy="7662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" y="1950397"/>
            <a:ext cx="2886077" cy="21380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collection method is case study.</a:t>
            </a:r>
          </a:p>
          <a:p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 qualitative metrics.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53" y="1380581"/>
            <a:ext cx="2882753" cy="329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070" y="2636093"/>
            <a:ext cx="2062716" cy="78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9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1488</TotalTime>
  <Words>1018</Words>
  <Application>Microsoft Office PowerPoint</Application>
  <PresentationFormat>On-screen Show (16:9)</PresentationFormat>
  <Paragraphs>172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Salerio template</vt:lpstr>
      <vt:lpstr>Online Vaccine Scheduler</vt:lpstr>
      <vt:lpstr>Agenda</vt:lpstr>
      <vt:lpstr>Problem Statement</vt:lpstr>
      <vt:lpstr>Motivation</vt:lpstr>
      <vt:lpstr>Background</vt:lpstr>
      <vt:lpstr>Related Work</vt:lpstr>
      <vt:lpstr>Approach</vt:lpstr>
      <vt:lpstr>Implementation</vt:lpstr>
      <vt:lpstr>Data Collection</vt:lpstr>
      <vt:lpstr>Data Collection</vt:lpstr>
      <vt:lpstr>Data Analysis</vt:lpstr>
      <vt:lpstr>Findings</vt:lpstr>
      <vt:lpstr>Conclusion</vt:lpstr>
      <vt:lpstr>Demo</vt:lpstr>
      <vt:lpstr>Future Work</vt:lpstr>
      <vt:lpstr>Key references</vt:lpstr>
      <vt:lpstr>Key References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Michael</cp:lastModifiedBy>
  <cp:revision>327</cp:revision>
  <dcterms:modified xsi:type="dcterms:W3CDTF">2021-12-15T22:31:12Z</dcterms:modified>
</cp:coreProperties>
</file>