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Arvo"/>
      <p:regular r:id="rId28"/>
      <p:bold r:id="rId29"/>
      <p:italic r:id="rId30"/>
      <p:boldItalic r:id="rId31"/>
    </p:embeddedFont>
    <p:embeddedFont>
      <p:font typeface="Roboto Condensed"/>
      <p:regular r:id="rId32"/>
      <p:bold r:id="rId33"/>
      <p:italic r:id="rId34"/>
      <p:boldItalic r:id="rId35"/>
    </p:embeddedFont>
    <p:embeddedFont>
      <p:font typeface="Roboto Condensed Ligh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hok4F7tQ1bP8fQiP3scFpUdzRQ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Arv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rv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rvo-boldItalic.fntdata"/><Relationship Id="rId30" Type="http://schemas.openxmlformats.org/officeDocument/2006/relationships/font" Target="fonts/Arvo-italic.fntdata"/><Relationship Id="rId11" Type="http://schemas.openxmlformats.org/officeDocument/2006/relationships/slide" Target="slides/slide7.xml"/><Relationship Id="rId33" Type="http://schemas.openxmlformats.org/officeDocument/2006/relationships/font" Target="fonts/RobotoCondensed-bold.fntdata"/><Relationship Id="rId10" Type="http://schemas.openxmlformats.org/officeDocument/2006/relationships/slide" Target="slides/slide6.xml"/><Relationship Id="rId32" Type="http://schemas.openxmlformats.org/officeDocument/2006/relationships/font" Target="fonts/RobotoCondensed-regular.fntdata"/><Relationship Id="rId13" Type="http://schemas.openxmlformats.org/officeDocument/2006/relationships/slide" Target="slides/slide9.xml"/><Relationship Id="rId35" Type="http://schemas.openxmlformats.org/officeDocument/2006/relationships/font" Target="fonts/RobotoCondensed-boldItalic.fntdata"/><Relationship Id="rId12" Type="http://schemas.openxmlformats.org/officeDocument/2006/relationships/slide" Target="slides/slide8.xml"/><Relationship Id="rId34" Type="http://schemas.openxmlformats.org/officeDocument/2006/relationships/font" Target="fonts/RobotoCondensed-italic.fntdata"/><Relationship Id="rId15" Type="http://schemas.openxmlformats.org/officeDocument/2006/relationships/slide" Target="slides/slide11.xml"/><Relationship Id="rId37" Type="http://schemas.openxmlformats.org/officeDocument/2006/relationships/font" Target="fonts/RobotoCondensedLight-bold.fntdata"/><Relationship Id="rId14" Type="http://schemas.openxmlformats.org/officeDocument/2006/relationships/slide" Target="slides/slide10.xml"/><Relationship Id="rId36" Type="http://schemas.openxmlformats.org/officeDocument/2006/relationships/font" Target="fonts/RobotoCondensedLight-regular.fntdata"/><Relationship Id="rId17" Type="http://schemas.openxmlformats.org/officeDocument/2006/relationships/slide" Target="slides/slide13.xml"/><Relationship Id="rId39" Type="http://schemas.openxmlformats.org/officeDocument/2006/relationships/font" Target="fonts/RobotoCondensedLight-boldItalic.fntdata"/><Relationship Id="rId16" Type="http://schemas.openxmlformats.org/officeDocument/2006/relationships/slide" Target="slides/slide12.xml"/><Relationship Id="rId38" Type="http://schemas.openxmlformats.org/officeDocument/2006/relationships/font" Target="fonts/RobotoCondensedLight-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a79fdf3d2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a79fdf3d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All four projects are web-based applications. This means that they have sub-components that can talk to each other via network communications. Also, they allow clients to make HTTP(S) requests and provide corresponding responses.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a79fdf3d2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a79fdf3d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these four projects focus on different needs of business.</a:t>
            </a:r>
            <a:endParaRPr sz="1000">
              <a:solidFill>
                <a:schemeClr val="dk1"/>
              </a:solidFill>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t/>
            </a:r>
            <a:endParaRPr sz="1000">
              <a:solidFill>
                <a:schemeClr val="dk1"/>
              </a:solidFill>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Collaborative Online Judge focuses on the increasing need for coding practices for technical interviews and software engineering candidates.</a:t>
            </a:r>
            <a:endParaRPr sz="1000">
              <a:solidFill>
                <a:schemeClr val="dk1"/>
              </a:solidFill>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IOT-Based Weather Application focuses on rapid growth of the Internet of Things and Cyber-Physical Systems, which also requires big-data processing. </a:t>
            </a:r>
            <a:endParaRPr sz="1000">
              <a:solidFill>
                <a:schemeClr val="dk1"/>
              </a:solidFill>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In addition, Password Management Services puts attention to internet security. </a:t>
            </a:r>
            <a:endParaRPr sz="1000">
              <a:solidFill>
                <a:schemeClr val="dk1"/>
              </a:solidFill>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Finally, the vaccine scheduler system helps people to reserve a time, in order to decrease unvaccinated contact.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a79fdf3d2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a79fdf3d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our Four projects have different high-level architectures.  </a:t>
            </a:r>
            <a:endParaRPr sz="1000">
              <a:solidFill>
                <a:schemeClr val="dk1"/>
              </a:solidFill>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t/>
            </a:r>
            <a:endParaRPr sz="1000">
              <a:solidFill>
                <a:schemeClr val="dk1"/>
              </a:solidFill>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The Collaborative Online Judge uses a Service Oriented Architecture (SOA) where are multiple sub-services in this application, such as the Agular-based frontend, Node.js-based WebSocket-based communication channel between frontend and backend, Caching layer,</a:t>
            </a:r>
            <a:endParaRPr sz="1000">
              <a:solidFill>
                <a:schemeClr val="dk1"/>
              </a:solidFill>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Background processes All these sub-services will communicate in different ways.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a79fdf3d2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a79fdf3d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sz="1000">
                <a:solidFill>
                  <a:schemeClr val="dk1"/>
                </a:solidFill>
                <a:highlight>
                  <a:srgbClr val="FFFF00"/>
                </a:highlight>
                <a:latin typeface="Verdana"/>
                <a:ea typeface="Verdana"/>
                <a:cs typeface="Verdana"/>
                <a:sym typeface="Verdana"/>
              </a:rPr>
              <a:t>The IoT-based weather app uses the </a:t>
            </a:r>
            <a:r>
              <a:rPr lang="en-US" sz="1000">
                <a:solidFill>
                  <a:srgbClr val="202124"/>
                </a:solidFill>
                <a:highlight>
                  <a:srgbClr val="FFFF00"/>
                </a:highlight>
                <a:latin typeface="Verdana"/>
                <a:ea typeface="Verdana"/>
                <a:cs typeface="Verdana"/>
                <a:sym typeface="Verdana"/>
              </a:rPr>
              <a:t>Three-tier</a:t>
            </a:r>
            <a:r>
              <a:rPr lang="en-US" sz="1000">
                <a:solidFill>
                  <a:schemeClr val="dk1"/>
                </a:solidFill>
                <a:highlight>
                  <a:srgbClr val="FFFF00"/>
                </a:highlight>
                <a:latin typeface="Verdana"/>
                <a:ea typeface="Verdana"/>
                <a:cs typeface="Verdana"/>
                <a:sym typeface="Verdana"/>
              </a:rPr>
              <a:t> architecture. which included presentation tier (the user interface), an application server tier (the API Gateway and the server), a data tier (the database). There is another tier called the IoT sensor, however, it is still the traditional three-tier architecture. This architecture is well-established and easy to implement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a79fdf3d2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a79fdf3d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Password Management is somewhat between the two styles. it is more like a microservice-based architecture, since it has multiple components which will communicate with each other through well-defined protocols such as HTTP or RPC. </a:t>
            </a:r>
            <a:endParaRPr sz="1000">
              <a:solidFill>
                <a:schemeClr val="dk1"/>
              </a:solidFill>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The vaccine scheduler system uses MVC architecture which is an architectural pattern that separates an application into three main logical components: the model, the view, and the controller. In this system, MVC allows the creation of a dynamic website where the user can see dynamically generated pages and can submit data.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a7e9aba9e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a7e9aba9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a7e9aba9e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a7e9aba9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a7e9aba9e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a7e9aba9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ca98a2a60_1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ca98a2a6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chemeClr val="dk1"/>
                </a:solidFill>
                <a:highlight>
                  <a:srgbClr val="FFFFFF"/>
                </a:highlight>
                <a:latin typeface="Verdana"/>
                <a:ea typeface="Verdana"/>
                <a:cs typeface="Verdana"/>
                <a:sym typeface="Verdana"/>
              </a:rPr>
              <a:t>What are software metrics? A software metric is a measure of software characteristics that are quantifiable or countable.</a:t>
            </a:r>
            <a:endParaRPr sz="10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Why are software metrics important? In order to understand why these metrics are necessary, one needs to understand the purpose of software testing.</a:t>
            </a:r>
            <a:endParaRPr sz="1000">
              <a:solidFill>
                <a:schemeClr val="dk1"/>
              </a:solidFill>
              <a:latin typeface="Verdana"/>
              <a:ea typeface="Verdana"/>
              <a:cs typeface="Verdana"/>
              <a:sym typeface="Verdana"/>
            </a:endParaRPr>
          </a:p>
          <a:p>
            <a:pPr indent="0" lvl="0" marL="0" rtl="0" algn="l">
              <a:lnSpc>
                <a:spcPct val="115000"/>
              </a:lnSpc>
              <a:spcBef>
                <a:spcPts val="1200"/>
              </a:spcBef>
              <a:spcAft>
                <a:spcPts val="0"/>
              </a:spcAft>
              <a:buClr>
                <a:schemeClr val="dk1"/>
              </a:buClr>
              <a:buSzPts val="1100"/>
              <a:buFont typeface="Arial"/>
              <a:buNone/>
            </a:pPr>
            <a:r>
              <a:rPr lang="en-US" sz="1000">
                <a:solidFill>
                  <a:schemeClr val="dk1"/>
                </a:solidFill>
                <a:latin typeface="Verdana"/>
                <a:ea typeface="Verdana"/>
                <a:cs typeface="Verdana"/>
                <a:sym typeface="Verdana"/>
              </a:rPr>
              <a:t>The purpose of software testing is to ensure that the software product is above a predetermined quantifiable level of quality. This is because the software team agrees to spend a certain amount of resources on testing to ensure the number of tests, coverage, rate of bugs and failed tests. Metrics allows the development team to determine whether the software product is above the predetermined level of quality which makes it ready for deployment. This is why metrics are necessary for acceptance testing of a software product.</a:t>
            </a:r>
            <a:endParaRPr sz="1000">
              <a:solidFill>
                <a:schemeClr val="dk1"/>
              </a:solidFill>
              <a:latin typeface="Verdana"/>
              <a:ea typeface="Verdana"/>
              <a:cs typeface="Verdana"/>
              <a:sym typeface="Verdana"/>
            </a:endParaRPr>
          </a:p>
          <a:p>
            <a:pPr indent="0" lvl="0" marL="0" rtl="0" algn="l">
              <a:spcBef>
                <a:spcPts val="1200"/>
              </a:spcBef>
              <a:spcAft>
                <a:spcPts val="0"/>
              </a:spcAft>
              <a:buNone/>
            </a:pPr>
            <a:r>
              <a:t/>
            </a:r>
            <a:endParaRPr sz="1600">
              <a:solidFill>
                <a:schemeClr val="dk1"/>
              </a:solidFill>
              <a:highlight>
                <a:srgbClr val="FFFFFF"/>
              </a:highlight>
            </a:endParaRPr>
          </a:p>
          <a:p>
            <a:pPr indent="0" lvl="0" marL="0" rtl="0" algn="l">
              <a:spcBef>
                <a:spcPts val="0"/>
              </a:spcBef>
              <a:spcAft>
                <a:spcPts val="0"/>
              </a:spcAft>
              <a:buNone/>
            </a:pPr>
            <a:r>
              <a:t/>
            </a:r>
            <a:endParaRPr sz="1600">
              <a:solidFill>
                <a:schemeClr val="dk1"/>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e8ceb7078_1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e8ceb707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e8ceb7078_1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e8ceb7078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e8ceb7078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e8ceb707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After completing these 4 independent projects over the last 8 weeks, the authors understood that having a process and documentation is very important at every stage to ensure that they can monitor and guide the software project towards a successful end.</a:t>
            </a:r>
            <a:endParaRPr sz="1000">
              <a:solidFill>
                <a:schemeClr val="dk1"/>
              </a:solidFill>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rPr lang="en-US" sz="1000">
                <a:solidFill>
                  <a:schemeClr val="dk1"/>
                </a:solidFill>
                <a:highlight>
                  <a:srgbClr val="FFFFFF"/>
                </a:highlight>
                <a:latin typeface="Verdana"/>
                <a:ea typeface="Verdana"/>
                <a:cs typeface="Verdana"/>
                <a:sym typeface="Verdana"/>
              </a:rPr>
              <a:t>GitHub is a great platform for managing configuration data. Moving configuration data into a GitHub repository enables better version controlling and the repository to act as a source of truth. Version control also solves another configuration problem: unexpected breaking changes. Managing unexpected changes using code review and version control helps to minimize downtime.</a:t>
            </a:r>
            <a:endParaRPr sz="1000">
              <a:solidFill>
                <a:schemeClr val="dk1"/>
              </a:solidFill>
              <a:highlight>
                <a:srgbClr val="FFFFFF"/>
              </a:highlight>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A software requirements specification is the basis for the entire project. It lays the framework that every team involved in development or in our case, each student needed to follow. It should be written to provide critical information to multiple teams — development, quality assurance, operations, and maintenance. This keeps everyone on the same page. Using the SRS helps to ensure requirements are fulfilled. And it can also help you make decisions about our product’s lifecycle — for instance when to retire a feature. Writing an SRS can also minimize overall development time and costs. Embedded development teams especially benefit from using an SRS.</a:t>
            </a:r>
            <a:endParaRPr sz="1000">
              <a:solidFill>
                <a:schemeClr val="dk1"/>
              </a:solidFill>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Design documents guide us regarding the design pattern to flow and flowcharts such as DFD, UML, and ER diagrams help us understand the flow of data.</a:t>
            </a:r>
            <a:endParaRPr sz="1000">
              <a:solidFill>
                <a:schemeClr val="dk1"/>
              </a:solidFill>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The test plan keeps track of possible tests that will be run on the system after coding. The most important test cases come from the requirements of the system. When the system is in the design stage, the initial tests can be refined a little. During the detailed design or coding phase, exact test cases start to materialize. After coding, the test points are all identified, and the entire test plan is exercised on the software.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a8e84ed9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ea8e84ed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Software engineering is about the development and maintenance of all the software that people use every day, from productivity tools to any web browser. It is also about the application of engineering concepts to software development with the main goals of creation, improvement, and maintenance of software. There are many types of software that a software engineer can develop, such as operating systems, computer games, middleware, business applications, and network control systems. </a:t>
            </a:r>
            <a:endParaRPr sz="1000">
              <a:solidFill>
                <a:schemeClr val="dk1"/>
              </a:solidFill>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When designing any software product, it is very important to analyze and understand clearly the needs of the customer, so any software engineer can design, test, and develop their software products to meet those needs. Moreover, during the software development process, project planning, system designing, implementation, testing of software, and maintenance are important steps that need to pay much attention to. </a:t>
            </a:r>
            <a:endParaRPr sz="1000">
              <a:solidFill>
                <a:schemeClr val="dk1"/>
              </a:solidFill>
              <a:latin typeface="Verdana"/>
              <a:ea typeface="Verdana"/>
              <a:cs typeface="Verdana"/>
              <a:sym typeface="Verdana"/>
            </a:endParaRPr>
          </a:p>
          <a:p>
            <a:pPr indent="0" lvl="0" marL="0" rtl="0" algn="just">
              <a:spcBef>
                <a:spcPts val="0"/>
              </a:spcBef>
              <a:spcAft>
                <a:spcPts val="0"/>
              </a:spcAft>
              <a:buClr>
                <a:schemeClr val="dk1"/>
              </a:buClr>
              <a:buSzPts val="1100"/>
              <a:buFont typeface="Arial"/>
              <a:buNone/>
            </a:pPr>
            <a:r>
              <a:t/>
            </a:r>
            <a:endParaRPr sz="1000">
              <a:solidFill>
                <a:schemeClr val="dk1"/>
              </a:solidFill>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The purpose of this paper is to compare the differences and similarities of the four individual projects with the following topics: collaborative online judge system, IoT-based weather application, a web service to manage user’s password, and a vaccine scheduling system. Individual project one was about the introduction to the configuration management system (CMS). Individual project two focused on the project requirements engineering process and map the resulting requirements into a systems architecture or high-level design. Individual project three created a test plan including test cases for the system they designed for all four projects. Finally, individual four was about software metrics.</a:t>
            </a:r>
            <a:endParaRPr/>
          </a:p>
        </p:txBody>
      </p:sp>
      <p:sp>
        <p:nvSpPr>
          <p:cNvPr id="70" name="Google Shape;70;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d374e398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d374e39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The first individual project was about the introduction to the configuration management system (CMS) and demonstrated how the related processes are handled in the CMS environment. CMS is a system engineering process that tracks and monitors changes to a software system configuration metadata. It uses version control software, such as Git, SVN, Hg (Mercurial), and ClearCase, to manage the state of software code as well as to track changes to the software over time. As the most popular version control system or online service, Git and GitHub were used as a CMS environment to perform this project. In this project, the authors were required to create a test case and perform the following situations in the GitHub environment including code check out, code check in, code snapshot, code development, and code changes. Below are the screenshots of each author’s GitHub repository in order to complete this first project. </a:t>
            </a:r>
            <a:endParaRPr sz="1000">
              <a:solidFill>
                <a:schemeClr val="dk1"/>
              </a:solidFill>
              <a:latin typeface="Verdana"/>
              <a:ea typeface="Verdana"/>
              <a:cs typeface="Verdana"/>
              <a:sym typeface="Verdana"/>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e542f8838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e542f883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Since the authors were allowed to create different test cases to demonstrate each situation, each individual project had different code design and the output of each situation was different from each other as well. For the check out of the source code, all of the authors were able to clone the repo to their local machines successfully by running the “git clone” command. To do this, authors #2, #3, and #4 did git clone using HTTPS URL while author #1 was using SSH URL - see figure 1.1, 1.2, 1.3, and 1.4. Moreover, author #4 also created a branch name and did a git clone using the “</a:t>
            </a:r>
            <a:r>
              <a:rPr lang="en-US" sz="1000">
                <a:solidFill>
                  <a:schemeClr val="dk1"/>
                </a:solidFill>
                <a:highlight>
                  <a:srgbClr val="FFFFFF"/>
                </a:highlight>
                <a:latin typeface="Verdana"/>
                <a:ea typeface="Verdana"/>
                <a:cs typeface="Verdana"/>
                <a:sym typeface="Verdana"/>
              </a:rPr>
              <a:t>git clone –b branchName”</a:t>
            </a:r>
            <a:r>
              <a:rPr lang="en-US" sz="1000">
                <a:solidFill>
                  <a:schemeClr val="dk1"/>
                </a:solidFill>
                <a:latin typeface="Verdana"/>
                <a:ea typeface="Verdana"/>
                <a:cs typeface="Verdana"/>
                <a:sym typeface="Verdana"/>
              </a:rPr>
              <a:t> command. For the code changes, each author made some changes to the code locally and saved it in the file that they just cloned into their local machine. For source code check in, all the authors were also successfully pushing the new code changes to the CMS environment by using the following commands git add . , git commit -m “message”, and git push origin master. Commit means saving the state of the current codebase, and push is to send the changes committed to the GitHub environment so that other developers can see the changes.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e542f8838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e542f883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000">
              <a:solidFill>
                <a:schemeClr val="dk1"/>
              </a:solidFill>
              <a:latin typeface="Verdana"/>
              <a:ea typeface="Verdana"/>
              <a:cs typeface="Verdana"/>
              <a:sym typeface="Verdana"/>
            </a:endParaRPr>
          </a:p>
          <a:p>
            <a:pPr indent="0" lvl="0" marL="0" rtl="0" algn="just">
              <a:lnSpc>
                <a:spcPct val="115000"/>
              </a:lnSpc>
              <a:spcBef>
                <a:spcPts val="0"/>
              </a:spcBef>
              <a:spcAft>
                <a:spcPts val="0"/>
              </a:spcAft>
              <a:buNone/>
            </a:pPr>
            <a:r>
              <a:rPr lang="en-US" sz="1000">
                <a:solidFill>
                  <a:schemeClr val="dk1"/>
                </a:solidFill>
                <a:latin typeface="Verdana"/>
                <a:ea typeface="Verdana"/>
                <a:cs typeface="Verdana"/>
                <a:sym typeface="Verdana"/>
              </a:rPr>
              <a:t>For code snapshot, only three authors have done this part, one created a scenario to verify a user be able to create a release from a given branch as well as to be able to update and edit release while another one included a commit message in the code and called it code snapshots. In the last part, code development by 2 users, one is working on a new version, and one is fixing bugs in a previous release, author #1 has demonstrated the situation by creating a new branch, called “bug_fixing”. The purpose is to demonstrate that multiple developers can work together on different tasks without conflicting with the current release branch version. Author #4, has shown the multiple users - see the screenshot below - to prove that </a:t>
            </a:r>
            <a:r>
              <a:rPr lang="en-US" sz="1000">
                <a:solidFill>
                  <a:schemeClr val="dk1"/>
                </a:solidFill>
                <a:highlight>
                  <a:srgbClr val="FFFFFF"/>
                </a:highlight>
                <a:latin typeface="Verdana"/>
                <a:ea typeface="Verdana"/>
                <a:cs typeface="Verdana"/>
                <a:sym typeface="Verdana"/>
              </a:rPr>
              <a:t>multiple users can work on a single project and this is generally done through branches. </a:t>
            </a:r>
            <a:r>
              <a:rPr lang="en-US" sz="1000">
                <a:solidFill>
                  <a:schemeClr val="dk1"/>
                </a:solidFill>
                <a:latin typeface="Verdana"/>
                <a:ea typeface="Verdana"/>
                <a:cs typeface="Verdana"/>
                <a:sym typeface="Verdana"/>
              </a:rPr>
              <a:t> All the authors had proved the process successfully.</a:t>
            </a:r>
            <a:endParaRPr sz="1000">
              <a:solidFill>
                <a:schemeClr val="dk1"/>
              </a:solidFill>
              <a:latin typeface="Verdana"/>
              <a:ea typeface="Verdana"/>
              <a:cs typeface="Verdana"/>
              <a:sym typeface="Verdana"/>
            </a:endParaRPr>
          </a:p>
          <a:p>
            <a:pPr indent="0" lvl="0" marL="0" rtl="0" algn="l">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t/>
            </a:r>
            <a:endParaRPr sz="1000">
              <a:solidFill>
                <a:schemeClr val="dk1"/>
              </a:solidFill>
              <a:latin typeface="Verdana"/>
              <a:ea typeface="Verdana"/>
              <a:cs typeface="Verdana"/>
              <a:sym typeface="Verdan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a79fdf3d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a79fdf3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sz="1000">
                <a:solidFill>
                  <a:schemeClr val="dk1"/>
                </a:solidFill>
                <a:highlight>
                  <a:schemeClr val="lt1"/>
                </a:highlight>
                <a:latin typeface="Verdana"/>
                <a:ea typeface="Verdana"/>
                <a:cs typeface="Verdana"/>
                <a:sym typeface="Verdana"/>
              </a:rPr>
              <a:t>For individual project two, We will compare and analyze the requirements and high-level designs in this part</a:t>
            </a:r>
            <a:endParaRPr sz="1000">
              <a:solidFill>
                <a:schemeClr val="dk1"/>
              </a:solidFill>
              <a:highlight>
                <a:schemeClr val="lt1"/>
              </a:highlight>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rPr lang="en-US" sz="1000">
                <a:solidFill>
                  <a:schemeClr val="dk1"/>
                </a:solidFill>
                <a:highlight>
                  <a:schemeClr val="lt1"/>
                </a:highlight>
                <a:latin typeface="Verdana"/>
                <a:ea typeface="Verdana"/>
                <a:cs typeface="Verdana"/>
                <a:sym typeface="Verdana"/>
              </a:rPr>
              <a:t>The collaborative online judge is a full-stack web app which supporting collaborative online code editing, compiling, execution, and result judgment. </a:t>
            </a:r>
            <a:endParaRPr sz="1000">
              <a:solidFill>
                <a:schemeClr val="dk1"/>
              </a:solidFill>
              <a:highlight>
                <a:schemeClr val="lt1"/>
              </a:highlight>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rPr lang="en-US" sz="1000">
                <a:solidFill>
                  <a:schemeClr val="dk1"/>
                </a:solidFill>
                <a:highlight>
                  <a:schemeClr val="lt1"/>
                </a:highlight>
                <a:latin typeface="Verdana"/>
                <a:ea typeface="Verdana"/>
                <a:cs typeface="Verdana"/>
                <a:sym typeface="Verdana"/>
              </a:rPr>
              <a:t>The first functional requirements feature for this collaborative online judge systems. is CRUD problems that allow an admin to create, read, update, and delete (CRUD) code.  Another core feature is Submit code, execute code, and show results. </a:t>
            </a:r>
            <a:endParaRPr sz="1000">
              <a:solidFill>
                <a:schemeClr val="dk1"/>
              </a:solidFill>
              <a:highlight>
                <a:schemeClr val="lt1"/>
              </a:highlight>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rPr lang="en-US" sz="1000">
                <a:solidFill>
                  <a:schemeClr val="dk1"/>
                </a:solidFill>
                <a:highlight>
                  <a:schemeClr val="lt1"/>
                </a:highlight>
                <a:latin typeface="Verdana"/>
                <a:ea typeface="Verdana"/>
                <a:cs typeface="Verdana"/>
                <a:sym typeface="Verdana"/>
              </a:rPr>
              <a:t>and there are three major non-functional requirements for this system: security, availability, and performance.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a79fdf3d2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a79fdf3d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US" sz="1000">
                <a:solidFill>
                  <a:schemeClr val="dk1"/>
                </a:solidFill>
                <a:latin typeface="Verdana"/>
                <a:ea typeface="Verdana"/>
                <a:cs typeface="Verdana"/>
                <a:sym typeface="Verdana"/>
              </a:rPr>
              <a:t>vaccine scheduler system is to allow people to reserve a time slot remotely, in order to decrease unvaccinated contact. </a:t>
            </a:r>
            <a:endParaRPr sz="1000">
              <a:solidFill>
                <a:schemeClr val="dk1"/>
              </a:solidFill>
              <a:latin typeface="Verdana"/>
              <a:ea typeface="Verdana"/>
              <a:cs typeface="Verdana"/>
              <a:sym typeface="Verdana"/>
            </a:endParaRPr>
          </a:p>
          <a:p>
            <a:pPr indent="0" lvl="0" marL="0" rtl="0" algn="just">
              <a:lnSpc>
                <a:spcPct val="115000"/>
              </a:lnSpc>
              <a:spcBef>
                <a:spcPts val="0"/>
              </a:spcBef>
              <a:spcAft>
                <a:spcPts val="0"/>
              </a:spcAft>
              <a:buNone/>
            </a:pPr>
            <a:r>
              <a:rPr lang="en-US" sz="1000">
                <a:solidFill>
                  <a:schemeClr val="dk1"/>
                </a:solidFill>
                <a:latin typeface="Verdana"/>
                <a:ea typeface="Verdana"/>
                <a:cs typeface="Verdana"/>
                <a:sym typeface="Verdana"/>
              </a:rPr>
              <a:t>The functional requirements of the this system are showing the closest vaccination spots, and the available date and time slots. </a:t>
            </a:r>
            <a:endParaRPr sz="1000">
              <a:solidFill>
                <a:schemeClr val="dk1"/>
              </a:solidFill>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The non-functional requirements are to be secure and accessible via the internet.  </a:t>
            </a:r>
            <a:endParaRPr>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a79fdf3d2_0_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a79fdf3d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US" sz="1000">
                <a:solidFill>
                  <a:schemeClr val="dk1"/>
                </a:solidFill>
                <a:latin typeface="Verdana"/>
                <a:ea typeface="Verdana"/>
                <a:cs typeface="Verdana"/>
                <a:sym typeface="Verdana"/>
              </a:rPr>
              <a:t>The main core feature of password management. allow a user to create/add, store, update, and delete their accounts and passwords into the system database. the users need to list all the names of the applications, usernames, and passwords to input this information into the system. </a:t>
            </a:r>
            <a:endParaRPr sz="1000">
              <a:solidFill>
                <a:schemeClr val="dk1"/>
              </a:solidFill>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The IoT-based weather application has been designed to facilitate the reporting of weather parameters over the Internet to a centralized cloud. It focuses on the requirement gathering, system requirement specification, design, and implementation of the app. </a:t>
            </a:r>
            <a:endParaRPr sz="1000">
              <a:solidFill>
                <a:schemeClr val="dk1"/>
              </a:solidFill>
              <a:highlight>
                <a:srgbClr val="FFFF00"/>
              </a:highlight>
              <a:latin typeface="Verdana"/>
              <a:ea typeface="Verdana"/>
              <a:cs typeface="Verdana"/>
              <a:sym typeface="Verdan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6"/>
          <p:cNvSpPr/>
          <p:nvPr/>
        </p:nvSpPr>
        <p:spPr>
          <a:xfrm>
            <a:off x="7544483" y="657775"/>
            <a:ext cx="1299300" cy="4329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2" name="Google Shape;12;p6"/>
          <p:cNvGrpSpPr/>
          <p:nvPr/>
        </p:nvGrpSpPr>
        <p:grpSpPr>
          <a:xfrm>
            <a:off x="182385" y="0"/>
            <a:ext cx="8661398" cy="5150588"/>
            <a:chOff x="0" y="-7088"/>
            <a:chExt cx="8661398" cy="5150588"/>
          </a:xfrm>
        </p:grpSpPr>
        <p:sp>
          <p:nvSpPr>
            <p:cNvPr id="13" name="Google Shape;13;p6"/>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6"/>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5" name="Google Shape;15;p6"/>
          <p:cNvGrpSpPr/>
          <p:nvPr/>
        </p:nvGrpSpPr>
        <p:grpSpPr>
          <a:xfrm flipH="1" rot="10800000">
            <a:off x="1" y="1090763"/>
            <a:ext cx="8847502" cy="2961975"/>
            <a:chOff x="-8178042" y="-4493254"/>
            <a:chExt cx="19483597" cy="6522736"/>
          </a:xfrm>
        </p:grpSpPr>
        <p:sp>
          <p:nvSpPr>
            <p:cNvPr id="16" name="Google Shape;16;p6"/>
            <p:cNvSpPr/>
            <p:nvPr/>
          </p:nvSpPr>
          <p:spPr>
            <a:xfrm>
              <a:off x="-8178042" y="-4493118"/>
              <a:ext cx="129684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7" name="Google Shape;17;p6"/>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8" name="Google Shape;18;p6"/>
          <p:cNvGrpSpPr/>
          <p:nvPr/>
        </p:nvGrpSpPr>
        <p:grpSpPr>
          <a:xfrm>
            <a:off x="3677236" y="4278349"/>
            <a:ext cx="5480828" cy="432996"/>
            <a:chOff x="5582265" y="4646738"/>
            <a:chExt cx="5480828" cy="432996"/>
          </a:xfrm>
        </p:grpSpPr>
        <p:sp>
          <p:nvSpPr>
            <p:cNvPr id="19" name="Google Shape;19;p6"/>
            <p:cNvSpPr/>
            <p:nvPr/>
          </p:nvSpPr>
          <p:spPr>
            <a:xfrm rot="10800000">
              <a:off x="5582265"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 name="Google Shape;20;p6"/>
            <p:cNvGrpSpPr/>
            <p:nvPr/>
          </p:nvGrpSpPr>
          <p:grpSpPr>
            <a:xfrm flipH="1">
              <a:off x="5585232" y="4646738"/>
              <a:ext cx="5477861" cy="304551"/>
              <a:chOff x="-24158748" y="330075"/>
              <a:chExt cx="30568423" cy="1699506"/>
            </a:xfrm>
          </p:grpSpPr>
          <p:sp>
            <p:nvSpPr>
              <p:cNvPr id="21" name="Google Shape;21;p6"/>
              <p:cNvSpPr/>
              <p:nvPr/>
            </p:nvSpPr>
            <p:spPr>
              <a:xfrm>
                <a:off x="-24158748" y="330081"/>
                <a:ext cx="28907999"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6"/>
              <p:cNvSpPr/>
              <p:nvPr/>
            </p:nvSpPr>
            <p:spPr>
              <a:xfrm>
                <a:off x="4710175"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3" name="Google Shape;23;p6"/>
          <p:cNvSpPr txBox="1"/>
          <p:nvPr>
            <p:ph type="ctrTitle"/>
          </p:nvPr>
        </p:nvSpPr>
        <p:spPr>
          <a:xfrm>
            <a:off x="685800" y="1090750"/>
            <a:ext cx="5367900" cy="296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pic>
        <p:nvPicPr>
          <p:cNvPr id="24" name="Google Shape;24;p6"/>
          <p:cNvPicPr preferRelativeResize="0"/>
          <p:nvPr/>
        </p:nvPicPr>
        <p:blipFill rotWithShape="1">
          <a:blip r:embed="rId2">
            <a:alphaModFix/>
          </a:blip>
          <a:srcRect b="0" l="0" r="0" t="0"/>
          <a:stretch/>
        </p:blipFill>
        <p:spPr>
          <a:xfrm>
            <a:off x="0" y="4243277"/>
            <a:ext cx="914400" cy="914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5" name="Shape 25"/>
        <p:cNvGrpSpPr/>
        <p:nvPr/>
      </p:nvGrpSpPr>
      <p:grpSpPr>
        <a:xfrm>
          <a:off x="0" y="0"/>
          <a:ext cx="0" cy="0"/>
          <a:chOff x="0" y="0"/>
          <a:chExt cx="0" cy="0"/>
        </a:xfrm>
      </p:grpSpPr>
      <p:grpSp>
        <p:nvGrpSpPr>
          <p:cNvPr id="26" name="Google Shape;26;p7"/>
          <p:cNvGrpSpPr/>
          <p:nvPr/>
        </p:nvGrpSpPr>
        <p:grpSpPr>
          <a:xfrm>
            <a:off x="-4" y="40"/>
            <a:ext cx="7072430" cy="1327315"/>
            <a:chOff x="-4" y="40"/>
            <a:chExt cx="7072430" cy="1327315"/>
          </a:xfrm>
        </p:grpSpPr>
        <p:sp>
          <p:nvSpPr>
            <p:cNvPr id="27" name="Google Shape;27;p7"/>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28" name="Google Shape;28;p7"/>
            <p:cNvGrpSpPr/>
            <p:nvPr/>
          </p:nvGrpSpPr>
          <p:grpSpPr>
            <a:xfrm flipH="1" rot="10800000">
              <a:off x="3" y="40"/>
              <a:ext cx="6756168" cy="1327315"/>
              <a:chOff x="-2168138" y="330075"/>
              <a:chExt cx="8650663" cy="1699506"/>
            </a:xfrm>
          </p:grpSpPr>
          <p:sp>
            <p:nvSpPr>
              <p:cNvPr id="29" name="Google Shape;29;p7"/>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30" name="Google Shape;30;p7"/>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31" name="Google Shape;31;p7"/>
            <p:cNvGrpSpPr/>
            <p:nvPr/>
          </p:nvGrpSpPr>
          <p:grpSpPr>
            <a:xfrm flipH="1" rot="10800000">
              <a:off x="-4" y="381007"/>
              <a:ext cx="7072430" cy="771744"/>
              <a:chOff x="-9092084" y="330075"/>
              <a:chExt cx="15574609" cy="1699501"/>
            </a:xfrm>
          </p:grpSpPr>
          <p:sp>
            <p:nvSpPr>
              <p:cNvPr id="32" name="Google Shape;32;p7"/>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33" name="Google Shape;33;p7"/>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grpSp>
        <p:nvGrpSpPr>
          <p:cNvPr id="34" name="Google Shape;34;p7"/>
          <p:cNvGrpSpPr/>
          <p:nvPr/>
        </p:nvGrpSpPr>
        <p:grpSpPr>
          <a:xfrm>
            <a:off x="6946842" y="4472723"/>
            <a:ext cx="2202830" cy="670795"/>
            <a:chOff x="5575242" y="4472723"/>
            <a:chExt cx="2202830" cy="670795"/>
          </a:xfrm>
        </p:grpSpPr>
        <p:sp>
          <p:nvSpPr>
            <p:cNvPr id="35" name="Google Shape;35;p7"/>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 name="Google Shape;36;p7"/>
            <p:cNvGrpSpPr/>
            <p:nvPr/>
          </p:nvGrpSpPr>
          <p:grpSpPr>
            <a:xfrm flipH="1">
              <a:off x="5734850" y="4472723"/>
              <a:ext cx="2040837" cy="670795"/>
              <a:chOff x="1297954" y="330075"/>
              <a:chExt cx="5169293" cy="1699506"/>
            </a:xfrm>
          </p:grpSpPr>
          <p:sp>
            <p:nvSpPr>
              <p:cNvPr id="37" name="Google Shape;37;p7"/>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 name="Google Shape;39;p7"/>
            <p:cNvGrpSpPr/>
            <p:nvPr/>
          </p:nvGrpSpPr>
          <p:grpSpPr>
            <a:xfrm flipH="1">
              <a:off x="5578209" y="4646738"/>
              <a:ext cx="2199863" cy="304563"/>
              <a:chOff x="-5827153" y="330075"/>
              <a:chExt cx="12276019" cy="1699569"/>
            </a:xfrm>
          </p:grpSpPr>
          <p:sp>
            <p:nvSpPr>
              <p:cNvPr id="40" name="Google Shape;40;p7"/>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7"/>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2" name="Google Shape;42;p7"/>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sz="36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3" name="Google Shape;43;p7"/>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algn="l">
              <a:lnSpc>
                <a:spcPct val="100000"/>
              </a:lnSpc>
              <a:spcBef>
                <a:spcPts val="600"/>
              </a:spcBef>
              <a:spcAft>
                <a:spcPts val="0"/>
              </a:spcAft>
              <a:buSzPts val="2400"/>
              <a:buChar char="▰"/>
              <a:defRPr sz="2800"/>
            </a:lvl1pPr>
            <a:lvl2pPr indent="-381000" lvl="1" marL="914400" algn="l">
              <a:lnSpc>
                <a:spcPct val="100000"/>
              </a:lnSpc>
              <a:spcBef>
                <a:spcPts val="1000"/>
              </a:spcBef>
              <a:spcAft>
                <a:spcPts val="0"/>
              </a:spcAft>
              <a:buSzPts val="2400"/>
              <a:buChar char="▻"/>
              <a:defRPr/>
            </a:lvl2pPr>
            <a:lvl3pPr indent="-381000" lvl="2" marL="1371600" algn="l">
              <a:lnSpc>
                <a:spcPct val="100000"/>
              </a:lnSpc>
              <a:spcBef>
                <a:spcPts val="1000"/>
              </a:spcBef>
              <a:spcAft>
                <a:spcPts val="0"/>
              </a:spcAft>
              <a:buSzPts val="2400"/>
              <a:buChar char="▻"/>
              <a:defRPr/>
            </a:lvl3pPr>
            <a:lvl4pPr indent="-381000" lvl="3" marL="1828800" algn="l">
              <a:lnSpc>
                <a:spcPct val="100000"/>
              </a:lnSpc>
              <a:spcBef>
                <a:spcPts val="1000"/>
              </a:spcBef>
              <a:spcAft>
                <a:spcPts val="0"/>
              </a:spcAft>
              <a:buSzPts val="2400"/>
              <a:buChar char="▻"/>
              <a:defRPr/>
            </a:lvl4pPr>
            <a:lvl5pPr indent="-381000" lvl="4" marL="2286000" algn="l">
              <a:lnSpc>
                <a:spcPct val="100000"/>
              </a:lnSpc>
              <a:spcBef>
                <a:spcPts val="1000"/>
              </a:spcBef>
              <a:spcAft>
                <a:spcPts val="0"/>
              </a:spcAft>
              <a:buSzPts val="2400"/>
              <a:buChar char="▻"/>
              <a:defRPr/>
            </a:lvl5pPr>
            <a:lvl6pPr indent="-381000" lvl="5" marL="2743200" algn="l">
              <a:lnSpc>
                <a:spcPct val="100000"/>
              </a:lnSpc>
              <a:spcBef>
                <a:spcPts val="1000"/>
              </a:spcBef>
              <a:spcAft>
                <a:spcPts val="0"/>
              </a:spcAft>
              <a:buSzPts val="2400"/>
              <a:buChar char="▻"/>
              <a:defRPr/>
            </a:lvl6pPr>
            <a:lvl7pPr indent="-381000" lvl="6" marL="3200400" algn="l">
              <a:lnSpc>
                <a:spcPct val="100000"/>
              </a:lnSpc>
              <a:spcBef>
                <a:spcPts val="1000"/>
              </a:spcBef>
              <a:spcAft>
                <a:spcPts val="0"/>
              </a:spcAft>
              <a:buSzPts val="2400"/>
              <a:buChar char="▻"/>
              <a:defRPr/>
            </a:lvl7pPr>
            <a:lvl8pPr indent="-381000" lvl="7" marL="3657600" algn="l">
              <a:lnSpc>
                <a:spcPct val="100000"/>
              </a:lnSpc>
              <a:spcBef>
                <a:spcPts val="1000"/>
              </a:spcBef>
              <a:spcAft>
                <a:spcPts val="0"/>
              </a:spcAft>
              <a:buSzPts val="2400"/>
              <a:buChar char="▻"/>
              <a:defRPr/>
            </a:lvl8pPr>
            <a:lvl9pPr indent="-381000" lvl="8" marL="4114800" algn="l">
              <a:lnSpc>
                <a:spcPct val="100000"/>
              </a:lnSpc>
              <a:spcBef>
                <a:spcPts val="1000"/>
              </a:spcBef>
              <a:spcAft>
                <a:spcPts val="1000"/>
              </a:spcAft>
              <a:buSzPts val="2400"/>
              <a:buChar char="▻"/>
              <a:defRPr/>
            </a:lvl9pPr>
          </a:lstStyle>
          <a:p/>
        </p:txBody>
      </p:sp>
      <p:sp>
        <p:nvSpPr>
          <p:cNvPr id="44" name="Google Shape;44;p7"/>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pic>
        <p:nvPicPr>
          <p:cNvPr id="45" name="Google Shape;45;p7"/>
          <p:cNvPicPr preferRelativeResize="0"/>
          <p:nvPr/>
        </p:nvPicPr>
        <p:blipFill rotWithShape="1">
          <a:blip r:embed="rId2">
            <a:alphaModFix/>
          </a:blip>
          <a:srcRect b="0" l="0" r="0" t="0"/>
          <a:stretch/>
        </p:blipFill>
        <p:spPr>
          <a:xfrm>
            <a:off x="0" y="4253392"/>
            <a:ext cx="914400" cy="9144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6" name="Shape 46"/>
        <p:cNvGrpSpPr/>
        <p:nvPr/>
      </p:nvGrpSpPr>
      <p:grpSpPr>
        <a:xfrm>
          <a:off x="0" y="0"/>
          <a:ext cx="0" cy="0"/>
          <a:chOff x="0" y="0"/>
          <a:chExt cx="0" cy="0"/>
        </a:xfrm>
      </p:grpSpPr>
      <p:sp>
        <p:nvSpPr>
          <p:cNvPr id="47" name="Google Shape;47;p8"/>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8" name="Google Shape;48;p8"/>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1pPr>
            <a:lvl2pPr lvl="1"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2pPr>
            <a:lvl3pPr lvl="2"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3pPr>
            <a:lvl4pPr lvl="3"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4pPr>
            <a:lvl5pPr lvl="4"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5pPr>
            <a:lvl6pPr lvl="5"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6pPr>
            <a:lvl7pPr lvl="6"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7pPr>
            <a:lvl8pPr lvl="7"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8pPr>
            <a:lvl9pPr lvl="8"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9pPr>
          </a:lstStyle>
          <a:p/>
        </p:txBody>
      </p:sp>
      <p:sp>
        <p:nvSpPr>
          <p:cNvPr id="7" name="Google Shape;7;p5"/>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marR="0" rtl="0" algn="l">
              <a:lnSpc>
                <a:spcPct val="100000"/>
              </a:lnSpc>
              <a:spcBef>
                <a:spcPts val="6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1pPr>
            <a:lvl2pPr indent="-381000" lvl="1" marL="9144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2pPr>
            <a:lvl3pPr indent="-381000" lvl="2" marL="13716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3pPr>
            <a:lvl4pPr indent="-381000" lvl="3" marL="18288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4pPr>
            <a:lvl5pPr indent="-381000" lvl="4" marL="22860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5pPr>
            <a:lvl6pPr indent="-381000" lvl="5" marL="27432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6pPr>
            <a:lvl7pPr indent="-381000" lvl="6" marL="32004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7pPr>
            <a:lvl8pPr indent="-381000" lvl="7" marL="36576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8pPr>
            <a:lvl9pPr indent="-381000" lvl="8" marL="4114800" marR="0" rtl="0" algn="l">
              <a:lnSpc>
                <a:spcPct val="100000"/>
              </a:lnSpc>
              <a:spcBef>
                <a:spcPts val="1000"/>
              </a:spcBef>
              <a:spcAft>
                <a:spcPts val="100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9pPr>
          </a:lstStyle>
          <a:p/>
        </p:txBody>
      </p:sp>
      <p:sp>
        <p:nvSpPr>
          <p:cNvPr id="8" name="Google Shape;8;p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5"/>
          <p:cNvPicPr preferRelativeResize="0"/>
          <p:nvPr/>
        </p:nvPicPr>
        <p:blipFill rotWithShape="1">
          <a:blip r:embed="rId1">
            <a:alphaModFix/>
          </a:blip>
          <a:srcRect b="0" l="0" r="0" t="0"/>
          <a:stretch/>
        </p:blipFill>
        <p:spPr>
          <a:xfrm>
            <a:off x="0" y="4243277"/>
            <a:ext cx="914400" cy="914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17.png"/><Relationship Id="rId5"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
          <p:cNvSpPr txBox="1"/>
          <p:nvPr>
            <p:ph type="ctrTitle"/>
          </p:nvPr>
        </p:nvSpPr>
        <p:spPr>
          <a:xfrm>
            <a:off x="-100975" y="1553075"/>
            <a:ext cx="7173300" cy="1296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US" sz="3600"/>
              <a:t>Comparison of Four Individual Software Engineering Projects</a:t>
            </a:r>
            <a:endParaRPr sz="3600"/>
          </a:p>
          <a:p>
            <a:pPr indent="0" lvl="0" marL="0" rtl="0" algn="l">
              <a:lnSpc>
                <a:spcPct val="100000"/>
              </a:lnSpc>
              <a:spcBef>
                <a:spcPts val="0"/>
              </a:spcBef>
              <a:spcAft>
                <a:spcPts val="0"/>
              </a:spcAft>
              <a:buSzPts val="4800"/>
              <a:buNone/>
            </a:pPr>
            <a:r>
              <a:t/>
            </a:r>
            <a:endParaRPr/>
          </a:p>
        </p:txBody>
      </p:sp>
      <p:sp>
        <p:nvSpPr>
          <p:cNvPr descr="Image result for city university of seattle logo we are all about the finish" id="54" name="Google Shape;54;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Image result for city university of seattle logo" id="55" name="Google Shape;55;p1"/>
          <p:cNvPicPr preferRelativeResize="0"/>
          <p:nvPr/>
        </p:nvPicPr>
        <p:blipFill rotWithShape="1">
          <a:blip r:embed="rId3">
            <a:alphaModFix/>
          </a:blip>
          <a:srcRect b="0" l="0" r="0" t="0"/>
          <a:stretch/>
        </p:blipFill>
        <p:spPr>
          <a:xfrm>
            <a:off x="9525" y="4241800"/>
            <a:ext cx="901700" cy="901700"/>
          </a:xfrm>
          <a:prstGeom prst="rect">
            <a:avLst/>
          </a:prstGeom>
          <a:noFill/>
          <a:ln>
            <a:noFill/>
          </a:ln>
        </p:spPr>
      </p:pic>
      <p:sp>
        <p:nvSpPr>
          <p:cNvPr id="56" name="Google Shape;56;p1"/>
          <p:cNvSpPr txBox="1"/>
          <p:nvPr/>
        </p:nvSpPr>
        <p:spPr>
          <a:xfrm>
            <a:off x="155572" y="2441810"/>
            <a:ext cx="6405000" cy="15363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n-US" sz="1200">
                <a:solidFill>
                  <a:schemeClr val="lt1"/>
                </a:solidFill>
                <a:latin typeface="Verdana"/>
                <a:ea typeface="Verdana"/>
                <a:cs typeface="Verdana"/>
                <a:sym typeface="Verdana"/>
              </a:rPr>
              <a:t>Hong Van, Ip Chan, Shubhashree Bhattacharya, Anil </a:t>
            </a:r>
            <a:endParaRPr sz="1200">
              <a:solidFill>
                <a:schemeClr val="lt1"/>
              </a:solidFill>
              <a:latin typeface="Verdana"/>
              <a:ea typeface="Verdana"/>
              <a:cs typeface="Verdana"/>
              <a:sym typeface="Verdana"/>
            </a:endParaRPr>
          </a:p>
          <a:p>
            <a:pPr indent="0" lvl="0" marL="0" rtl="0" algn="ctr">
              <a:lnSpc>
                <a:spcPct val="150000"/>
              </a:lnSpc>
              <a:spcBef>
                <a:spcPts val="0"/>
              </a:spcBef>
              <a:spcAft>
                <a:spcPts val="0"/>
              </a:spcAft>
              <a:buClr>
                <a:schemeClr val="dk1"/>
              </a:buClr>
              <a:buSzPts val="1100"/>
              <a:buFont typeface="Arial"/>
              <a:buNone/>
            </a:pPr>
            <a:r>
              <a:rPr lang="en-US" sz="1200">
                <a:solidFill>
                  <a:schemeClr val="lt1"/>
                </a:solidFill>
                <a:latin typeface="Verdana"/>
                <a:ea typeface="Verdana"/>
                <a:cs typeface="Verdana"/>
                <a:sym typeface="Verdana"/>
              </a:rPr>
              <a:t>CS 504: Software Engineering  </a:t>
            </a:r>
            <a:endParaRPr sz="1200">
              <a:solidFill>
                <a:schemeClr val="lt1"/>
              </a:solidFill>
              <a:latin typeface="Verdana"/>
              <a:ea typeface="Verdana"/>
              <a:cs typeface="Verdana"/>
              <a:sym typeface="Verdana"/>
            </a:endParaRPr>
          </a:p>
          <a:p>
            <a:pPr indent="0" lvl="0" marL="0" rtl="0" algn="ctr">
              <a:lnSpc>
                <a:spcPct val="150000"/>
              </a:lnSpc>
              <a:spcBef>
                <a:spcPts val="0"/>
              </a:spcBef>
              <a:spcAft>
                <a:spcPts val="0"/>
              </a:spcAft>
              <a:buClr>
                <a:schemeClr val="dk1"/>
              </a:buClr>
              <a:buSzPts val="1100"/>
              <a:buFont typeface="Arial"/>
              <a:buNone/>
            </a:pPr>
            <a:r>
              <a:rPr lang="en-US" sz="1200">
                <a:solidFill>
                  <a:schemeClr val="lt1"/>
                </a:solidFill>
                <a:latin typeface="Verdana"/>
                <a:ea typeface="Verdana"/>
                <a:cs typeface="Verdana"/>
                <a:sym typeface="Verdana"/>
              </a:rPr>
              <a:t>Instructor: Shane Frigon </a:t>
            </a:r>
            <a:endParaRPr sz="1200">
              <a:solidFill>
                <a:schemeClr val="lt1"/>
              </a:solidFill>
              <a:latin typeface="Verdana"/>
              <a:ea typeface="Verdana"/>
              <a:cs typeface="Verdana"/>
              <a:sym typeface="Verdana"/>
            </a:endParaRPr>
          </a:p>
          <a:p>
            <a:pPr indent="0" lvl="0" marL="0" rtl="0" algn="ctr">
              <a:lnSpc>
                <a:spcPct val="150000"/>
              </a:lnSpc>
              <a:spcBef>
                <a:spcPts val="0"/>
              </a:spcBef>
              <a:spcAft>
                <a:spcPts val="0"/>
              </a:spcAft>
              <a:buClr>
                <a:schemeClr val="dk1"/>
              </a:buClr>
              <a:buSzPts val="1100"/>
              <a:buFont typeface="Arial"/>
              <a:buNone/>
            </a:pPr>
            <a:r>
              <a:rPr lang="en-US" sz="1200">
                <a:solidFill>
                  <a:schemeClr val="lt1"/>
                </a:solidFill>
                <a:latin typeface="Verdana"/>
                <a:ea typeface="Verdana"/>
                <a:cs typeface="Verdana"/>
                <a:sym typeface="Verdana"/>
              </a:rPr>
              <a:t>September 07, 2021</a:t>
            </a:r>
            <a:endParaRPr sz="1200">
              <a:solidFill>
                <a:schemeClr val="lt1"/>
              </a:solidFill>
              <a:latin typeface="Verdana"/>
              <a:ea typeface="Verdana"/>
              <a:cs typeface="Verdana"/>
              <a:sym typeface="Verdana"/>
            </a:endParaRPr>
          </a:p>
          <a:p>
            <a:pPr indent="0" lvl="0" marL="0" rtl="0" algn="ctr">
              <a:lnSpc>
                <a:spcPct val="150000"/>
              </a:lnSpc>
              <a:spcBef>
                <a:spcPts val="0"/>
              </a:spcBef>
              <a:spcAft>
                <a:spcPts val="0"/>
              </a:spcAft>
              <a:buClr>
                <a:schemeClr val="dk1"/>
              </a:buClr>
              <a:buSzPts val="1100"/>
              <a:buFont typeface="Arial"/>
              <a:buNone/>
            </a:pPr>
            <a:r>
              <a:rPr lang="en-US" sz="1200">
                <a:solidFill>
                  <a:schemeClr val="lt1"/>
                </a:solidFill>
                <a:latin typeface="Verdana"/>
                <a:ea typeface="Verdana"/>
                <a:cs typeface="Verdana"/>
                <a:sym typeface="Verdana"/>
              </a:rPr>
              <a:t>School of Technology &amp; Computing (STC)</a:t>
            </a:r>
            <a:endParaRPr sz="1600">
              <a:solidFill>
                <a:schemeClr val="lt1"/>
              </a:solidFill>
              <a:latin typeface="Roboto Condensed Light"/>
              <a:ea typeface="Roboto Condensed Light"/>
              <a:cs typeface="Roboto Condensed Light"/>
              <a:sym typeface="Roboto Condensed Light"/>
            </a:endParaRPr>
          </a:p>
        </p:txBody>
      </p:sp>
      <p:pic>
        <p:nvPicPr>
          <p:cNvPr id="57" name="Google Shape;57;p1"/>
          <p:cNvPicPr preferRelativeResize="0"/>
          <p:nvPr/>
        </p:nvPicPr>
        <p:blipFill rotWithShape="1">
          <a:blip r:embed="rId4">
            <a:alphaModFix/>
          </a:blip>
          <a:srcRect b="0" l="0" r="0" t="0"/>
          <a:stretch/>
        </p:blipFill>
        <p:spPr>
          <a:xfrm>
            <a:off x="7800975" y="1194368"/>
            <a:ext cx="914400" cy="914400"/>
          </a:xfrm>
          <a:prstGeom prst="rect">
            <a:avLst/>
          </a:prstGeom>
          <a:noFill/>
          <a:ln cap="flat" cmpd="sng" w="9525">
            <a:solidFill>
              <a:schemeClr val="accent1"/>
            </a:solidFill>
            <a:prstDash val="solid"/>
            <a:round/>
            <a:headEnd len="sm" w="sm" type="none"/>
            <a:tailEnd len="sm" w="sm" type="none"/>
          </a:ln>
        </p:spPr>
      </p:pic>
      <p:pic>
        <p:nvPicPr>
          <p:cNvPr id="58" name="Google Shape;58;p1"/>
          <p:cNvPicPr preferRelativeResize="0"/>
          <p:nvPr/>
        </p:nvPicPr>
        <p:blipFill rotWithShape="1">
          <a:blip r:embed="rId4">
            <a:alphaModFix/>
          </a:blip>
          <a:srcRect b="0" l="0" r="0" t="0"/>
          <a:stretch/>
        </p:blipFill>
        <p:spPr>
          <a:xfrm>
            <a:off x="7800975" y="3264620"/>
            <a:ext cx="914400" cy="914400"/>
          </a:xfrm>
          <a:prstGeom prst="rect">
            <a:avLst/>
          </a:prstGeom>
          <a:noFill/>
          <a:ln cap="flat" cmpd="sng" w="9525">
            <a:solidFill>
              <a:schemeClr val="accent1"/>
            </a:solidFill>
            <a:prstDash val="solid"/>
            <a:round/>
            <a:headEnd len="sm" w="sm" type="none"/>
            <a:tailEnd len="sm" w="sm" type="none"/>
          </a:ln>
        </p:spPr>
      </p:pic>
      <p:pic>
        <p:nvPicPr>
          <p:cNvPr id="59" name="Google Shape;59;p1"/>
          <p:cNvPicPr preferRelativeResize="0"/>
          <p:nvPr/>
        </p:nvPicPr>
        <p:blipFill rotWithShape="1">
          <a:blip r:embed="rId4">
            <a:alphaModFix/>
          </a:blip>
          <a:srcRect b="0" l="0" r="0" t="0"/>
          <a:stretch/>
        </p:blipFill>
        <p:spPr>
          <a:xfrm>
            <a:off x="7800975" y="2229494"/>
            <a:ext cx="914400" cy="914400"/>
          </a:xfrm>
          <a:prstGeom prst="rect">
            <a:avLst/>
          </a:prstGeom>
          <a:noFill/>
          <a:ln cap="flat" cmpd="sng" w="9525">
            <a:solidFill>
              <a:schemeClr val="accent1"/>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ea79fdf3d2_0_17"/>
          <p:cNvSpPr txBox="1"/>
          <p:nvPr>
            <p:ph type="title"/>
          </p:nvPr>
        </p:nvSpPr>
        <p:spPr>
          <a:xfrm>
            <a:off x="120425" y="392575"/>
            <a:ext cx="61863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000">
                <a:solidFill>
                  <a:schemeClr val="lt1"/>
                </a:solidFill>
              </a:rPr>
              <a:t>IP02: Requirement and Architecture</a:t>
            </a:r>
            <a:endParaRPr/>
          </a:p>
        </p:txBody>
      </p:sp>
      <p:sp>
        <p:nvSpPr>
          <p:cNvPr id="139" name="Google Shape;139;gea79fdf3d2_0_1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40" name="Google Shape;140;gea79fdf3d2_0_17"/>
          <p:cNvSpPr txBox="1"/>
          <p:nvPr/>
        </p:nvSpPr>
        <p:spPr>
          <a:xfrm>
            <a:off x="938975" y="1617450"/>
            <a:ext cx="6093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Verdana"/>
                <a:ea typeface="Verdana"/>
                <a:cs typeface="Verdana"/>
                <a:sym typeface="Verdana"/>
              </a:rPr>
              <a:t>Similarities :</a:t>
            </a:r>
            <a:endParaRPr b="1">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304800" lvl="0" marL="457200" rtl="0" algn="l">
              <a:lnSpc>
                <a:spcPct val="150000"/>
              </a:lnSpc>
              <a:spcBef>
                <a:spcPts val="0"/>
              </a:spcBef>
              <a:spcAft>
                <a:spcPts val="0"/>
              </a:spcAft>
              <a:buSzPts val="1200"/>
              <a:buFont typeface="Verdana"/>
              <a:buChar char="-"/>
            </a:pPr>
            <a:r>
              <a:rPr lang="en-US" sz="1200">
                <a:latin typeface="Verdana"/>
                <a:ea typeface="Verdana"/>
                <a:cs typeface="Verdana"/>
                <a:sym typeface="Verdana"/>
              </a:rPr>
              <a:t>All four projects are web-based applications.</a:t>
            </a:r>
            <a:endParaRPr sz="1200">
              <a:latin typeface="Verdana"/>
              <a:ea typeface="Verdana"/>
              <a:cs typeface="Verdana"/>
              <a:sym typeface="Verdana"/>
            </a:endParaRPr>
          </a:p>
          <a:p>
            <a:pPr indent="-304800" lvl="0" marL="457200" rtl="0" algn="l">
              <a:lnSpc>
                <a:spcPct val="150000"/>
              </a:lnSpc>
              <a:spcBef>
                <a:spcPts val="0"/>
              </a:spcBef>
              <a:spcAft>
                <a:spcPts val="0"/>
              </a:spcAft>
              <a:buSzPts val="1200"/>
              <a:buFont typeface="Verdana"/>
              <a:buChar char="-"/>
            </a:pPr>
            <a:r>
              <a:rPr lang="en-US" sz="1200">
                <a:latin typeface="Verdana"/>
                <a:ea typeface="Verdana"/>
                <a:cs typeface="Verdana"/>
                <a:sym typeface="Verdana"/>
              </a:rPr>
              <a:t>They have sub-components that can talk to each other via network communications</a:t>
            </a:r>
            <a:endParaRPr sz="1200">
              <a:latin typeface="Verdana"/>
              <a:ea typeface="Verdana"/>
              <a:cs typeface="Verdana"/>
              <a:sym typeface="Verdana"/>
            </a:endParaRPr>
          </a:p>
          <a:p>
            <a:pPr indent="-304800" lvl="0" marL="457200" rtl="0" algn="l">
              <a:lnSpc>
                <a:spcPct val="150000"/>
              </a:lnSpc>
              <a:spcBef>
                <a:spcPts val="0"/>
              </a:spcBef>
              <a:spcAft>
                <a:spcPts val="0"/>
              </a:spcAft>
              <a:buSzPts val="1200"/>
              <a:buFont typeface="Verdana"/>
              <a:buChar char="-"/>
            </a:pPr>
            <a:r>
              <a:rPr lang="en-US" sz="1200">
                <a:latin typeface="Verdana"/>
                <a:ea typeface="Verdana"/>
                <a:cs typeface="Verdana"/>
                <a:sym typeface="Verdana"/>
              </a:rPr>
              <a:t>They allow clients to make HTTP(S) requests and provide corresponding responses.</a:t>
            </a:r>
            <a:endParaRPr sz="1200">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ea79fdf3d2_0_27"/>
          <p:cNvSpPr txBox="1"/>
          <p:nvPr>
            <p:ph type="title"/>
          </p:nvPr>
        </p:nvSpPr>
        <p:spPr>
          <a:xfrm>
            <a:off x="143375" y="409775"/>
            <a:ext cx="66171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000">
                <a:solidFill>
                  <a:schemeClr val="lt1"/>
                </a:solidFill>
              </a:rPr>
              <a:t>IP02: Requirement and Architecture</a:t>
            </a:r>
            <a:endParaRPr/>
          </a:p>
        </p:txBody>
      </p:sp>
      <p:sp>
        <p:nvSpPr>
          <p:cNvPr id="146" name="Google Shape;146;gea79fdf3d2_0_2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47" name="Google Shape;147;gea79fdf3d2_0_27"/>
          <p:cNvSpPr txBox="1"/>
          <p:nvPr/>
        </p:nvSpPr>
        <p:spPr>
          <a:xfrm>
            <a:off x="880200" y="1366250"/>
            <a:ext cx="7437900" cy="2850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a:solidFill>
                  <a:schemeClr val="dk1"/>
                </a:solidFill>
                <a:latin typeface="Verdana"/>
                <a:ea typeface="Verdana"/>
                <a:cs typeface="Verdana"/>
                <a:sym typeface="Verdana"/>
              </a:rPr>
              <a:t>Differences :</a:t>
            </a:r>
            <a:endParaRPr b="1">
              <a:solidFill>
                <a:schemeClr val="dk1"/>
              </a:solidFill>
              <a:latin typeface="Verdana"/>
              <a:ea typeface="Verdana"/>
              <a:cs typeface="Verdana"/>
              <a:sym typeface="Verdana"/>
            </a:endParaRPr>
          </a:p>
          <a:p>
            <a:pPr indent="0" lvl="0" marL="0" rtl="0" algn="just">
              <a:lnSpc>
                <a:spcPct val="115000"/>
              </a:lnSpc>
              <a:spcBef>
                <a:spcPts val="0"/>
              </a:spcBef>
              <a:spcAft>
                <a:spcPts val="0"/>
              </a:spcAft>
              <a:buNone/>
            </a:pPr>
            <a:r>
              <a:t/>
            </a:r>
            <a:endParaRPr b="1">
              <a:solidFill>
                <a:schemeClr val="dk1"/>
              </a:solidFill>
              <a:latin typeface="Verdana"/>
              <a:ea typeface="Verdana"/>
              <a:cs typeface="Verdana"/>
              <a:sym typeface="Verdana"/>
            </a:endParaRPr>
          </a:p>
          <a:p>
            <a:pPr indent="-317500" lvl="0" marL="457200" rtl="0" algn="just">
              <a:lnSpc>
                <a:spcPct val="150000"/>
              </a:lnSpc>
              <a:spcBef>
                <a:spcPts val="0"/>
              </a:spcBef>
              <a:spcAft>
                <a:spcPts val="0"/>
              </a:spcAft>
              <a:buClr>
                <a:schemeClr val="dk1"/>
              </a:buClr>
              <a:buSzPts val="1400"/>
              <a:buFont typeface="Verdana"/>
              <a:buAutoNum type="arabicParenBoth"/>
            </a:pPr>
            <a:r>
              <a:rPr b="1" lang="en-US">
                <a:solidFill>
                  <a:schemeClr val="dk1"/>
                </a:solidFill>
                <a:latin typeface="Verdana"/>
                <a:ea typeface="Verdana"/>
                <a:cs typeface="Verdana"/>
                <a:sym typeface="Verdana"/>
              </a:rPr>
              <a:t>Business areas </a:t>
            </a:r>
            <a:endParaRPr b="1">
              <a:solidFill>
                <a:schemeClr val="dk1"/>
              </a:solidFill>
              <a:latin typeface="Verdana"/>
              <a:ea typeface="Verdana"/>
              <a:cs typeface="Verdana"/>
              <a:sym typeface="Verdana"/>
            </a:endParaRPr>
          </a:p>
          <a:p>
            <a:pPr indent="-304800" lvl="0" marL="457200" rtl="0" algn="just">
              <a:lnSpc>
                <a:spcPct val="150000"/>
              </a:lnSpc>
              <a:spcBef>
                <a:spcPts val="0"/>
              </a:spcBef>
              <a:spcAft>
                <a:spcPts val="0"/>
              </a:spcAft>
              <a:buClr>
                <a:schemeClr val="dk1"/>
              </a:buClr>
              <a:buSzPts val="1200"/>
              <a:buFont typeface="Verdana"/>
              <a:buChar char="-"/>
            </a:pPr>
            <a:r>
              <a:rPr lang="en-US" sz="1200">
                <a:solidFill>
                  <a:schemeClr val="dk1"/>
                </a:solidFill>
                <a:latin typeface="Verdana"/>
                <a:ea typeface="Verdana"/>
                <a:cs typeface="Verdana"/>
                <a:sym typeface="Verdana"/>
              </a:rPr>
              <a:t>Collaborative Online Judge focuses on the ever-increasing need for coding practices before technical interviews for today’s software engineering candidates.</a:t>
            </a:r>
            <a:endParaRPr sz="1200">
              <a:solidFill>
                <a:schemeClr val="dk1"/>
              </a:solidFill>
              <a:latin typeface="Verdana"/>
              <a:ea typeface="Verdana"/>
              <a:cs typeface="Verdana"/>
              <a:sym typeface="Verdana"/>
            </a:endParaRPr>
          </a:p>
          <a:p>
            <a:pPr indent="-304800" lvl="0" marL="457200" rtl="0" algn="just">
              <a:lnSpc>
                <a:spcPct val="150000"/>
              </a:lnSpc>
              <a:spcBef>
                <a:spcPts val="0"/>
              </a:spcBef>
              <a:spcAft>
                <a:spcPts val="0"/>
              </a:spcAft>
              <a:buClr>
                <a:schemeClr val="dk1"/>
              </a:buClr>
              <a:buSzPts val="1200"/>
              <a:buFont typeface="Verdana"/>
              <a:buChar char="-"/>
            </a:pPr>
            <a:r>
              <a:rPr lang="en-US" sz="1200">
                <a:solidFill>
                  <a:schemeClr val="dk1"/>
                </a:solidFill>
                <a:latin typeface="Verdana"/>
                <a:ea typeface="Verdana"/>
                <a:cs typeface="Verdana"/>
                <a:sym typeface="Verdana"/>
              </a:rPr>
              <a:t>IOT-Based Weather Application takes advantage of today’s rapid growth of the Internet of Things and Cyber-Physical Systems, which also requires big-data processing.</a:t>
            </a:r>
            <a:endParaRPr sz="1200">
              <a:solidFill>
                <a:schemeClr val="dk1"/>
              </a:solidFill>
              <a:latin typeface="Verdana"/>
              <a:ea typeface="Verdana"/>
              <a:cs typeface="Verdana"/>
              <a:sym typeface="Verdana"/>
            </a:endParaRPr>
          </a:p>
          <a:p>
            <a:pPr indent="-304800" lvl="0" marL="457200" rtl="0" algn="just">
              <a:lnSpc>
                <a:spcPct val="150000"/>
              </a:lnSpc>
              <a:spcBef>
                <a:spcPts val="0"/>
              </a:spcBef>
              <a:spcAft>
                <a:spcPts val="0"/>
              </a:spcAft>
              <a:buClr>
                <a:schemeClr val="dk1"/>
              </a:buClr>
              <a:buSzPts val="1200"/>
              <a:buFont typeface="Verdana"/>
              <a:buChar char="-"/>
            </a:pPr>
            <a:r>
              <a:rPr lang="en-US" sz="1200">
                <a:solidFill>
                  <a:schemeClr val="dk1"/>
                </a:solidFill>
                <a:latin typeface="Verdana"/>
                <a:ea typeface="Verdana"/>
                <a:cs typeface="Verdana"/>
                <a:sym typeface="Verdana"/>
              </a:rPr>
              <a:t>Password Management Services puts attention to internet security. </a:t>
            </a:r>
            <a:endParaRPr sz="1200">
              <a:solidFill>
                <a:schemeClr val="dk1"/>
              </a:solidFill>
              <a:latin typeface="Verdana"/>
              <a:ea typeface="Verdana"/>
              <a:cs typeface="Verdana"/>
              <a:sym typeface="Verdana"/>
            </a:endParaRPr>
          </a:p>
          <a:p>
            <a:pPr indent="-304800" lvl="0" marL="457200" rtl="0" algn="just">
              <a:lnSpc>
                <a:spcPct val="150000"/>
              </a:lnSpc>
              <a:spcBef>
                <a:spcPts val="0"/>
              </a:spcBef>
              <a:spcAft>
                <a:spcPts val="0"/>
              </a:spcAft>
              <a:buClr>
                <a:schemeClr val="dk1"/>
              </a:buClr>
              <a:buSzPts val="1200"/>
              <a:buFont typeface="Verdana"/>
              <a:buChar char="-"/>
            </a:pPr>
            <a:r>
              <a:rPr lang="en-US" sz="1200">
                <a:solidFill>
                  <a:schemeClr val="dk1"/>
                </a:solidFill>
                <a:latin typeface="Verdana"/>
                <a:ea typeface="Verdana"/>
                <a:cs typeface="Verdana"/>
                <a:sym typeface="Verdana"/>
              </a:rPr>
              <a:t>The vaccine scheduler system helps people to reserve a time slot remotely, in order to decrease unvaccinated contact. </a:t>
            </a:r>
            <a:endParaRPr sz="1200">
              <a:solidFill>
                <a:schemeClr val="dk1"/>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ea79fdf3d2_0_35"/>
          <p:cNvSpPr txBox="1"/>
          <p:nvPr>
            <p:ph type="title"/>
          </p:nvPr>
        </p:nvSpPr>
        <p:spPr>
          <a:xfrm>
            <a:off x="236225" y="392575"/>
            <a:ext cx="57993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000">
                <a:solidFill>
                  <a:schemeClr val="lt1"/>
                </a:solidFill>
              </a:rPr>
              <a:t>IP02: Requirement and Architecture</a:t>
            </a:r>
            <a:endParaRPr/>
          </a:p>
        </p:txBody>
      </p:sp>
      <p:sp>
        <p:nvSpPr>
          <p:cNvPr id="153" name="Google Shape;153;gea79fdf3d2_0_3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54" name="Google Shape;154;gea79fdf3d2_0_35"/>
          <p:cNvSpPr txBox="1"/>
          <p:nvPr/>
        </p:nvSpPr>
        <p:spPr>
          <a:xfrm>
            <a:off x="304175" y="1407088"/>
            <a:ext cx="6106800" cy="1082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b="1" lang="en-US">
                <a:solidFill>
                  <a:schemeClr val="dk1"/>
                </a:solidFill>
                <a:latin typeface="Verdana"/>
                <a:ea typeface="Verdana"/>
                <a:cs typeface="Verdana"/>
                <a:sym typeface="Verdana"/>
              </a:rPr>
              <a:t>Differences :</a:t>
            </a:r>
            <a:endParaRPr b="1">
              <a:solidFill>
                <a:schemeClr val="dk1"/>
              </a:solidFill>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t/>
            </a:r>
            <a:endParaRPr b="1">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rPr b="1" lang="en-US">
                <a:solidFill>
                  <a:schemeClr val="dk1"/>
                </a:solidFill>
                <a:latin typeface="Verdana"/>
                <a:ea typeface="Verdana"/>
                <a:cs typeface="Verdana"/>
                <a:sym typeface="Verdana"/>
              </a:rPr>
              <a:t>(2) Software Architecture </a:t>
            </a:r>
            <a:endParaRPr b="1">
              <a:solidFill>
                <a:schemeClr val="dk1"/>
              </a:solidFill>
              <a:latin typeface="Verdana"/>
              <a:ea typeface="Verdana"/>
              <a:cs typeface="Verdana"/>
              <a:sym typeface="Verdana"/>
            </a:endParaRPr>
          </a:p>
          <a:p>
            <a:pPr indent="0" lvl="0" marL="914400" rtl="0" algn="l">
              <a:lnSpc>
                <a:spcPct val="115000"/>
              </a:lnSpc>
              <a:spcBef>
                <a:spcPts val="0"/>
              </a:spcBef>
              <a:spcAft>
                <a:spcPts val="0"/>
              </a:spcAft>
              <a:buNone/>
            </a:pPr>
            <a:r>
              <a:t/>
            </a:r>
            <a:endParaRPr b="1" sz="1000">
              <a:solidFill>
                <a:schemeClr val="dk1"/>
              </a:solidFill>
              <a:latin typeface="Verdana"/>
              <a:ea typeface="Verdana"/>
              <a:cs typeface="Verdana"/>
              <a:sym typeface="Verdana"/>
            </a:endParaRPr>
          </a:p>
        </p:txBody>
      </p:sp>
      <p:sp>
        <p:nvSpPr>
          <p:cNvPr id="155" name="Google Shape;155;gea79fdf3d2_0_35"/>
          <p:cNvSpPr txBox="1"/>
          <p:nvPr/>
        </p:nvSpPr>
        <p:spPr>
          <a:xfrm>
            <a:off x="748300" y="2348125"/>
            <a:ext cx="753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156" name="Google Shape;156;gea79fdf3d2_0_35"/>
          <p:cNvSpPr txBox="1"/>
          <p:nvPr/>
        </p:nvSpPr>
        <p:spPr>
          <a:xfrm>
            <a:off x="917100" y="2218475"/>
            <a:ext cx="4696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Verdana"/>
                <a:ea typeface="Verdana"/>
                <a:cs typeface="Verdana"/>
                <a:sym typeface="Verdana"/>
              </a:rPr>
              <a:t>The Collaborative Online Judge System</a:t>
            </a:r>
            <a:endParaRPr b="1" sz="1200">
              <a:latin typeface="Verdana"/>
              <a:ea typeface="Verdana"/>
              <a:cs typeface="Verdana"/>
              <a:sym typeface="Verdana"/>
            </a:endParaRPr>
          </a:p>
          <a:p>
            <a:pPr indent="0" lvl="0" marL="0" rtl="0" algn="l">
              <a:spcBef>
                <a:spcPts val="0"/>
              </a:spcBef>
              <a:spcAft>
                <a:spcPts val="0"/>
              </a:spcAft>
              <a:buNone/>
            </a:pPr>
            <a:r>
              <a:t/>
            </a:r>
            <a:endParaRPr b="1" sz="1200">
              <a:latin typeface="Verdana"/>
              <a:ea typeface="Verdana"/>
              <a:cs typeface="Verdana"/>
              <a:sym typeface="Verdana"/>
            </a:endParaRPr>
          </a:p>
          <a:p>
            <a:pPr indent="0" lvl="0" marL="0" rtl="0" algn="l">
              <a:lnSpc>
                <a:spcPct val="150000"/>
              </a:lnSpc>
              <a:spcBef>
                <a:spcPts val="0"/>
              </a:spcBef>
              <a:spcAft>
                <a:spcPts val="0"/>
              </a:spcAft>
              <a:buNone/>
            </a:pPr>
            <a:r>
              <a:rPr lang="en-US" sz="1200">
                <a:latin typeface="Verdana"/>
                <a:ea typeface="Verdana"/>
                <a:cs typeface="Verdana"/>
                <a:sym typeface="Verdana"/>
              </a:rPr>
              <a:t>Service Oriented Architecture (SOA) : multiple sub-services in this application, such as the Agular-based frontend, Node.js-based backend, WebSocket-based communication channel between frontend and backend, Caching layer, Background processes such as the judges, databases.</a:t>
            </a:r>
            <a:endParaRPr sz="1200">
              <a:latin typeface="Verdana"/>
              <a:ea typeface="Verdana"/>
              <a:cs typeface="Verdana"/>
              <a:sym typeface="Verdana"/>
            </a:endParaRPr>
          </a:p>
        </p:txBody>
      </p:sp>
      <p:pic>
        <p:nvPicPr>
          <p:cNvPr id="157" name="Google Shape;157;gea79fdf3d2_0_35"/>
          <p:cNvPicPr preferRelativeResize="0"/>
          <p:nvPr/>
        </p:nvPicPr>
        <p:blipFill>
          <a:blip r:embed="rId3">
            <a:alphaModFix/>
          </a:blip>
          <a:stretch>
            <a:fillRect/>
          </a:stretch>
        </p:blipFill>
        <p:spPr>
          <a:xfrm>
            <a:off x="5673850" y="2148138"/>
            <a:ext cx="2838450" cy="1876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ea79fdf3d2_0_48"/>
          <p:cNvSpPr txBox="1"/>
          <p:nvPr>
            <p:ph type="title"/>
          </p:nvPr>
        </p:nvSpPr>
        <p:spPr>
          <a:xfrm>
            <a:off x="301050" y="392575"/>
            <a:ext cx="60057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000">
                <a:solidFill>
                  <a:schemeClr val="lt1"/>
                </a:solidFill>
              </a:rPr>
              <a:t>IP02: Requirement and Architecture</a:t>
            </a:r>
            <a:endParaRPr/>
          </a:p>
        </p:txBody>
      </p:sp>
      <p:sp>
        <p:nvSpPr>
          <p:cNvPr id="163" name="Google Shape;163;gea79fdf3d2_0_4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64" name="Google Shape;164;gea79fdf3d2_0_48"/>
          <p:cNvSpPr txBox="1"/>
          <p:nvPr/>
        </p:nvSpPr>
        <p:spPr>
          <a:xfrm>
            <a:off x="301050" y="1415675"/>
            <a:ext cx="3423000" cy="895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a:solidFill>
                  <a:schemeClr val="dk1"/>
                </a:solidFill>
                <a:latin typeface="Verdana"/>
                <a:ea typeface="Verdana"/>
                <a:cs typeface="Verdana"/>
                <a:sym typeface="Verdana"/>
              </a:rPr>
              <a:t>Differences :</a:t>
            </a:r>
            <a:endParaRPr b="1">
              <a:solidFill>
                <a:schemeClr val="dk1"/>
              </a:solidFill>
              <a:latin typeface="Verdana"/>
              <a:ea typeface="Verdana"/>
              <a:cs typeface="Verdana"/>
              <a:sym typeface="Verdana"/>
            </a:endParaRPr>
          </a:p>
          <a:p>
            <a:pPr indent="0" lvl="0" marL="0" rtl="0" algn="just">
              <a:lnSpc>
                <a:spcPct val="115000"/>
              </a:lnSpc>
              <a:spcBef>
                <a:spcPts val="0"/>
              </a:spcBef>
              <a:spcAft>
                <a:spcPts val="0"/>
              </a:spcAft>
              <a:buNone/>
            </a:pPr>
            <a:r>
              <a:t/>
            </a:r>
            <a:endParaRPr b="1">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rPr b="1" lang="en-US">
                <a:solidFill>
                  <a:schemeClr val="dk1"/>
                </a:solidFill>
                <a:latin typeface="Verdana"/>
                <a:ea typeface="Verdana"/>
                <a:cs typeface="Verdana"/>
                <a:sym typeface="Verdana"/>
              </a:rPr>
              <a:t>(2)Software Architecture </a:t>
            </a:r>
            <a:endParaRPr/>
          </a:p>
        </p:txBody>
      </p:sp>
      <p:sp>
        <p:nvSpPr>
          <p:cNvPr id="165" name="Google Shape;165;gea79fdf3d2_0_48"/>
          <p:cNvSpPr txBox="1"/>
          <p:nvPr/>
        </p:nvSpPr>
        <p:spPr>
          <a:xfrm>
            <a:off x="873700" y="2351663"/>
            <a:ext cx="4631400" cy="18471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n-US" sz="1200">
                <a:solidFill>
                  <a:schemeClr val="dk1"/>
                </a:solidFill>
                <a:latin typeface="Verdana"/>
                <a:ea typeface="Verdana"/>
                <a:cs typeface="Verdana"/>
                <a:sym typeface="Verdana"/>
              </a:rPr>
              <a:t>IoT-based weather application System: </a:t>
            </a:r>
            <a:endParaRPr b="1" sz="1200">
              <a:solidFill>
                <a:schemeClr val="dk1"/>
              </a:solidFill>
              <a:latin typeface="Verdana"/>
              <a:ea typeface="Verdana"/>
              <a:cs typeface="Verdana"/>
              <a:sym typeface="Verdana"/>
            </a:endParaRPr>
          </a:p>
          <a:p>
            <a:pPr indent="0" lvl="0" marL="0" rtl="0" algn="l">
              <a:lnSpc>
                <a:spcPct val="200000"/>
              </a:lnSpc>
              <a:spcBef>
                <a:spcPts val="0"/>
              </a:spcBef>
              <a:spcAft>
                <a:spcPts val="0"/>
              </a:spcAft>
              <a:buNone/>
            </a:pPr>
            <a:r>
              <a:rPr lang="en-US" sz="1200">
                <a:solidFill>
                  <a:schemeClr val="dk1"/>
                </a:solidFill>
                <a:latin typeface="Verdana"/>
                <a:ea typeface="Verdana"/>
                <a:cs typeface="Verdana"/>
                <a:sym typeface="Verdana"/>
              </a:rPr>
              <a:t>The Three-tier architecture: There is a presentation tier (the user interface), an application server tier (the API Gateway and the server), a data tier (the database) and another tier called the IOT sensor.</a:t>
            </a:r>
            <a:endParaRPr sz="1200">
              <a:latin typeface="Verdana"/>
              <a:ea typeface="Verdana"/>
              <a:cs typeface="Verdana"/>
              <a:sym typeface="Verdana"/>
            </a:endParaRPr>
          </a:p>
        </p:txBody>
      </p:sp>
      <p:pic>
        <p:nvPicPr>
          <p:cNvPr id="166" name="Google Shape;166;gea79fdf3d2_0_48"/>
          <p:cNvPicPr preferRelativeResize="0"/>
          <p:nvPr/>
        </p:nvPicPr>
        <p:blipFill>
          <a:blip r:embed="rId3">
            <a:alphaModFix/>
          </a:blip>
          <a:stretch>
            <a:fillRect/>
          </a:stretch>
        </p:blipFill>
        <p:spPr>
          <a:xfrm>
            <a:off x="5565425" y="2049813"/>
            <a:ext cx="3120150" cy="2056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ea79fdf3d2_0_62"/>
          <p:cNvSpPr txBox="1"/>
          <p:nvPr>
            <p:ph type="title"/>
          </p:nvPr>
        </p:nvSpPr>
        <p:spPr>
          <a:xfrm>
            <a:off x="258025" y="392575"/>
            <a:ext cx="60486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000">
                <a:solidFill>
                  <a:schemeClr val="lt1"/>
                </a:solidFill>
              </a:rPr>
              <a:t>IP02: Requirement and Architecture</a:t>
            </a:r>
            <a:endParaRPr/>
          </a:p>
        </p:txBody>
      </p:sp>
      <p:sp>
        <p:nvSpPr>
          <p:cNvPr id="172" name="Google Shape;172;gea79fdf3d2_0_6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73" name="Google Shape;173;gea79fdf3d2_0_62"/>
          <p:cNvSpPr txBox="1"/>
          <p:nvPr/>
        </p:nvSpPr>
        <p:spPr>
          <a:xfrm>
            <a:off x="65900" y="1397675"/>
            <a:ext cx="4917000" cy="6480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None/>
            </a:pPr>
            <a:r>
              <a:rPr b="1" lang="en-US">
                <a:solidFill>
                  <a:schemeClr val="dk1"/>
                </a:solidFill>
                <a:latin typeface="Verdana"/>
                <a:ea typeface="Verdana"/>
                <a:cs typeface="Verdana"/>
                <a:sym typeface="Verdana"/>
              </a:rPr>
              <a:t>Differences :</a:t>
            </a:r>
            <a:endParaRPr b="1">
              <a:solidFill>
                <a:schemeClr val="dk1"/>
              </a:solidFill>
              <a:latin typeface="Verdana"/>
              <a:ea typeface="Verdana"/>
              <a:cs typeface="Verdana"/>
              <a:sym typeface="Verdana"/>
            </a:endParaRPr>
          </a:p>
          <a:p>
            <a:pPr indent="0" lvl="0" marL="914400" rtl="0" algn="l">
              <a:lnSpc>
                <a:spcPct val="115000"/>
              </a:lnSpc>
              <a:spcBef>
                <a:spcPts val="0"/>
              </a:spcBef>
              <a:spcAft>
                <a:spcPts val="0"/>
              </a:spcAft>
              <a:buNone/>
            </a:pPr>
            <a:r>
              <a:rPr b="1" lang="en-US">
                <a:solidFill>
                  <a:schemeClr val="dk1"/>
                </a:solidFill>
                <a:latin typeface="Verdana"/>
                <a:ea typeface="Verdana"/>
                <a:cs typeface="Verdana"/>
                <a:sym typeface="Verdana"/>
              </a:rPr>
              <a:t>(2) Software Architecture </a:t>
            </a:r>
            <a:endParaRPr/>
          </a:p>
        </p:txBody>
      </p:sp>
      <p:sp>
        <p:nvSpPr>
          <p:cNvPr id="174" name="Google Shape;174;gea79fdf3d2_0_62"/>
          <p:cNvSpPr txBox="1"/>
          <p:nvPr/>
        </p:nvSpPr>
        <p:spPr>
          <a:xfrm>
            <a:off x="757350" y="1987525"/>
            <a:ext cx="7629300" cy="923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200">
                <a:latin typeface="Verdana"/>
                <a:ea typeface="Verdana"/>
                <a:cs typeface="Verdana"/>
                <a:sym typeface="Verdana"/>
              </a:rPr>
              <a:t>Password Management System: </a:t>
            </a:r>
            <a:endParaRPr b="1" sz="1200">
              <a:latin typeface="Verdana"/>
              <a:ea typeface="Verdana"/>
              <a:cs typeface="Verdana"/>
              <a:sym typeface="Verdana"/>
            </a:endParaRPr>
          </a:p>
          <a:p>
            <a:pPr indent="-304800" lvl="0" marL="457200" rtl="0" algn="l">
              <a:lnSpc>
                <a:spcPct val="150000"/>
              </a:lnSpc>
              <a:spcBef>
                <a:spcPts val="0"/>
              </a:spcBef>
              <a:spcAft>
                <a:spcPts val="0"/>
              </a:spcAft>
              <a:buSzPts val="1200"/>
              <a:buChar char="-"/>
            </a:pPr>
            <a:r>
              <a:rPr b="1" lang="en-US" sz="1200">
                <a:latin typeface="Verdana"/>
                <a:ea typeface="Verdana"/>
                <a:cs typeface="Verdana"/>
                <a:sym typeface="Verdana"/>
              </a:rPr>
              <a:t>A microservice-based architecture: </a:t>
            </a:r>
            <a:r>
              <a:rPr lang="en-US" sz="1200">
                <a:latin typeface="Verdana"/>
                <a:ea typeface="Verdana"/>
                <a:cs typeface="Verdana"/>
                <a:sym typeface="Verdana"/>
              </a:rPr>
              <a:t>It has multiple components which will communicate with each other through well-defined protocols such as HTTP or RPC</a:t>
            </a:r>
            <a:endParaRPr sz="1200">
              <a:latin typeface="Verdana"/>
              <a:ea typeface="Verdana"/>
              <a:cs typeface="Verdana"/>
              <a:sym typeface="Verdana"/>
            </a:endParaRPr>
          </a:p>
        </p:txBody>
      </p:sp>
      <p:sp>
        <p:nvSpPr>
          <p:cNvPr id="175" name="Google Shape;175;gea79fdf3d2_0_62"/>
          <p:cNvSpPr txBox="1"/>
          <p:nvPr/>
        </p:nvSpPr>
        <p:spPr>
          <a:xfrm>
            <a:off x="757350" y="2910925"/>
            <a:ext cx="7788000" cy="1754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200">
                <a:latin typeface="Verdana"/>
                <a:ea typeface="Verdana"/>
                <a:cs typeface="Verdana"/>
                <a:sym typeface="Verdana"/>
              </a:rPr>
              <a:t>The vaccine scheduler system: </a:t>
            </a:r>
            <a:endParaRPr b="1" sz="1200">
              <a:latin typeface="Verdana"/>
              <a:ea typeface="Verdana"/>
              <a:cs typeface="Verdana"/>
              <a:sym typeface="Verdana"/>
            </a:endParaRPr>
          </a:p>
          <a:p>
            <a:pPr indent="-304800" lvl="0" marL="457200" rtl="0" algn="l">
              <a:lnSpc>
                <a:spcPct val="150000"/>
              </a:lnSpc>
              <a:spcBef>
                <a:spcPts val="0"/>
              </a:spcBef>
              <a:spcAft>
                <a:spcPts val="0"/>
              </a:spcAft>
              <a:buSzPts val="1200"/>
              <a:buChar char="-"/>
            </a:pPr>
            <a:r>
              <a:rPr b="1" lang="en-US" sz="1200">
                <a:latin typeface="Verdana"/>
                <a:ea typeface="Verdana"/>
                <a:cs typeface="Verdana"/>
                <a:sym typeface="Verdana"/>
              </a:rPr>
              <a:t>MVC architecture: </a:t>
            </a:r>
            <a:r>
              <a:rPr lang="en-US" sz="1200">
                <a:latin typeface="Verdana"/>
                <a:ea typeface="Verdana"/>
                <a:cs typeface="Verdana"/>
                <a:sym typeface="Verdana"/>
              </a:rPr>
              <a:t>allows the creation of a dynamic website where the user can see dynamically generated pages and can submit data. The model part will be necessary to have persistent data. Separating Model, View, and Controller makes the web apps more maintainable. Each of these components is built to handle specific development aspects of an application.</a:t>
            </a:r>
            <a:endParaRPr sz="1200">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ea7e9aba9e_0_6"/>
          <p:cNvSpPr txBox="1"/>
          <p:nvPr>
            <p:ph type="title"/>
          </p:nvPr>
        </p:nvSpPr>
        <p:spPr>
          <a:xfrm>
            <a:off x="241650" y="38252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IP03: Test Plan And Cases</a:t>
            </a:r>
            <a:endParaRPr/>
          </a:p>
        </p:txBody>
      </p:sp>
      <p:sp>
        <p:nvSpPr>
          <p:cNvPr id="181" name="Google Shape;181;gea7e9aba9e_0_6"/>
          <p:cNvSpPr txBox="1"/>
          <p:nvPr>
            <p:ph idx="1" type="body"/>
          </p:nvPr>
        </p:nvSpPr>
        <p:spPr>
          <a:xfrm>
            <a:off x="498102" y="1319863"/>
            <a:ext cx="7119900" cy="31455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          </a:t>
            </a:r>
            <a:r>
              <a:rPr lang="en-US">
                <a:latin typeface="Verdana"/>
                <a:ea typeface="Verdana"/>
                <a:cs typeface="Verdana"/>
                <a:sym typeface="Verdana"/>
              </a:rPr>
              <a:t>               Test Practices</a:t>
            </a:r>
            <a:endParaRPr>
              <a:latin typeface="Verdana"/>
              <a:ea typeface="Verdana"/>
              <a:cs typeface="Verdana"/>
              <a:sym typeface="Verdana"/>
            </a:endParaRPr>
          </a:p>
        </p:txBody>
      </p:sp>
      <p:sp>
        <p:nvSpPr>
          <p:cNvPr id="182" name="Google Shape;182;gea7e9aba9e_0_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83" name="Google Shape;183;gea7e9aba9e_0_6"/>
          <p:cNvPicPr preferRelativeResize="0"/>
          <p:nvPr/>
        </p:nvPicPr>
        <p:blipFill>
          <a:blip r:embed="rId3">
            <a:alphaModFix/>
          </a:blip>
          <a:stretch>
            <a:fillRect/>
          </a:stretch>
        </p:blipFill>
        <p:spPr>
          <a:xfrm>
            <a:off x="1645375" y="1415650"/>
            <a:ext cx="5716125" cy="2466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ea7e9aba9e_0_12"/>
          <p:cNvSpPr txBox="1"/>
          <p:nvPr>
            <p:ph idx="1" type="body"/>
          </p:nvPr>
        </p:nvSpPr>
        <p:spPr>
          <a:xfrm>
            <a:off x="218250" y="1204800"/>
            <a:ext cx="8264100" cy="2733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200">
                <a:solidFill>
                  <a:schemeClr val="dk1"/>
                </a:solidFill>
                <a:latin typeface="Verdana"/>
                <a:ea typeface="Verdana"/>
                <a:cs typeface="Verdana"/>
                <a:sym typeface="Verdana"/>
              </a:rPr>
              <a:t>Similarities </a:t>
            </a:r>
            <a:endParaRPr b="1" sz="1200">
              <a:solidFill>
                <a:schemeClr val="dk1"/>
              </a:solidFill>
              <a:latin typeface="Verdana"/>
              <a:ea typeface="Verdana"/>
              <a:cs typeface="Verdana"/>
              <a:sym typeface="Verdana"/>
            </a:endParaRPr>
          </a:p>
          <a:p>
            <a:pPr indent="-304800" lvl="0" marL="457200" rtl="0" algn="l">
              <a:lnSpc>
                <a:spcPct val="115000"/>
              </a:lnSpc>
              <a:spcBef>
                <a:spcPts val="0"/>
              </a:spcBef>
              <a:spcAft>
                <a:spcPts val="0"/>
              </a:spcAft>
              <a:buClr>
                <a:schemeClr val="dk1"/>
              </a:buClr>
              <a:buSzPts val="1200"/>
              <a:buFont typeface="Verdana"/>
              <a:buChar char="-"/>
            </a:pPr>
            <a:r>
              <a:rPr lang="en-US" sz="1200">
                <a:solidFill>
                  <a:schemeClr val="dk1"/>
                </a:solidFill>
                <a:latin typeface="Verdana"/>
                <a:ea typeface="Verdana"/>
                <a:cs typeface="Verdana"/>
                <a:sym typeface="Verdana"/>
              </a:rPr>
              <a:t>Test plan consistent with the process model</a:t>
            </a:r>
            <a:endParaRPr sz="1200">
              <a:solidFill>
                <a:schemeClr val="dk1"/>
              </a:solidFill>
              <a:latin typeface="Verdana"/>
              <a:ea typeface="Verdana"/>
              <a:cs typeface="Verdana"/>
              <a:sym typeface="Verdana"/>
            </a:endParaRPr>
          </a:p>
          <a:p>
            <a:pPr indent="-304800" lvl="0" marL="457200" rtl="0" algn="l">
              <a:lnSpc>
                <a:spcPct val="115000"/>
              </a:lnSpc>
              <a:spcBef>
                <a:spcPts val="0"/>
              </a:spcBef>
              <a:spcAft>
                <a:spcPts val="0"/>
              </a:spcAft>
              <a:buClr>
                <a:schemeClr val="dk1"/>
              </a:buClr>
              <a:buSzPts val="1200"/>
              <a:buFont typeface="Verdana"/>
              <a:buChar char="-"/>
            </a:pPr>
            <a:r>
              <a:rPr lang="en-US" sz="1200">
                <a:solidFill>
                  <a:schemeClr val="dk1"/>
                </a:solidFill>
                <a:latin typeface="Verdana"/>
                <a:ea typeface="Verdana"/>
                <a:cs typeface="Verdana"/>
                <a:sym typeface="Verdana"/>
              </a:rPr>
              <a:t>Well defined test coverage, test goals, test scope and test entry/exit criteria</a:t>
            </a:r>
            <a:endParaRPr sz="1200">
              <a:solidFill>
                <a:schemeClr val="dk1"/>
              </a:solidFill>
              <a:latin typeface="Verdana"/>
              <a:ea typeface="Verdana"/>
              <a:cs typeface="Verdana"/>
              <a:sym typeface="Verdana"/>
            </a:endParaRPr>
          </a:p>
          <a:p>
            <a:pPr indent="-304800" lvl="0" marL="457200" rtl="0" algn="l">
              <a:lnSpc>
                <a:spcPct val="115000"/>
              </a:lnSpc>
              <a:spcBef>
                <a:spcPts val="0"/>
              </a:spcBef>
              <a:spcAft>
                <a:spcPts val="0"/>
              </a:spcAft>
              <a:buClr>
                <a:schemeClr val="dk1"/>
              </a:buClr>
              <a:buSzPts val="1200"/>
              <a:buFont typeface="Verdana"/>
              <a:buChar char="-"/>
            </a:pPr>
            <a:r>
              <a:rPr lang="en-US" sz="1200">
                <a:solidFill>
                  <a:schemeClr val="dk1"/>
                </a:solidFill>
                <a:latin typeface="Verdana"/>
                <a:ea typeface="Verdana"/>
                <a:cs typeface="Verdana"/>
                <a:sym typeface="Verdana"/>
              </a:rPr>
              <a:t>Test cases based on the test plan</a:t>
            </a:r>
            <a:endParaRPr sz="1200">
              <a:solidFill>
                <a:schemeClr val="dk1"/>
              </a:solidFill>
              <a:latin typeface="Verdana"/>
              <a:ea typeface="Verdana"/>
              <a:cs typeface="Verdana"/>
              <a:sym typeface="Verdana"/>
            </a:endParaRPr>
          </a:p>
          <a:p>
            <a:pPr indent="-304800" lvl="0" marL="457200" rtl="0" algn="l">
              <a:lnSpc>
                <a:spcPct val="115000"/>
              </a:lnSpc>
              <a:spcBef>
                <a:spcPts val="0"/>
              </a:spcBef>
              <a:spcAft>
                <a:spcPts val="0"/>
              </a:spcAft>
              <a:buClr>
                <a:schemeClr val="dk1"/>
              </a:buClr>
              <a:buSzPts val="1200"/>
              <a:buFont typeface="Verdana"/>
              <a:buChar char="-"/>
            </a:pPr>
            <a:r>
              <a:rPr lang="en-US" sz="1200">
                <a:solidFill>
                  <a:schemeClr val="dk1"/>
                </a:solidFill>
                <a:latin typeface="Verdana"/>
                <a:ea typeface="Verdana"/>
                <a:cs typeface="Verdana"/>
                <a:sym typeface="Verdana"/>
              </a:rPr>
              <a:t>Well defined test metrics</a:t>
            </a:r>
            <a:endParaRPr sz="12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1900">
              <a:latin typeface="Verdana"/>
              <a:ea typeface="Verdana"/>
              <a:cs typeface="Verdana"/>
              <a:sym typeface="Verdana"/>
            </a:endParaRPr>
          </a:p>
          <a:p>
            <a:pPr indent="0" lvl="0" marL="457200" rtl="0" algn="l">
              <a:spcBef>
                <a:spcPts val="600"/>
              </a:spcBef>
              <a:spcAft>
                <a:spcPts val="0"/>
              </a:spcAft>
              <a:buNone/>
            </a:pPr>
            <a:r>
              <a:t/>
            </a:r>
            <a:endParaRPr/>
          </a:p>
        </p:txBody>
      </p:sp>
      <p:sp>
        <p:nvSpPr>
          <p:cNvPr id="189" name="Google Shape;189;gea7e9aba9e_0_1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90" name="Google Shape;190;gea7e9aba9e_0_12"/>
          <p:cNvPicPr preferRelativeResize="0"/>
          <p:nvPr/>
        </p:nvPicPr>
        <p:blipFill>
          <a:blip r:embed="rId3">
            <a:alphaModFix/>
          </a:blip>
          <a:stretch>
            <a:fillRect/>
          </a:stretch>
        </p:blipFill>
        <p:spPr>
          <a:xfrm>
            <a:off x="5756825" y="2775725"/>
            <a:ext cx="3053425" cy="1441375"/>
          </a:xfrm>
          <a:prstGeom prst="rect">
            <a:avLst/>
          </a:prstGeom>
          <a:noFill/>
          <a:ln>
            <a:noFill/>
          </a:ln>
        </p:spPr>
      </p:pic>
      <p:pic>
        <p:nvPicPr>
          <p:cNvPr id="191" name="Google Shape;191;gea7e9aba9e_0_12"/>
          <p:cNvPicPr preferRelativeResize="0"/>
          <p:nvPr/>
        </p:nvPicPr>
        <p:blipFill>
          <a:blip r:embed="rId4">
            <a:alphaModFix/>
          </a:blip>
          <a:stretch>
            <a:fillRect/>
          </a:stretch>
        </p:blipFill>
        <p:spPr>
          <a:xfrm>
            <a:off x="585875" y="2870600"/>
            <a:ext cx="2357899" cy="1381851"/>
          </a:xfrm>
          <a:prstGeom prst="rect">
            <a:avLst/>
          </a:prstGeom>
          <a:noFill/>
          <a:ln>
            <a:noFill/>
          </a:ln>
        </p:spPr>
      </p:pic>
      <p:sp>
        <p:nvSpPr>
          <p:cNvPr id="192" name="Google Shape;192;gea7e9aba9e_0_12"/>
          <p:cNvSpPr txBox="1"/>
          <p:nvPr/>
        </p:nvSpPr>
        <p:spPr>
          <a:xfrm>
            <a:off x="294550" y="373500"/>
            <a:ext cx="5527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solidFill>
                  <a:schemeClr val="lt1"/>
                </a:solidFill>
                <a:latin typeface="Roboto Condensed"/>
                <a:ea typeface="Roboto Condensed"/>
                <a:cs typeface="Roboto Condensed"/>
                <a:sym typeface="Roboto Condensed"/>
              </a:rPr>
              <a:t>IP03: Test Plan And Cases</a:t>
            </a:r>
            <a:endParaRPr/>
          </a:p>
        </p:txBody>
      </p:sp>
      <p:pic>
        <p:nvPicPr>
          <p:cNvPr id="193" name="Google Shape;193;gea7e9aba9e_0_12"/>
          <p:cNvPicPr preferRelativeResize="0"/>
          <p:nvPr/>
        </p:nvPicPr>
        <p:blipFill rotWithShape="1">
          <a:blip r:embed="rId5">
            <a:alphaModFix/>
          </a:blip>
          <a:srcRect b="-11900" l="1860" r="-1859" t="11900"/>
          <a:stretch/>
        </p:blipFill>
        <p:spPr>
          <a:xfrm>
            <a:off x="3033850" y="2905975"/>
            <a:ext cx="2495399" cy="1311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ea7e9aba9e_0_18"/>
          <p:cNvSpPr txBox="1"/>
          <p:nvPr>
            <p:ph type="title"/>
          </p:nvPr>
        </p:nvSpPr>
        <p:spPr>
          <a:xfrm>
            <a:off x="291900"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lt1"/>
                </a:solidFill>
              </a:rPr>
              <a:t>IP03: Test Plan And Cases</a:t>
            </a:r>
            <a:endParaRPr/>
          </a:p>
        </p:txBody>
      </p:sp>
      <p:sp>
        <p:nvSpPr>
          <p:cNvPr id="199" name="Google Shape;199;gea7e9aba9e_0_18"/>
          <p:cNvSpPr txBox="1"/>
          <p:nvPr>
            <p:ph idx="1" type="body"/>
          </p:nvPr>
        </p:nvSpPr>
        <p:spPr>
          <a:xfrm>
            <a:off x="291900" y="1456800"/>
            <a:ext cx="8178600" cy="1868400"/>
          </a:xfrm>
          <a:prstGeom prst="rect">
            <a:avLst/>
          </a:prstGeom>
        </p:spPr>
        <p:txBody>
          <a:bodyPr anchorCtr="0" anchor="ctr" bIns="91425" lIns="91425" spcFirstLastPara="1" rIns="91425" wrap="square" tIns="91425">
            <a:noAutofit/>
          </a:bodyPr>
          <a:lstStyle/>
          <a:p>
            <a:pPr indent="-304800" lvl="0" marL="457200" rtl="0" algn="l">
              <a:lnSpc>
                <a:spcPct val="150000"/>
              </a:lnSpc>
              <a:spcBef>
                <a:spcPts val="0"/>
              </a:spcBef>
              <a:spcAft>
                <a:spcPts val="0"/>
              </a:spcAft>
              <a:buClr>
                <a:schemeClr val="dk1"/>
              </a:buClr>
              <a:buSzPts val="1200"/>
              <a:buFont typeface="Verdana"/>
              <a:buChar char="-"/>
            </a:pPr>
            <a:r>
              <a:rPr lang="en-US" sz="1200">
                <a:solidFill>
                  <a:schemeClr val="dk1"/>
                </a:solidFill>
                <a:latin typeface="Verdana"/>
                <a:ea typeface="Verdana"/>
                <a:cs typeface="Verdana"/>
                <a:sym typeface="Verdana"/>
              </a:rPr>
              <a:t>Different models of testing – Agile and Tradi</a:t>
            </a:r>
            <a:r>
              <a:rPr lang="en-US" sz="1200">
                <a:solidFill>
                  <a:schemeClr val="dk1"/>
                </a:solidFill>
                <a:latin typeface="Verdana"/>
                <a:ea typeface="Verdana"/>
                <a:cs typeface="Verdana"/>
                <a:sym typeface="Verdana"/>
              </a:rPr>
              <a:t>tional</a:t>
            </a:r>
            <a:endParaRPr sz="1200">
              <a:solidFill>
                <a:schemeClr val="dk1"/>
              </a:solidFill>
              <a:latin typeface="Verdana"/>
              <a:ea typeface="Verdana"/>
              <a:cs typeface="Verdana"/>
              <a:sym typeface="Verdana"/>
            </a:endParaRPr>
          </a:p>
          <a:p>
            <a:pPr indent="-304800" lvl="0" marL="457200" rtl="0" algn="l">
              <a:lnSpc>
                <a:spcPct val="150000"/>
              </a:lnSpc>
              <a:spcBef>
                <a:spcPts val="0"/>
              </a:spcBef>
              <a:spcAft>
                <a:spcPts val="0"/>
              </a:spcAft>
              <a:buClr>
                <a:schemeClr val="dk1"/>
              </a:buClr>
              <a:buSzPts val="1200"/>
              <a:buFont typeface="Verdana"/>
              <a:buChar char="-"/>
            </a:pPr>
            <a:r>
              <a:rPr lang="en-US" sz="1200">
                <a:solidFill>
                  <a:schemeClr val="dk1"/>
                </a:solidFill>
                <a:latin typeface="Verdana"/>
                <a:ea typeface="Verdana"/>
                <a:cs typeface="Verdana"/>
                <a:sym typeface="Verdana"/>
              </a:rPr>
              <a:t>Different types of testing covered</a:t>
            </a:r>
            <a:endParaRPr sz="1200">
              <a:solidFill>
                <a:schemeClr val="dk1"/>
              </a:solidFill>
              <a:latin typeface="Verdana"/>
              <a:ea typeface="Verdana"/>
              <a:cs typeface="Verdana"/>
              <a:sym typeface="Verdana"/>
            </a:endParaRPr>
          </a:p>
          <a:p>
            <a:pPr indent="-304800" lvl="0" marL="457200" rtl="0" algn="l">
              <a:lnSpc>
                <a:spcPct val="150000"/>
              </a:lnSpc>
              <a:spcBef>
                <a:spcPts val="0"/>
              </a:spcBef>
              <a:spcAft>
                <a:spcPts val="0"/>
              </a:spcAft>
              <a:buClr>
                <a:schemeClr val="dk1"/>
              </a:buClr>
              <a:buSzPts val="1200"/>
              <a:buFont typeface="Verdana"/>
              <a:buChar char="-"/>
            </a:pPr>
            <a:r>
              <a:rPr lang="en-US" sz="1200">
                <a:solidFill>
                  <a:schemeClr val="dk1"/>
                </a:solidFill>
                <a:latin typeface="Verdana"/>
                <a:ea typeface="Verdana"/>
                <a:cs typeface="Verdana"/>
                <a:sym typeface="Verdana"/>
              </a:rPr>
              <a:t>Different types of test case formats</a:t>
            </a:r>
            <a:endParaRPr/>
          </a:p>
          <a:p>
            <a:pPr indent="0" lvl="0" marL="457200" rtl="0" algn="l">
              <a:spcBef>
                <a:spcPts val="600"/>
              </a:spcBef>
              <a:spcAft>
                <a:spcPts val="0"/>
              </a:spcAft>
              <a:buNone/>
            </a:pPr>
            <a:r>
              <a:t/>
            </a:r>
            <a:endParaRPr/>
          </a:p>
        </p:txBody>
      </p:sp>
      <p:sp>
        <p:nvSpPr>
          <p:cNvPr id="200" name="Google Shape;200;gea7e9aba9e_0_1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01" name="Google Shape;201;gea7e9aba9e_0_18"/>
          <p:cNvPicPr preferRelativeResize="0"/>
          <p:nvPr/>
        </p:nvPicPr>
        <p:blipFill>
          <a:blip r:embed="rId3">
            <a:alphaModFix/>
          </a:blip>
          <a:stretch>
            <a:fillRect/>
          </a:stretch>
        </p:blipFill>
        <p:spPr>
          <a:xfrm>
            <a:off x="889100" y="2588050"/>
            <a:ext cx="2458053" cy="2018900"/>
          </a:xfrm>
          <a:prstGeom prst="rect">
            <a:avLst/>
          </a:prstGeom>
          <a:noFill/>
          <a:ln>
            <a:noFill/>
          </a:ln>
        </p:spPr>
      </p:pic>
      <p:pic>
        <p:nvPicPr>
          <p:cNvPr id="202" name="Google Shape;202;gea7e9aba9e_0_18"/>
          <p:cNvPicPr preferRelativeResize="0"/>
          <p:nvPr/>
        </p:nvPicPr>
        <p:blipFill>
          <a:blip r:embed="rId4">
            <a:alphaModFix/>
          </a:blip>
          <a:stretch>
            <a:fillRect/>
          </a:stretch>
        </p:blipFill>
        <p:spPr>
          <a:xfrm>
            <a:off x="3525662" y="2723657"/>
            <a:ext cx="2382488" cy="1747680"/>
          </a:xfrm>
          <a:prstGeom prst="rect">
            <a:avLst/>
          </a:prstGeom>
          <a:noFill/>
          <a:ln>
            <a:noFill/>
          </a:ln>
        </p:spPr>
      </p:pic>
      <p:pic>
        <p:nvPicPr>
          <p:cNvPr id="203" name="Google Shape;203;gea7e9aba9e_0_18"/>
          <p:cNvPicPr preferRelativeResize="0"/>
          <p:nvPr/>
        </p:nvPicPr>
        <p:blipFill>
          <a:blip r:embed="rId5">
            <a:alphaModFix/>
          </a:blip>
          <a:stretch>
            <a:fillRect/>
          </a:stretch>
        </p:blipFill>
        <p:spPr>
          <a:xfrm>
            <a:off x="6086650" y="2587075"/>
            <a:ext cx="2010350" cy="1747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eca98a2a60_1_1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09" name="Google Shape;209;geca98a2a60_1_11"/>
          <p:cNvSpPr txBox="1"/>
          <p:nvPr>
            <p:ph type="title"/>
          </p:nvPr>
        </p:nvSpPr>
        <p:spPr>
          <a:xfrm>
            <a:off x="248025" y="38252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lt1"/>
                </a:solidFill>
              </a:rPr>
              <a:t>IP04: Software Metrics</a:t>
            </a:r>
            <a:endParaRPr/>
          </a:p>
        </p:txBody>
      </p:sp>
      <p:sp>
        <p:nvSpPr>
          <p:cNvPr id="210" name="Google Shape;210;geca98a2a60_1_11"/>
          <p:cNvSpPr txBox="1"/>
          <p:nvPr>
            <p:ph idx="1" type="body"/>
          </p:nvPr>
        </p:nvSpPr>
        <p:spPr>
          <a:xfrm>
            <a:off x="814275" y="1697375"/>
            <a:ext cx="4359900" cy="2999400"/>
          </a:xfrm>
          <a:prstGeom prst="rect">
            <a:avLst/>
          </a:prstGeom>
        </p:spPr>
        <p:txBody>
          <a:bodyPr anchorCtr="0" anchor="ctr" bIns="91425" lIns="91425" spcFirstLastPara="1" rIns="91425" wrap="square" tIns="91425">
            <a:noAutofit/>
          </a:bodyPr>
          <a:lstStyle/>
          <a:p>
            <a:pPr indent="-304800" lvl="0" marL="457200" rtl="0" algn="l">
              <a:lnSpc>
                <a:spcPct val="200000"/>
              </a:lnSpc>
              <a:spcBef>
                <a:spcPts val="0"/>
              </a:spcBef>
              <a:spcAft>
                <a:spcPts val="0"/>
              </a:spcAft>
              <a:buClr>
                <a:schemeClr val="dk1"/>
              </a:buClr>
              <a:buSzPts val="1200"/>
              <a:buFont typeface="Verdana"/>
              <a:buChar char="-"/>
            </a:pPr>
            <a:r>
              <a:rPr lang="en-US" sz="1200">
                <a:solidFill>
                  <a:schemeClr val="dk1"/>
                </a:solidFill>
                <a:latin typeface="Verdana"/>
                <a:ea typeface="Verdana"/>
                <a:cs typeface="Verdana"/>
                <a:sym typeface="Verdana"/>
              </a:rPr>
              <a:t>What are software metrics?</a:t>
            </a:r>
            <a:endParaRPr sz="1200">
              <a:solidFill>
                <a:schemeClr val="dk1"/>
              </a:solidFill>
              <a:latin typeface="Verdana"/>
              <a:ea typeface="Verdana"/>
              <a:cs typeface="Verdana"/>
              <a:sym typeface="Verdana"/>
            </a:endParaRPr>
          </a:p>
          <a:p>
            <a:pPr indent="-304800" lvl="0" marL="457200" rtl="0" algn="l">
              <a:lnSpc>
                <a:spcPct val="200000"/>
              </a:lnSpc>
              <a:spcBef>
                <a:spcPts val="0"/>
              </a:spcBef>
              <a:spcAft>
                <a:spcPts val="0"/>
              </a:spcAft>
              <a:buClr>
                <a:schemeClr val="dk1"/>
              </a:buClr>
              <a:buSzPts val="1200"/>
              <a:buFont typeface="Verdana"/>
              <a:buChar char="-"/>
            </a:pPr>
            <a:r>
              <a:rPr lang="en-US" sz="1200">
                <a:solidFill>
                  <a:schemeClr val="dk1"/>
                </a:solidFill>
                <a:latin typeface="Verdana"/>
                <a:ea typeface="Verdana"/>
                <a:cs typeface="Verdana"/>
                <a:sym typeface="Verdana"/>
              </a:rPr>
              <a:t>Why are software metrics important?</a:t>
            </a:r>
            <a:endParaRPr sz="1200">
              <a:solidFill>
                <a:schemeClr val="dk1"/>
              </a:solidFill>
              <a:latin typeface="Verdana"/>
              <a:ea typeface="Verdana"/>
              <a:cs typeface="Verdana"/>
              <a:sym typeface="Verdana"/>
            </a:endParaRPr>
          </a:p>
          <a:p>
            <a:pPr indent="0" lvl="0" marL="0" rtl="0" algn="l">
              <a:lnSpc>
                <a:spcPct val="200000"/>
              </a:lnSpc>
              <a:spcBef>
                <a:spcPts val="0"/>
              </a:spcBef>
              <a:spcAft>
                <a:spcPts val="0"/>
              </a:spcAft>
              <a:buNone/>
            </a:pPr>
            <a:r>
              <a:rPr b="1" lang="en-US" sz="1200">
                <a:solidFill>
                  <a:schemeClr val="dk1"/>
                </a:solidFill>
                <a:latin typeface="Verdana"/>
                <a:ea typeface="Verdana"/>
                <a:cs typeface="Verdana"/>
                <a:sym typeface="Verdana"/>
              </a:rPr>
              <a:t>Benefits of software metrics:</a:t>
            </a:r>
            <a:endParaRPr b="1" sz="1200">
              <a:solidFill>
                <a:schemeClr val="dk1"/>
              </a:solidFill>
              <a:latin typeface="Verdana"/>
              <a:ea typeface="Verdana"/>
              <a:cs typeface="Verdana"/>
              <a:sym typeface="Verdana"/>
            </a:endParaRPr>
          </a:p>
          <a:p>
            <a:pPr indent="0" lvl="0" marL="457200" rtl="0" algn="l">
              <a:lnSpc>
                <a:spcPct val="200000"/>
              </a:lnSpc>
              <a:spcBef>
                <a:spcPts val="0"/>
              </a:spcBef>
              <a:spcAft>
                <a:spcPts val="0"/>
              </a:spcAft>
              <a:buNone/>
            </a:pPr>
            <a:r>
              <a:rPr lang="en-US" sz="1200">
                <a:solidFill>
                  <a:schemeClr val="dk1"/>
                </a:solidFill>
                <a:highlight>
                  <a:srgbClr val="FFFFFF"/>
                </a:highlight>
                <a:latin typeface="Verdana"/>
                <a:ea typeface="Verdana"/>
                <a:cs typeface="Verdana"/>
                <a:sym typeface="Verdana"/>
              </a:rPr>
              <a:t>-Increase return on investment (ROI) </a:t>
            </a:r>
            <a:endParaRPr sz="1200">
              <a:solidFill>
                <a:schemeClr val="dk1"/>
              </a:solidFill>
              <a:highlight>
                <a:srgbClr val="FFFFFF"/>
              </a:highlight>
              <a:latin typeface="Verdana"/>
              <a:ea typeface="Verdana"/>
              <a:cs typeface="Verdana"/>
              <a:sym typeface="Verdana"/>
            </a:endParaRPr>
          </a:p>
          <a:p>
            <a:pPr indent="0" lvl="0" marL="457200" rtl="0" algn="l">
              <a:lnSpc>
                <a:spcPct val="200000"/>
              </a:lnSpc>
              <a:spcBef>
                <a:spcPts val="0"/>
              </a:spcBef>
              <a:spcAft>
                <a:spcPts val="0"/>
              </a:spcAft>
              <a:buNone/>
            </a:pPr>
            <a:r>
              <a:rPr lang="en-US" sz="1200">
                <a:solidFill>
                  <a:schemeClr val="dk1"/>
                </a:solidFill>
                <a:highlight>
                  <a:srgbClr val="FFFFFF"/>
                </a:highlight>
                <a:latin typeface="Verdana"/>
                <a:ea typeface="Verdana"/>
                <a:cs typeface="Verdana"/>
                <a:sym typeface="Verdana"/>
              </a:rPr>
              <a:t>-Identify areas of improvement</a:t>
            </a:r>
            <a:endParaRPr sz="1200">
              <a:solidFill>
                <a:schemeClr val="dk1"/>
              </a:solidFill>
              <a:highlight>
                <a:srgbClr val="FFFFFF"/>
              </a:highlight>
              <a:latin typeface="Verdana"/>
              <a:ea typeface="Verdana"/>
              <a:cs typeface="Verdana"/>
              <a:sym typeface="Verdana"/>
            </a:endParaRPr>
          </a:p>
          <a:p>
            <a:pPr indent="0" lvl="0" marL="457200" rtl="0" algn="l">
              <a:lnSpc>
                <a:spcPct val="200000"/>
              </a:lnSpc>
              <a:spcBef>
                <a:spcPts val="0"/>
              </a:spcBef>
              <a:spcAft>
                <a:spcPts val="0"/>
              </a:spcAft>
              <a:buNone/>
            </a:pPr>
            <a:r>
              <a:rPr lang="en-US" sz="1200">
                <a:solidFill>
                  <a:schemeClr val="dk1"/>
                </a:solidFill>
                <a:highlight>
                  <a:srgbClr val="FFFFFF"/>
                </a:highlight>
                <a:latin typeface="Verdana"/>
                <a:ea typeface="Verdana"/>
                <a:cs typeface="Verdana"/>
                <a:sym typeface="Verdana"/>
              </a:rPr>
              <a:t>-Manage workloads</a:t>
            </a:r>
            <a:endParaRPr sz="1200">
              <a:solidFill>
                <a:schemeClr val="dk1"/>
              </a:solidFill>
              <a:highlight>
                <a:srgbClr val="FFFFFF"/>
              </a:highlight>
              <a:latin typeface="Verdana"/>
              <a:ea typeface="Verdana"/>
              <a:cs typeface="Verdana"/>
              <a:sym typeface="Verdana"/>
            </a:endParaRPr>
          </a:p>
          <a:p>
            <a:pPr indent="0" lvl="0" marL="457200" rtl="0" algn="l">
              <a:lnSpc>
                <a:spcPct val="200000"/>
              </a:lnSpc>
              <a:spcBef>
                <a:spcPts val="0"/>
              </a:spcBef>
              <a:spcAft>
                <a:spcPts val="0"/>
              </a:spcAft>
              <a:buNone/>
            </a:pPr>
            <a:r>
              <a:rPr lang="en-US" sz="1200">
                <a:solidFill>
                  <a:schemeClr val="dk1"/>
                </a:solidFill>
                <a:highlight>
                  <a:srgbClr val="FFFFFF"/>
                </a:highlight>
                <a:latin typeface="Verdana"/>
                <a:ea typeface="Verdana"/>
                <a:cs typeface="Verdana"/>
                <a:sym typeface="Verdana"/>
              </a:rPr>
              <a:t>-Reduce overtime</a:t>
            </a:r>
            <a:endParaRPr sz="1200">
              <a:solidFill>
                <a:schemeClr val="dk1"/>
              </a:solidFill>
              <a:highlight>
                <a:srgbClr val="FFFFFF"/>
              </a:highlight>
              <a:latin typeface="Verdana"/>
              <a:ea typeface="Verdana"/>
              <a:cs typeface="Verdana"/>
              <a:sym typeface="Verdana"/>
            </a:endParaRPr>
          </a:p>
          <a:p>
            <a:pPr indent="0" lvl="0" marL="457200" rtl="0" algn="l">
              <a:lnSpc>
                <a:spcPct val="200000"/>
              </a:lnSpc>
              <a:spcBef>
                <a:spcPts val="0"/>
              </a:spcBef>
              <a:spcAft>
                <a:spcPts val="0"/>
              </a:spcAft>
              <a:buNone/>
            </a:pPr>
            <a:r>
              <a:rPr lang="en-US" sz="1200">
                <a:solidFill>
                  <a:schemeClr val="dk1"/>
                </a:solidFill>
                <a:highlight>
                  <a:srgbClr val="FFFFFF"/>
                </a:highlight>
                <a:latin typeface="Verdana"/>
                <a:ea typeface="Verdana"/>
                <a:cs typeface="Verdana"/>
                <a:sym typeface="Verdana"/>
              </a:rPr>
              <a:t>-Reduce costs</a:t>
            </a:r>
            <a:endParaRPr sz="1200">
              <a:solidFill>
                <a:schemeClr val="dk1"/>
              </a:solidFill>
              <a:highlight>
                <a:srgbClr val="FFFFFF"/>
              </a:highlight>
              <a:latin typeface="Verdana"/>
              <a:ea typeface="Verdana"/>
              <a:cs typeface="Verdana"/>
              <a:sym typeface="Verdana"/>
            </a:endParaRPr>
          </a:p>
          <a:p>
            <a:pPr indent="0" lvl="0" marL="457200" rtl="0" algn="l">
              <a:lnSpc>
                <a:spcPct val="115000"/>
              </a:lnSpc>
              <a:spcBef>
                <a:spcPts val="0"/>
              </a:spcBef>
              <a:spcAft>
                <a:spcPts val="3500"/>
              </a:spcAft>
              <a:buNone/>
            </a:pPr>
            <a:r>
              <a:t/>
            </a:r>
            <a:endParaRPr sz="1400">
              <a:solidFill>
                <a:schemeClr val="dk1"/>
              </a:solidFill>
              <a:highlight>
                <a:srgbClr val="FFFFFF"/>
              </a:highlight>
              <a:latin typeface="Verdana"/>
              <a:ea typeface="Verdana"/>
              <a:cs typeface="Verdana"/>
              <a:sym typeface="Verdana"/>
            </a:endParaRPr>
          </a:p>
        </p:txBody>
      </p:sp>
      <p:pic>
        <p:nvPicPr>
          <p:cNvPr id="211" name="Google Shape;211;geca98a2a60_1_11"/>
          <p:cNvPicPr preferRelativeResize="0"/>
          <p:nvPr/>
        </p:nvPicPr>
        <p:blipFill>
          <a:blip r:embed="rId3">
            <a:alphaModFix/>
          </a:blip>
          <a:stretch>
            <a:fillRect/>
          </a:stretch>
        </p:blipFill>
        <p:spPr>
          <a:xfrm>
            <a:off x="4558650" y="1762046"/>
            <a:ext cx="3879926" cy="2271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ee8ceb7078_1_13"/>
          <p:cNvSpPr txBox="1"/>
          <p:nvPr>
            <p:ph idx="1" type="body"/>
          </p:nvPr>
        </p:nvSpPr>
        <p:spPr>
          <a:xfrm>
            <a:off x="681750" y="1491000"/>
            <a:ext cx="7522800" cy="3145500"/>
          </a:xfrm>
          <a:prstGeom prst="rect">
            <a:avLst/>
          </a:prstGeom>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IoT-based weather application’s metrics were focused on the code. The rate of tests that discover bugs, coverage, rate of failed tests. The goal is 95% code coverage and 95% test pass rate with the 5% not including any critical functionality. </a:t>
            </a:r>
            <a:endParaRPr sz="1000">
              <a:solidFill>
                <a:schemeClr val="dk1"/>
              </a:solidFill>
              <a:latin typeface="Verdana"/>
              <a:ea typeface="Verdana"/>
              <a:cs typeface="Verdana"/>
              <a:sym typeface="Verdana"/>
            </a:endParaRPr>
          </a:p>
          <a:p>
            <a:pPr indent="0" lvl="0" marL="457200" rtl="0" algn="l">
              <a:lnSpc>
                <a:spcPct val="115000"/>
              </a:lnSpc>
              <a:spcBef>
                <a:spcPts val="0"/>
              </a:spcBef>
              <a:spcAft>
                <a:spcPts val="0"/>
              </a:spcAft>
              <a:buNone/>
            </a:pPr>
            <a:r>
              <a:t/>
            </a:r>
            <a:endParaRPr sz="1000">
              <a:solidFill>
                <a:schemeClr val="dk1"/>
              </a:solidFill>
              <a:latin typeface="Verdana"/>
              <a:ea typeface="Verdana"/>
              <a:cs typeface="Verdana"/>
              <a:sym typeface="Verdana"/>
            </a:endParaRPr>
          </a:p>
          <a:p>
            <a:pPr indent="-292100" lvl="0" marL="457200" rtl="0" algn="l">
              <a:lnSpc>
                <a:spcPct val="115000"/>
              </a:lnSpc>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Password manager project</a:t>
            </a:r>
            <a:r>
              <a:rPr lang="en-US" sz="1000">
                <a:solidFill>
                  <a:schemeClr val="dk1"/>
                </a:solidFill>
                <a:latin typeface="Verdana"/>
                <a:ea typeface="Verdana"/>
                <a:cs typeface="Verdana"/>
                <a:sym typeface="Verdana"/>
              </a:rPr>
              <a:t> analyzed metrics for usability, security, and validation testing. What matters to the user is the user experience and functionalities.</a:t>
            </a:r>
            <a:endParaRPr sz="1000">
              <a:solidFill>
                <a:schemeClr val="dk1"/>
              </a:solidFill>
              <a:latin typeface="Verdana"/>
              <a:ea typeface="Verdana"/>
              <a:cs typeface="Verdana"/>
              <a:sym typeface="Verdana"/>
            </a:endParaRPr>
          </a:p>
          <a:p>
            <a:pPr indent="0" lvl="0" marL="457200" rtl="0" algn="l">
              <a:lnSpc>
                <a:spcPct val="115000"/>
              </a:lnSpc>
              <a:spcBef>
                <a:spcPts val="0"/>
              </a:spcBef>
              <a:spcAft>
                <a:spcPts val="0"/>
              </a:spcAft>
              <a:buNone/>
            </a:pPr>
            <a:r>
              <a:rPr lang="en-US" sz="1000">
                <a:solidFill>
                  <a:schemeClr val="dk1"/>
                </a:solidFill>
                <a:latin typeface="Verdana"/>
                <a:ea typeface="Verdana"/>
                <a:cs typeface="Verdana"/>
                <a:sym typeface="Verdana"/>
              </a:rPr>
              <a:t> </a:t>
            </a:r>
            <a:endParaRPr sz="1000">
              <a:latin typeface="Verdana"/>
              <a:ea typeface="Verdana"/>
              <a:cs typeface="Verdana"/>
              <a:sym typeface="Verdana"/>
            </a:endParaRPr>
          </a:p>
          <a:p>
            <a:pPr indent="-292100" lvl="0" marL="457200" rtl="0" algn="l">
              <a:lnSpc>
                <a:spcPct val="115000"/>
              </a:lnSpc>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Collaborative online judge system metrics were divided into functional (user stories) and non functional (security, availability, and performance).</a:t>
            </a:r>
            <a:endParaRPr sz="1000">
              <a:solidFill>
                <a:schemeClr val="dk1"/>
              </a:solidFill>
              <a:latin typeface="Verdana"/>
              <a:ea typeface="Verdana"/>
              <a:cs typeface="Verdana"/>
              <a:sym typeface="Verdana"/>
            </a:endParaRPr>
          </a:p>
          <a:p>
            <a:pPr indent="0" lvl="0" marL="457200" rtl="0" algn="l">
              <a:lnSpc>
                <a:spcPct val="115000"/>
              </a:lnSpc>
              <a:spcBef>
                <a:spcPts val="0"/>
              </a:spcBef>
              <a:spcAft>
                <a:spcPts val="0"/>
              </a:spcAft>
              <a:buNone/>
            </a:pPr>
            <a:r>
              <a:t/>
            </a:r>
            <a:endParaRPr sz="1000">
              <a:solidFill>
                <a:schemeClr val="dk1"/>
              </a:solidFill>
              <a:latin typeface="Verdana"/>
              <a:ea typeface="Verdana"/>
              <a:cs typeface="Verdana"/>
              <a:sym typeface="Verdana"/>
            </a:endParaRPr>
          </a:p>
          <a:p>
            <a:pPr indent="-292100" lvl="0" marL="457200" rtl="0" algn="just">
              <a:lnSpc>
                <a:spcPct val="115000"/>
              </a:lnSpc>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Vaccine scheduler has metrics for functional coverage, non functional (security, safety, performance, and usability), code coverage, and failed test rate. </a:t>
            </a:r>
            <a:endParaRPr sz="1000">
              <a:solidFill>
                <a:schemeClr val="dk1"/>
              </a:solidFill>
              <a:latin typeface="Verdana"/>
              <a:ea typeface="Verdana"/>
              <a:cs typeface="Verdana"/>
              <a:sym typeface="Verdana"/>
            </a:endParaRPr>
          </a:p>
          <a:p>
            <a:pPr indent="0" lvl="0" marL="0" rtl="0" algn="just">
              <a:lnSpc>
                <a:spcPct val="115000"/>
              </a:lnSpc>
              <a:spcBef>
                <a:spcPts val="0"/>
              </a:spcBef>
              <a:spcAft>
                <a:spcPts val="0"/>
              </a:spcAft>
              <a:buNone/>
            </a:pPr>
            <a:r>
              <a:t/>
            </a:r>
            <a:endParaRPr sz="1000">
              <a:solidFill>
                <a:schemeClr val="dk1"/>
              </a:solidFill>
              <a:latin typeface="Verdana"/>
              <a:ea typeface="Verdana"/>
              <a:cs typeface="Verdana"/>
              <a:sym typeface="Verdana"/>
            </a:endParaRPr>
          </a:p>
          <a:p>
            <a:pPr indent="0" lvl="0" marL="0" rtl="0" algn="just">
              <a:lnSpc>
                <a:spcPct val="115000"/>
              </a:lnSpc>
              <a:spcBef>
                <a:spcPts val="0"/>
              </a:spcBef>
              <a:spcAft>
                <a:spcPts val="0"/>
              </a:spcAft>
              <a:buNone/>
            </a:pPr>
            <a:r>
              <a:t/>
            </a:r>
            <a:endParaRPr sz="1000">
              <a:solidFill>
                <a:schemeClr val="dk1"/>
              </a:solidFill>
              <a:latin typeface="Verdana"/>
              <a:ea typeface="Verdana"/>
              <a:cs typeface="Verdana"/>
              <a:sym typeface="Verdana"/>
            </a:endParaRPr>
          </a:p>
        </p:txBody>
      </p:sp>
      <p:sp>
        <p:nvSpPr>
          <p:cNvPr id="217" name="Google Shape;217;gee8ceb7078_1_1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18" name="Google Shape;218;gee8ceb7078_1_13"/>
          <p:cNvSpPr txBox="1"/>
          <p:nvPr>
            <p:ph type="title"/>
          </p:nvPr>
        </p:nvSpPr>
        <p:spPr>
          <a:xfrm>
            <a:off x="198050"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lt1"/>
                </a:solidFill>
              </a:rPr>
              <a:t>IP04: Software Metrics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2"/>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a:t>AGENDA</a:t>
            </a:r>
            <a:endParaRPr/>
          </a:p>
        </p:txBody>
      </p:sp>
      <p:sp>
        <p:nvSpPr>
          <p:cNvPr id="65" name="Google Shape;65;p2"/>
          <p:cNvSpPr txBox="1"/>
          <p:nvPr>
            <p:ph idx="1" type="body"/>
          </p:nvPr>
        </p:nvSpPr>
        <p:spPr>
          <a:xfrm>
            <a:off x="462100" y="1327350"/>
            <a:ext cx="4188900" cy="3145500"/>
          </a:xfrm>
          <a:prstGeom prst="rect">
            <a:avLst/>
          </a:prstGeom>
          <a:noFill/>
          <a:ln>
            <a:noFill/>
          </a:ln>
        </p:spPr>
        <p:txBody>
          <a:bodyPr anchorCtr="0" anchor="ctr"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en-US"/>
              <a:t>Introduction</a:t>
            </a:r>
            <a:endParaRPr/>
          </a:p>
          <a:p>
            <a:pPr indent="-381000" lvl="0" marL="457200" rtl="0" algn="l">
              <a:lnSpc>
                <a:spcPct val="100000"/>
              </a:lnSpc>
              <a:spcBef>
                <a:spcPts val="600"/>
              </a:spcBef>
              <a:spcAft>
                <a:spcPts val="0"/>
              </a:spcAft>
              <a:buSzPts val="2400"/>
              <a:buChar char="▰"/>
            </a:pPr>
            <a:r>
              <a:rPr lang="en-US"/>
              <a:t>IP01: Configuration Management </a:t>
            </a:r>
            <a:r>
              <a:rPr lang="en-US"/>
              <a:t>Environment</a:t>
            </a:r>
            <a:r>
              <a:rPr lang="en-US"/>
              <a:t> </a:t>
            </a:r>
            <a:endParaRPr/>
          </a:p>
          <a:p>
            <a:pPr indent="-381000" lvl="0" marL="457200" rtl="0" algn="l">
              <a:lnSpc>
                <a:spcPct val="100000"/>
              </a:lnSpc>
              <a:spcBef>
                <a:spcPts val="600"/>
              </a:spcBef>
              <a:spcAft>
                <a:spcPts val="0"/>
              </a:spcAft>
              <a:buSzPts val="2400"/>
              <a:buChar char="▰"/>
            </a:pPr>
            <a:r>
              <a:rPr lang="en-US"/>
              <a:t>IP02: Requirement and Architecture </a:t>
            </a:r>
            <a:endParaRPr/>
          </a:p>
        </p:txBody>
      </p:sp>
      <p:sp>
        <p:nvSpPr>
          <p:cNvPr id="66" name="Google Shape;66;p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7" name="Google Shape;67;p2"/>
          <p:cNvSpPr txBox="1"/>
          <p:nvPr/>
        </p:nvSpPr>
        <p:spPr>
          <a:xfrm>
            <a:off x="4650997" y="1324888"/>
            <a:ext cx="3836700" cy="314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600"/>
              </a:spcBef>
              <a:spcAft>
                <a:spcPts val="0"/>
              </a:spcAft>
              <a:buNone/>
            </a:pPr>
            <a:r>
              <a:t/>
            </a:r>
            <a:endParaRPr/>
          </a:p>
          <a:p>
            <a:pPr indent="-381000" lvl="0" marL="457200" marR="0" rtl="0" algn="l">
              <a:lnSpc>
                <a:spcPct val="100000"/>
              </a:lnSpc>
              <a:spcBef>
                <a:spcPts val="600"/>
              </a:spcBef>
              <a:spcAft>
                <a:spcPts val="0"/>
              </a:spcAft>
              <a:buClr>
                <a:srgbClr val="C7D3E6"/>
              </a:buClr>
              <a:buSzPts val="2400"/>
              <a:buFont typeface="Roboto Condensed Light"/>
              <a:buChar char="▰"/>
            </a:pPr>
            <a:r>
              <a:rPr lang="en-US" sz="2800">
                <a:solidFill>
                  <a:srgbClr val="263248"/>
                </a:solidFill>
                <a:latin typeface="Roboto Condensed Light"/>
                <a:ea typeface="Roboto Condensed Light"/>
                <a:cs typeface="Roboto Condensed Light"/>
                <a:sym typeface="Roboto Condensed Light"/>
              </a:rPr>
              <a:t>IP03: Test Plan and Cases </a:t>
            </a:r>
            <a:endParaRPr sz="2800">
              <a:solidFill>
                <a:srgbClr val="263248"/>
              </a:solidFill>
              <a:latin typeface="Roboto Condensed Light"/>
              <a:ea typeface="Roboto Condensed Light"/>
              <a:cs typeface="Roboto Condensed Light"/>
              <a:sym typeface="Roboto Condensed Light"/>
            </a:endParaRPr>
          </a:p>
          <a:p>
            <a:pPr indent="-381000" lvl="0" marL="457200" marR="0" rtl="0" algn="l">
              <a:lnSpc>
                <a:spcPct val="100000"/>
              </a:lnSpc>
              <a:spcBef>
                <a:spcPts val="600"/>
              </a:spcBef>
              <a:spcAft>
                <a:spcPts val="0"/>
              </a:spcAft>
              <a:buClr>
                <a:srgbClr val="C7D3E6"/>
              </a:buClr>
              <a:buSzPts val="2400"/>
              <a:buFont typeface="Roboto Condensed Light"/>
              <a:buChar char="▰"/>
            </a:pPr>
            <a:r>
              <a:rPr lang="en-US" sz="2800">
                <a:solidFill>
                  <a:srgbClr val="263248"/>
                </a:solidFill>
                <a:latin typeface="Roboto Condensed Light"/>
                <a:ea typeface="Roboto Condensed Light"/>
                <a:cs typeface="Roboto Condensed Light"/>
                <a:sym typeface="Roboto Condensed Light"/>
              </a:rPr>
              <a:t>IP04: Software Metric</a:t>
            </a:r>
            <a:endParaRPr sz="2800">
              <a:solidFill>
                <a:srgbClr val="263248"/>
              </a:solidFill>
              <a:latin typeface="Roboto Condensed Light"/>
              <a:ea typeface="Roboto Condensed Light"/>
              <a:cs typeface="Roboto Condensed Light"/>
              <a:sym typeface="Roboto Condensed Light"/>
            </a:endParaRPr>
          </a:p>
          <a:p>
            <a:pPr indent="-381000" lvl="0" marL="457200" marR="0" rtl="0" algn="l">
              <a:lnSpc>
                <a:spcPct val="100000"/>
              </a:lnSpc>
              <a:spcBef>
                <a:spcPts val="600"/>
              </a:spcBef>
              <a:spcAft>
                <a:spcPts val="0"/>
              </a:spcAft>
              <a:buClr>
                <a:srgbClr val="C7D3E6"/>
              </a:buClr>
              <a:buSzPts val="2400"/>
              <a:buFont typeface="Roboto Condensed Light"/>
              <a:buChar char="▰"/>
            </a:pPr>
            <a:r>
              <a:rPr b="0" i="0" lang="en-US" sz="2800" u="none" cap="none" strike="noStrike">
                <a:solidFill>
                  <a:srgbClr val="263248"/>
                </a:solidFill>
                <a:latin typeface="Roboto Condensed Light"/>
                <a:ea typeface="Roboto Condensed Light"/>
                <a:cs typeface="Roboto Condensed Light"/>
                <a:sym typeface="Roboto Condensed Light"/>
              </a:rPr>
              <a:t>Conclusion</a:t>
            </a:r>
            <a:endParaRPr/>
          </a:p>
          <a:p>
            <a:pPr indent="-381000" lvl="0" marL="457200" marR="0" rtl="0" algn="l">
              <a:lnSpc>
                <a:spcPct val="100000"/>
              </a:lnSpc>
              <a:spcBef>
                <a:spcPts val="600"/>
              </a:spcBef>
              <a:spcAft>
                <a:spcPts val="0"/>
              </a:spcAft>
              <a:buClr>
                <a:srgbClr val="C7D3E6"/>
              </a:buClr>
              <a:buSzPts val="2400"/>
              <a:buFont typeface="Roboto Condensed Light"/>
              <a:buChar char="▰"/>
            </a:pPr>
            <a:r>
              <a:rPr b="0" i="0" lang="en-US" sz="2800" u="none" cap="none" strike="noStrike">
                <a:solidFill>
                  <a:srgbClr val="263248"/>
                </a:solidFill>
                <a:latin typeface="Roboto Condensed Light"/>
                <a:ea typeface="Roboto Condensed Light"/>
                <a:cs typeface="Roboto Condensed Light"/>
                <a:sym typeface="Roboto Condensed Light"/>
              </a:rPr>
              <a:t>Key Reference</a:t>
            </a:r>
            <a:endParaRPr/>
          </a:p>
          <a:p>
            <a:pPr indent="-381000" lvl="0" marL="457200" marR="0" rtl="0" algn="l">
              <a:lnSpc>
                <a:spcPct val="100000"/>
              </a:lnSpc>
              <a:spcBef>
                <a:spcPts val="600"/>
              </a:spcBef>
              <a:spcAft>
                <a:spcPts val="0"/>
              </a:spcAft>
              <a:buClr>
                <a:srgbClr val="C7D3E6"/>
              </a:buClr>
              <a:buSzPts val="2400"/>
              <a:buFont typeface="Roboto Condensed Light"/>
              <a:buChar char="▰"/>
            </a:pPr>
            <a:r>
              <a:rPr b="0" i="0" lang="en-US" sz="2800" u="none" cap="none" strike="noStrike">
                <a:solidFill>
                  <a:srgbClr val="263248"/>
                </a:solidFill>
                <a:latin typeface="Roboto Condensed Light"/>
                <a:ea typeface="Roboto Condensed Light"/>
                <a:cs typeface="Roboto Condensed Light"/>
                <a:sym typeface="Roboto Condensed Light"/>
              </a:rPr>
              <a:t>Q&amp;A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ee8ceb7078_1_26"/>
          <p:cNvSpPr txBox="1"/>
          <p:nvPr>
            <p:ph idx="1" type="body"/>
          </p:nvPr>
        </p:nvSpPr>
        <p:spPr>
          <a:xfrm>
            <a:off x="814275" y="1327350"/>
            <a:ext cx="7412400" cy="31455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100">
                <a:solidFill>
                  <a:schemeClr val="dk1"/>
                </a:solidFill>
                <a:latin typeface="Verdana"/>
                <a:ea typeface="Verdana"/>
                <a:cs typeface="Verdana"/>
                <a:sym typeface="Verdana"/>
              </a:rPr>
              <a:t>Similarities</a:t>
            </a:r>
            <a:endParaRPr b="1" sz="1100">
              <a:solidFill>
                <a:schemeClr val="dk1"/>
              </a:solidFill>
              <a:latin typeface="Verdana"/>
              <a:ea typeface="Verdana"/>
              <a:cs typeface="Verdana"/>
              <a:sym typeface="Verdana"/>
            </a:endParaRPr>
          </a:p>
          <a:p>
            <a:pPr indent="-298450" lvl="0" marL="457200" rtl="0" algn="l">
              <a:lnSpc>
                <a:spcPct val="150000"/>
              </a:lnSpc>
              <a:spcBef>
                <a:spcPts val="0"/>
              </a:spcBef>
              <a:spcAft>
                <a:spcPts val="0"/>
              </a:spcAft>
              <a:buClr>
                <a:schemeClr val="dk1"/>
              </a:buClr>
              <a:buSzPts val="1100"/>
              <a:buFont typeface="Verdana"/>
              <a:buChar char="▰"/>
            </a:pPr>
            <a:r>
              <a:rPr lang="en-US" sz="1100">
                <a:solidFill>
                  <a:schemeClr val="dk1"/>
                </a:solidFill>
                <a:latin typeface="Verdana"/>
                <a:ea typeface="Verdana"/>
                <a:cs typeface="Verdana"/>
                <a:sym typeface="Verdana"/>
              </a:rPr>
              <a:t>   Metrics for usability</a:t>
            </a:r>
            <a:endParaRPr sz="1100">
              <a:solidFill>
                <a:schemeClr val="dk1"/>
              </a:solidFill>
              <a:latin typeface="Verdana"/>
              <a:ea typeface="Verdana"/>
              <a:cs typeface="Verdana"/>
              <a:sym typeface="Verdana"/>
            </a:endParaRPr>
          </a:p>
          <a:p>
            <a:pPr indent="-298450" lvl="0" marL="457200" rtl="0" algn="l">
              <a:lnSpc>
                <a:spcPct val="150000"/>
              </a:lnSpc>
              <a:spcBef>
                <a:spcPts val="0"/>
              </a:spcBef>
              <a:spcAft>
                <a:spcPts val="0"/>
              </a:spcAft>
              <a:buClr>
                <a:schemeClr val="dk1"/>
              </a:buClr>
              <a:buSzPts val="1100"/>
              <a:buFont typeface="Verdana"/>
              <a:buChar char="▰"/>
            </a:pPr>
            <a:r>
              <a:rPr lang="en-US" sz="1100">
                <a:solidFill>
                  <a:schemeClr val="dk1"/>
                </a:solidFill>
                <a:latin typeface="Verdana"/>
                <a:ea typeface="Verdana"/>
                <a:cs typeface="Verdana"/>
                <a:sym typeface="Verdana"/>
              </a:rPr>
              <a:t>   Metrics for security</a:t>
            </a:r>
            <a:endParaRPr sz="1100">
              <a:solidFill>
                <a:schemeClr val="dk1"/>
              </a:solidFill>
              <a:latin typeface="Verdana"/>
              <a:ea typeface="Verdana"/>
              <a:cs typeface="Verdana"/>
              <a:sym typeface="Verdana"/>
            </a:endParaRPr>
          </a:p>
          <a:p>
            <a:pPr indent="-298450" lvl="0" marL="457200" rtl="0" algn="l">
              <a:lnSpc>
                <a:spcPct val="150000"/>
              </a:lnSpc>
              <a:spcBef>
                <a:spcPts val="0"/>
              </a:spcBef>
              <a:spcAft>
                <a:spcPts val="0"/>
              </a:spcAft>
              <a:buClr>
                <a:schemeClr val="dk1"/>
              </a:buClr>
              <a:buSzPts val="1100"/>
              <a:buFont typeface="Verdana"/>
              <a:buChar char="▰"/>
            </a:pPr>
            <a:r>
              <a:rPr lang="en-US" sz="1100">
                <a:solidFill>
                  <a:schemeClr val="dk1"/>
                </a:solidFill>
                <a:latin typeface="Verdana"/>
                <a:ea typeface="Verdana"/>
                <a:cs typeface="Verdana"/>
                <a:sym typeface="Verdana"/>
              </a:rPr>
              <a:t>   Metrics for defects</a:t>
            </a:r>
            <a:endParaRPr sz="1100">
              <a:solidFill>
                <a:schemeClr val="dk1"/>
              </a:solidFill>
              <a:latin typeface="Verdana"/>
              <a:ea typeface="Verdana"/>
              <a:cs typeface="Verdana"/>
              <a:sym typeface="Verdana"/>
            </a:endParaRPr>
          </a:p>
          <a:p>
            <a:pPr indent="0" lvl="0" marL="457200" rtl="0" algn="l">
              <a:lnSpc>
                <a:spcPct val="150000"/>
              </a:lnSpc>
              <a:spcBef>
                <a:spcPts val="0"/>
              </a:spcBef>
              <a:spcAft>
                <a:spcPts val="0"/>
              </a:spcAft>
              <a:buNone/>
            </a:pPr>
            <a:r>
              <a:t/>
            </a:r>
            <a:endParaRPr b="1" sz="1100">
              <a:solidFill>
                <a:schemeClr val="dk1"/>
              </a:solidFill>
              <a:latin typeface="Verdana"/>
              <a:ea typeface="Verdana"/>
              <a:cs typeface="Verdana"/>
              <a:sym typeface="Verdana"/>
            </a:endParaRPr>
          </a:p>
          <a:p>
            <a:pPr indent="0" lvl="0" marL="0" rtl="0" algn="l">
              <a:lnSpc>
                <a:spcPct val="150000"/>
              </a:lnSpc>
              <a:spcBef>
                <a:spcPts val="0"/>
              </a:spcBef>
              <a:spcAft>
                <a:spcPts val="0"/>
              </a:spcAft>
              <a:buNone/>
            </a:pPr>
            <a:r>
              <a:rPr b="1" lang="en-US" sz="1100">
                <a:solidFill>
                  <a:schemeClr val="dk1"/>
                </a:solidFill>
                <a:latin typeface="Verdana"/>
                <a:ea typeface="Verdana"/>
                <a:cs typeface="Verdana"/>
                <a:sym typeface="Verdana"/>
              </a:rPr>
              <a:t>Differences</a:t>
            </a:r>
            <a:endParaRPr b="1" sz="1100">
              <a:solidFill>
                <a:schemeClr val="dk1"/>
              </a:solidFill>
              <a:latin typeface="Verdana"/>
              <a:ea typeface="Verdana"/>
              <a:cs typeface="Verdana"/>
              <a:sym typeface="Verdana"/>
            </a:endParaRPr>
          </a:p>
          <a:p>
            <a:pPr indent="-298450" lvl="0" marL="457200" rtl="0" algn="l">
              <a:lnSpc>
                <a:spcPct val="150000"/>
              </a:lnSpc>
              <a:spcBef>
                <a:spcPts val="0"/>
              </a:spcBef>
              <a:spcAft>
                <a:spcPts val="0"/>
              </a:spcAft>
              <a:buClr>
                <a:schemeClr val="dk1"/>
              </a:buClr>
              <a:buSzPts val="1100"/>
              <a:buFont typeface="Verdana"/>
              <a:buChar char="▰"/>
            </a:pPr>
            <a:r>
              <a:rPr lang="en-US" sz="1100">
                <a:solidFill>
                  <a:schemeClr val="dk1"/>
                </a:solidFill>
                <a:latin typeface="Verdana"/>
                <a:ea typeface="Verdana"/>
                <a:cs typeface="Verdana"/>
                <a:sym typeface="Verdana"/>
              </a:rPr>
              <a:t>   Author #2 was the only one who had metrics for software maintainability.</a:t>
            </a:r>
            <a:endParaRPr sz="1100">
              <a:solidFill>
                <a:schemeClr val="dk1"/>
              </a:solidFill>
              <a:latin typeface="Verdana"/>
              <a:ea typeface="Verdana"/>
              <a:cs typeface="Verdana"/>
              <a:sym typeface="Verdana"/>
            </a:endParaRPr>
          </a:p>
          <a:p>
            <a:pPr indent="-298450" lvl="0" marL="457200" rtl="0" algn="l">
              <a:lnSpc>
                <a:spcPct val="150000"/>
              </a:lnSpc>
              <a:spcBef>
                <a:spcPts val="0"/>
              </a:spcBef>
              <a:spcAft>
                <a:spcPts val="0"/>
              </a:spcAft>
              <a:buClr>
                <a:schemeClr val="dk1"/>
              </a:buClr>
              <a:buSzPts val="1100"/>
              <a:buFont typeface="Verdana"/>
              <a:buChar char="▰"/>
            </a:pPr>
            <a:r>
              <a:rPr lang="en-US" sz="1100">
                <a:solidFill>
                  <a:schemeClr val="dk1"/>
                </a:solidFill>
                <a:latin typeface="Verdana"/>
                <a:ea typeface="Verdana"/>
                <a:cs typeface="Verdana"/>
                <a:sym typeface="Verdana"/>
              </a:rPr>
              <a:t>   Metrics differed due to different requirements. IoT-based Weather app is concerned with effectiveness, coverage, and defect distribution. The password system, however, is concerned with usability, security, and maintainability. </a:t>
            </a:r>
            <a:endParaRPr sz="1100">
              <a:solidFill>
                <a:schemeClr val="dk1"/>
              </a:solidFill>
              <a:latin typeface="Verdana"/>
              <a:ea typeface="Verdana"/>
              <a:cs typeface="Verdana"/>
              <a:sym typeface="Verdana"/>
            </a:endParaRPr>
          </a:p>
        </p:txBody>
      </p:sp>
      <p:sp>
        <p:nvSpPr>
          <p:cNvPr id="224" name="Google Shape;224;gee8ceb7078_1_2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25" name="Google Shape;225;gee8ceb7078_1_26"/>
          <p:cNvSpPr txBox="1"/>
          <p:nvPr>
            <p:ph type="title"/>
          </p:nvPr>
        </p:nvSpPr>
        <p:spPr>
          <a:xfrm>
            <a:off x="261750"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lt1"/>
                </a:solidFill>
              </a:rPr>
              <a:t>IP04: Software Metrics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ee8ceb7078_2_0"/>
          <p:cNvSpPr txBox="1"/>
          <p:nvPr>
            <p:ph type="title"/>
          </p:nvPr>
        </p:nvSpPr>
        <p:spPr>
          <a:xfrm>
            <a:off x="292975" y="36942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Conclusion</a:t>
            </a:r>
            <a:endParaRPr/>
          </a:p>
        </p:txBody>
      </p:sp>
      <p:sp>
        <p:nvSpPr>
          <p:cNvPr id="231" name="Google Shape;231;gee8ceb7078_2_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32" name="Google Shape;232;gee8ceb7078_2_0"/>
          <p:cNvSpPr txBox="1"/>
          <p:nvPr/>
        </p:nvSpPr>
        <p:spPr>
          <a:xfrm>
            <a:off x="481050" y="1615825"/>
            <a:ext cx="7892400" cy="2586000"/>
          </a:xfrm>
          <a:prstGeom prst="rect">
            <a:avLst/>
          </a:prstGeom>
          <a:noFill/>
          <a:ln>
            <a:noFill/>
          </a:ln>
        </p:spPr>
        <p:txBody>
          <a:bodyPr anchorCtr="0" anchor="t" bIns="91425" lIns="91425" spcFirstLastPara="1" rIns="91425" wrap="square" tIns="91425">
            <a:spAutoFit/>
          </a:bodyPr>
          <a:lstStyle/>
          <a:p>
            <a:pPr indent="-304800" lvl="0" marL="457200" rtl="0" algn="l">
              <a:lnSpc>
                <a:spcPct val="200000"/>
              </a:lnSpc>
              <a:spcBef>
                <a:spcPts val="0"/>
              </a:spcBef>
              <a:spcAft>
                <a:spcPts val="0"/>
              </a:spcAft>
              <a:buSzPts val="1200"/>
              <a:buFont typeface="Verdana"/>
              <a:buChar char="-"/>
            </a:pPr>
            <a:r>
              <a:rPr lang="en-US" sz="1200">
                <a:latin typeface="Verdana"/>
                <a:ea typeface="Verdana"/>
                <a:cs typeface="Verdana"/>
                <a:sym typeface="Verdana"/>
              </a:rPr>
              <a:t>GitHub is a great platform for managing configuration data.</a:t>
            </a:r>
            <a:endParaRPr sz="1200">
              <a:latin typeface="Verdana"/>
              <a:ea typeface="Verdana"/>
              <a:cs typeface="Verdana"/>
              <a:sym typeface="Verdana"/>
            </a:endParaRPr>
          </a:p>
          <a:p>
            <a:pPr indent="-304800" lvl="0" marL="457200" rtl="0" algn="l">
              <a:lnSpc>
                <a:spcPct val="200000"/>
              </a:lnSpc>
              <a:spcBef>
                <a:spcPts val="0"/>
              </a:spcBef>
              <a:spcAft>
                <a:spcPts val="0"/>
              </a:spcAft>
              <a:buSzPts val="1200"/>
              <a:buFont typeface="Verdana"/>
              <a:buChar char="-"/>
            </a:pPr>
            <a:r>
              <a:rPr lang="en-US" sz="1200">
                <a:latin typeface="Verdana"/>
                <a:ea typeface="Verdana"/>
                <a:cs typeface="Verdana"/>
                <a:sym typeface="Verdana"/>
              </a:rPr>
              <a:t>A software requirements specification is the basis for the entire project. It lays the framework that every team involved in development or in our case, each student needed to follow.</a:t>
            </a:r>
            <a:endParaRPr sz="1200">
              <a:latin typeface="Verdana"/>
              <a:ea typeface="Verdana"/>
              <a:cs typeface="Verdana"/>
              <a:sym typeface="Verdana"/>
            </a:endParaRPr>
          </a:p>
          <a:p>
            <a:pPr indent="-304800" lvl="0" marL="457200" rtl="0" algn="l">
              <a:lnSpc>
                <a:spcPct val="200000"/>
              </a:lnSpc>
              <a:spcBef>
                <a:spcPts val="0"/>
              </a:spcBef>
              <a:spcAft>
                <a:spcPts val="0"/>
              </a:spcAft>
              <a:buSzPts val="1200"/>
              <a:buFont typeface="Verdana"/>
              <a:buChar char="-"/>
            </a:pPr>
            <a:r>
              <a:rPr lang="en-US" sz="1200">
                <a:latin typeface="Verdana"/>
                <a:ea typeface="Verdana"/>
                <a:cs typeface="Verdana"/>
                <a:sym typeface="Verdana"/>
              </a:rPr>
              <a:t>Writing an SRS can also minimize overall development time and costs.</a:t>
            </a:r>
            <a:endParaRPr sz="1200">
              <a:latin typeface="Verdana"/>
              <a:ea typeface="Verdana"/>
              <a:cs typeface="Verdana"/>
              <a:sym typeface="Verdana"/>
            </a:endParaRPr>
          </a:p>
          <a:p>
            <a:pPr indent="-304800" lvl="0" marL="457200" rtl="0" algn="l">
              <a:lnSpc>
                <a:spcPct val="200000"/>
              </a:lnSpc>
              <a:spcBef>
                <a:spcPts val="0"/>
              </a:spcBef>
              <a:spcAft>
                <a:spcPts val="0"/>
              </a:spcAft>
              <a:buSzPts val="1200"/>
              <a:buFont typeface="Verdana"/>
              <a:buChar char="-"/>
            </a:pPr>
            <a:r>
              <a:rPr lang="en-US" sz="1200">
                <a:latin typeface="Verdana"/>
                <a:ea typeface="Verdana"/>
                <a:cs typeface="Verdana"/>
                <a:sym typeface="Verdana"/>
              </a:rPr>
              <a:t>The test plan keeps track of possible tests that will be run on the system after coding</a:t>
            </a:r>
            <a:endParaRPr sz="1200">
              <a:latin typeface="Verdana"/>
              <a:ea typeface="Verdana"/>
              <a:cs typeface="Verdana"/>
              <a:sym typeface="Verdana"/>
            </a:endParaRPr>
          </a:p>
          <a:p>
            <a:pPr indent="-304800" lvl="0" marL="457200" rtl="0" algn="l">
              <a:lnSpc>
                <a:spcPct val="200000"/>
              </a:lnSpc>
              <a:spcBef>
                <a:spcPts val="0"/>
              </a:spcBef>
              <a:spcAft>
                <a:spcPts val="0"/>
              </a:spcAft>
              <a:buSzPts val="1200"/>
              <a:buFont typeface="Verdana"/>
              <a:buChar char="-"/>
            </a:pPr>
            <a:r>
              <a:rPr lang="en-US" sz="1200">
                <a:latin typeface="Verdana"/>
                <a:ea typeface="Verdana"/>
                <a:cs typeface="Verdana"/>
                <a:sym typeface="Verdana"/>
              </a:rPr>
              <a:t>Software metrics are objectives, quantitative assessments, and standard measurements of software attributes.. </a:t>
            </a:r>
            <a:endParaRPr sz="1200">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ea8e84ed9d_0_0"/>
          <p:cNvSpPr txBox="1"/>
          <p:nvPr>
            <p:ph type="title"/>
          </p:nvPr>
        </p:nvSpPr>
        <p:spPr>
          <a:xfrm>
            <a:off x="146475" y="364150"/>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References</a:t>
            </a:r>
            <a:endParaRPr/>
          </a:p>
        </p:txBody>
      </p:sp>
      <p:sp>
        <p:nvSpPr>
          <p:cNvPr id="238" name="Google Shape;238;gea8e84ed9d_0_0"/>
          <p:cNvSpPr txBox="1"/>
          <p:nvPr>
            <p:ph idx="1" type="body"/>
          </p:nvPr>
        </p:nvSpPr>
        <p:spPr>
          <a:xfrm>
            <a:off x="662350" y="1882712"/>
            <a:ext cx="8164500" cy="20652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US" sz="1000">
                <a:latin typeface="Verdana"/>
                <a:ea typeface="Verdana"/>
                <a:cs typeface="Verdana"/>
                <a:sym typeface="Verdana"/>
              </a:rPr>
              <a:t>Ross, D. T., Goodenough, J. B.,  and Irvine, C. A.  "Software Engineering: Process, Principles, and Goals," in Computer, vol. 8, no. 5, pp. 17-27, May 1975, doi: 10.1109/C-M.1975.218952.</a:t>
            </a:r>
            <a:endParaRPr sz="1000">
              <a:latin typeface="Verdana"/>
              <a:ea typeface="Verdana"/>
              <a:cs typeface="Verdana"/>
              <a:sym typeface="Verdana"/>
            </a:endParaRPr>
          </a:p>
          <a:p>
            <a:pPr indent="0" lvl="0" marL="0" rtl="0" algn="l">
              <a:spcBef>
                <a:spcPts val="600"/>
              </a:spcBef>
              <a:spcAft>
                <a:spcPts val="0"/>
              </a:spcAft>
              <a:buNone/>
            </a:pPr>
            <a:r>
              <a:rPr lang="en-US" sz="1000">
                <a:latin typeface="Verdana"/>
                <a:ea typeface="Verdana"/>
                <a:cs typeface="Verdana"/>
                <a:sym typeface="Verdana"/>
              </a:rPr>
              <a:t>Davis, A. M.  "Fifteen principles of software engineering," in IEEE Software, vol. 11, no. 6, pp. 94-96, Nov. 1994, doi: 10.1109/52.329409.</a:t>
            </a:r>
            <a:endParaRPr sz="1000">
              <a:latin typeface="Verdana"/>
              <a:ea typeface="Verdana"/>
              <a:cs typeface="Verdana"/>
              <a:sym typeface="Verdana"/>
            </a:endParaRPr>
          </a:p>
          <a:p>
            <a:pPr indent="0" lvl="0" marL="0" rtl="0" algn="l">
              <a:spcBef>
                <a:spcPts val="600"/>
              </a:spcBef>
              <a:spcAft>
                <a:spcPts val="0"/>
              </a:spcAft>
              <a:buNone/>
            </a:pPr>
            <a:r>
              <a:rPr lang="en-US" sz="1000">
                <a:latin typeface="Verdana"/>
                <a:ea typeface="Verdana"/>
                <a:cs typeface="Verdana"/>
                <a:sym typeface="Verdana"/>
              </a:rPr>
              <a:t>Ebert, C., Murthy, B. K., and Jha,  N. N. "Managing Risks in Global Software Engineering: Principles and Practices," 2008 IEEE International Conference on Global Software Engineering, 2008, pp. 131-140, doi: 10.1109/ICGSE.2008.12.</a:t>
            </a:r>
            <a:endParaRPr sz="1000">
              <a:latin typeface="Verdana"/>
              <a:ea typeface="Verdana"/>
              <a:cs typeface="Verdana"/>
              <a:sym typeface="Verdana"/>
            </a:endParaRPr>
          </a:p>
          <a:p>
            <a:pPr indent="0" lvl="0" marL="0" rtl="0" algn="l">
              <a:spcBef>
                <a:spcPts val="600"/>
              </a:spcBef>
              <a:spcAft>
                <a:spcPts val="0"/>
              </a:spcAft>
              <a:buNone/>
            </a:pPr>
            <a:r>
              <a:rPr lang="en-US" sz="1000">
                <a:latin typeface="Verdana"/>
                <a:ea typeface="Verdana"/>
                <a:cs typeface="Verdana"/>
                <a:sym typeface="Verdana"/>
              </a:rPr>
              <a:t>Mohod A.(2015). Why test cases are so important https://blog.e-zest.com/why-test-cases-are-so-important/  </a:t>
            </a:r>
            <a:endParaRPr sz="1000">
              <a:latin typeface="Verdana"/>
              <a:ea typeface="Verdana"/>
              <a:cs typeface="Verdana"/>
              <a:sym typeface="Verdana"/>
            </a:endParaRPr>
          </a:p>
          <a:p>
            <a:pPr indent="0" lvl="0" marL="0" rtl="0" algn="l">
              <a:spcBef>
                <a:spcPts val="600"/>
              </a:spcBef>
              <a:spcAft>
                <a:spcPts val="0"/>
              </a:spcAft>
              <a:buNone/>
            </a:pPr>
            <a:r>
              <a:rPr lang="en-US" sz="1000">
                <a:latin typeface="Verdana"/>
                <a:ea typeface="Verdana"/>
                <a:cs typeface="Verdana"/>
                <a:sym typeface="Verdana"/>
              </a:rPr>
              <a:t>ReQtest. (2016). The Pros &amp; Cons of Using a Test Plan. https://reqtest.com/testing-blog/using-test-plan/</a:t>
            </a:r>
            <a:endParaRPr sz="1000">
              <a:latin typeface="Verdana"/>
              <a:ea typeface="Verdana"/>
              <a:cs typeface="Verdana"/>
              <a:sym typeface="Verdana"/>
            </a:endParaRPr>
          </a:p>
          <a:p>
            <a:pPr indent="0" lvl="0" marL="0" rtl="0" algn="l">
              <a:spcBef>
                <a:spcPts val="600"/>
              </a:spcBef>
              <a:spcAft>
                <a:spcPts val="0"/>
              </a:spcAft>
              <a:buNone/>
            </a:pPr>
            <a:r>
              <a:rPr lang="en-US" sz="1000">
                <a:latin typeface="Verdana"/>
                <a:ea typeface="Verdana"/>
                <a:cs typeface="Verdana"/>
                <a:sym typeface="Verdana"/>
              </a:rPr>
              <a:t>Buchanan, I. (n.d). Configuration Management. https://www.atlassian.com/continuous-delivery/principles/configuration-management</a:t>
            </a:r>
            <a:endParaRPr sz="1000">
              <a:latin typeface="Verdana"/>
              <a:ea typeface="Verdana"/>
              <a:cs typeface="Verdana"/>
              <a:sym typeface="Verdana"/>
            </a:endParaRPr>
          </a:p>
          <a:p>
            <a:pPr indent="0" lvl="0" marL="0" rtl="0" algn="l">
              <a:spcBef>
                <a:spcPts val="600"/>
              </a:spcBef>
              <a:spcAft>
                <a:spcPts val="0"/>
              </a:spcAft>
              <a:buNone/>
            </a:pPr>
            <a:r>
              <a:rPr lang="en-US" sz="1000">
                <a:latin typeface="Verdana"/>
                <a:ea typeface="Verdana"/>
                <a:cs typeface="Verdana"/>
                <a:sym typeface="Verdana"/>
              </a:rPr>
              <a:t>Kruger N (2018). How to write software requirement specification  documentation. https://www.perforce.com/blog/alm/how-write-software-requirements-specification-srs-document</a:t>
            </a:r>
            <a:endParaRPr sz="1000">
              <a:latin typeface="Verdana"/>
              <a:ea typeface="Verdana"/>
              <a:cs typeface="Verdana"/>
              <a:sym typeface="Verdana"/>
            </a:endParaRPr>
          </a:p>
          <a:p>
            <a:pPr indent="0" lvl="0" marL="0" rtl="0" algn="l">
              <a:spcBef>
                <a:spcPts val="600"/>
              </a:spcBef>
              <a:spcAft>
                <a:spcPts val="0"/>
              </a:spcAft>
              <a:buNone/>
            </a:pPr>
            <a:r>
              <a:rPr lang="en-US" sz="1000">
                <a:latin typeface="Verdana"/>
                <a:ea typeface="Verdana"/>
                <a:cs typeface="Verdana"/>
                <a:sym typeface="Verdana"/>
              </a:rPr>
              <a:t>Cigniti Technologies (n.d). Why do you need software testing metrics? https://www.cigniti.com/blog/why-do-you-need-software-testing-metrics/</a:t>
            </a:r>
            <a:endParaRPr sz="1000">
              <a:latin typeface="Verdana"/>
              <a:ea typeface="Verdana"/>
              <a:cs typeface="Verdana"/>
              <a:sym typeface="Verdana"/>
            </a:endParaRPr>
          </a:p>
          <a:p>
            <a:pPr indent="0" lvl="0" marL="0" rtl="0" algn="l">
              <a:spcBef>
                <a:spcPts val="600"/>
              </a:spcBef>
              <a:spcAft>
                <a:spcPts val="0"/>
              </a:spcAft>
              <a:buClr>
                <a:schemeClr val="dk1"/>
              </a:buClr>
              <a:buSzPts val="1100"/>
              <a:buFont typeface="Arial"/>
              <a:buNone/>
            </a:pPr>
            <a:r>
              <a:t/>
            </a:r>
            <a:endParaRPr sz="1200">
              <a:latin typeface="Verdana"/>
              <a:ea typeface="Verdana"/>
              <a:cs typeface="Verdana"/>
              <a:sym typeface="Verdana"/>
            </a:endParaRPr>
          </a:p>
        </p:txBody>
      </p:sp>
      <p:sp>
        <p:nvSpPr>
          <p:cNvPr id="239" name="Google Shape;239;gea8e84ed9d_0_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a:t>Q&amp;A</a:t>
            </a:r>
            <a:endParaRPr/>
          </a:p>
        </p:txBody>
      </p:sp>
      <p:sp>
        <p:nvSpPr>
          <p:cNvPr id="245" name="Google Shape;245;p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46" name="Google Shape;246;p4"/>
          <p:cNvPicPr preferRelativeResize="0"/>
          <p:nvPr/>
        </p:nvPicPr>
        <p:blipFill rotWithShape="1">
          <a:blip r:embed="rId3">
            <a:alphaModFix/>
          </a:blip>
          <a:srcRect b="0" l="0" r="0" t="0"/>
          <a:stretch/>
        </p:blipFill>
        <p:spPr>
          <a:xfrm>
            <a:off x="814275" y="1862668"/>
            <a:ext cx="4402663" cy="1761065"/>
          </a:xfrm>
          <a:prstGeom prst="rect">
            <a:avLst/>
          </a:prstGeom>
          <a:noFill/>
          <a:ln>
            <a:noFill/>
          </a:ln>
        </p:spPr>
      </p:pic>
      <p:pic>
        <p:nvPicPr>
          <p:cNvPr id="247" name="Google Shape;247;p4"/>
          <p:cNvPicPr preferRelativeResize="0"/>
          <p:nvPr/>
        </p:nvPicPr>
        <p:blipFill rotWithShape="1">
          <a:blip r:embed="rId4">
            <a:alphaModFix/>
          </a:blip>
          <a:srcRect b="0" l="0" r="0" t="0"/>
          <a:stretch/>
        </p:blipFill>
        <p:spPr>
          <a:xfrm>
            <a:off x="5912731" y="1862668"/>
            <a:ext cx="1944335" cy="194433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a:t>INTRODUCTION</a:t>
            </a:r>
            <a:endParaRPr/>
          </a:p>
        </p:txBody>
      </p:sp>
      <p:sp>
        <p:nvSpPr>
          <p:cNvPr id="73" name="Google Shape;73;p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4" name="Google Shape;74;p3"/>
          <p:cNvSpPr txBox="1"/>
          <p:nvPr/>
        </p:nvSpPr>
        <p:spPr>
          <a:xfrm>
            <a:off x="442025" y="1732700"/>
            <a:ext cx="4902300" cy="2493600"/>
          </a:xfrm>
          <a:prstGeom prst="rect">
            <a:avLst/>
          </a:prstGeom>
          <a:noFill/>
          <a:ln>
            <a:noFill/>
          </a:ln>
        </p:spPr>
        <p:txBody>
          <a:bodyPr anchorCtr="0" anchor="t" bIns="91425" lIns="91425" spcFirstLastPara="1" rIns="91425" wrap="square" tIns="91425">
            <a:spAutoFit/>
          </a:bodyPr>
          <a:lstStyle/>
          <a:p>
            <a:pPr indent="-292100" lvl="0" marL="457200" rtl="0" algn="just">
              <a:lnSpc>
                <a:spcPct val="200000"/>
              </a:lnSpc>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Software engineering is about the development and maintenance of all the software that people use every day, from productivity tools to any web browsers.</a:t>
            </a:r>
            <a:endParaRPr sz="1000">
              <a:solidFill>
                <a:schemeClr val="dk1"/>
              </a:solidFill>
              <a:latin typeface="Verdana"/>
              <a:ea typeface="Verdana"/>
              <a:cs typeface="Verdana"/>
              <a:sym typeface="Verdana"/>
            </a:endParaRPr>
          </a:p>
          <a:p>
            <a:pPr indent="-292100" lvl="0" marL="457200" rtl="0" algn="just">
              <a:lnSpc>
                <a:spcPct val="200000"/>
              </a:lnSpc>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Its main goals are creation, improvement, and maintenance of the software.</a:t>
            </a:r>
            <a:endParaRPr sz="1000">
              <a:solidFill>
                <a:schemeClr val="dk1"/>
              </a:solidFill>
              <a:latin typeface="Verdana"/>
              <a:ea typeface="Verdana"/>
              <a:cs typeface="Verdana"/>
              <a:sym typeface="Verdana"/>
            </a:endParaRPr>
          </a:p>
          <a:p>
            <a:pPr indent="-292100" lvl="0" marL="457200" rtl="0" algn="just">
              <a:lnSpc>
                <a:spcPct val="200000"/>
              </a:lnSpc>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Project planning, system designing, implementation, testing of software, and maintenance are some of the important steps during the software development process.</a:t>
            </a:r>
            <a:endParaRPr sz="1000">
              <a:solidFill>
                <a:schemeClr val="dk1"/>
              </a:solidFill>
              <a:latin typeface="Verdana"/>
              <a:ea typeface="Verdana"/>
              <a:cs typeface="Verdana"/>
              <a:sym typeface="Verdana"/>
            </a:endParaRPr>
          </a:p>
        </p:txBody>
      </p:sp>
      <p:pic>
        <p:nvPicPr>
          <p:cNvPr id="75" name="Google Shape;75;p3"/>
          <p:cNvPicPr preferRelativeResize="0"/>
          <p:nvPr/>
        </p:nvPicPr>
        <p:blipFill>
          <a:blip r:embed="rId3">
            <a:alphaModFix/>
          </a:blip>
          <a:stretch>
            <a:fillRect/>
          </a:stretch>
        </p:blipFill>
        <p:spPr>
          <a:xfrm>
            <a:off x="5575500" y="1711738"/>
            <a:ext cx="3043875" cy="2535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ed374e3985_0_0"/>
          <p:cNvSpPr txBox="1"/>
          <p:nvPr>
            <p:ph type="title"/>
          </p:nvPr>
        </p:nvSpPr>
        <p:spPr>
          <a:xfrm>
            <a:off x="50225" y="392575"/>
            <a:ext cx="67206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000"/>
              <a:t>IP01: Configuration Management System </a:t>
            </a:r>
            <a:endParaRPr sz="3000"/>
          </a:p>
        </p:txBody>
      </p:sp>
      <p:sp>
        <p:nvSpPr>
          <p:cNvPr id="81" name="Google Shape;81;ged374e3985_0_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82" name="Google Shape;82;ged374e3985_0_0"/>
          <p:cNvPicPr preferRelativeResize="0"/>
          <p:nvPr/>
        </p:nvPicPr>
        <p:blipFill>
          <a:blip r:embed="rId3">
            <a:alphaModFix/>
          </a:blip>
          <a:stretch>
            <a:fillRect/>
          </a:stretch>
        </p:blipFill>
        <p:spPr>
          <a:xfrm>
            <a:off x="262900" y="1514350"/>
            <a:ext cx="2838450" cy="904875"/>
          </a:xfrm>
          <a:prstGeom prst="rect">
            <a:avLst/>
          </a:prstGeom>
          <a:noFill/>
          <a:ln>
            <a:noFill/>
          </a:ln>
        </p:spPr>
      </p:pic>
      <p:pic>
        <p:nvPicPr>
          <p:cNvPr id="83" name="Google Shape;83;ged374e3985_0_0"/>
          <p:cNvPicPr preferRelativeResize="0"/>
          <p:nvPr/>
        </p:nvPicPr>
        <p:blipFill>
          <a:blip r:embed="rId4">
            <a:alphaModFix/>
          </a:blip>
          <a:stretch>
            <a:fillRect/>
          </a:stretch>
        </p:blipFill>
        <p:spPr>
          <a:xfrm>
            <a:off x="3454675" y="1523263"/>
            <a:ext cx="2838450" cy="1019175"/>
          </a:xfrm>
          <a:prstGeom prst="rect">
            <a:avLst/>
          </a:prstGeom>
          <a:noFill/>
          <a:ln>
            <a:noFill/>
          </a:ln>
        </p:spPr>
      </p:pic>
      <p:pic>
        <p:nvPicPr>
          <p:cNvPr id="84" name="Google Shape;84;ged374e3985_0_0"/>
          <p:cNvPicPr preferRelativeResize="0"/>
          <p:nvPr/>
        </p:nvPicPr>
        <p:blipFill>
          <a:blip r:embed="rId5">
            <a:alphaModFix/>
          </a:blip>
          <a:stretch>
            <a:fillRect/>
          </a:stretch>
        </p:blipFill>
        <p:spPr>
          <a:xfrm>
            <a:off x="393500" y="2947125"/>
            <a:ext cx="2838450" cy="1485900"/>
          </a:xfrm>
          <a:prstGeom prst="rect">
            <a:avLst/>
          </a:prstGeom>
          <a:noFill/>
          <a:ln>
            <a:noFill/>
          </a:ln>
        </p:spPr>
      </p:pic>
      <p:pic>
        <p:nvPicPr>
          <p:cNvPr id="85" name="Google Shape;85;ged374e3985_0_0"/>
          <p:cNvPicPr preferRelativeResize="0"/>
          <p:nvPr/>
        </p:nvPicPr>
        <p:blipFill>
          <a:blip r:embed="rId6">
            <a:alphaModFix/>
          </a:blip>
          <a:stretch>
            <a:fillRect/>
          </a:stretch>
        </p:blipFill>
        <p:spPr>
          <a:xfrm>
            <a:off x="3551325" y="2947124"/>
            <a:ext cx="2645150" cy="1536275"/>
          </a:xfrm>
          <a:prstGeom prst="rect">
            <a:avLst/>
          </a:prstGeom>
          <a:noFill/>
          <a:ln>
            <a:noFill/>
          </a:ln>
        </p:spPr>
      </p:pic>
      <p:sp>
        <p:nvSpPr>
          <p:cNvPr id="86" name="Google Shape;86;ged374e3985_0_0"/>
          <p:cNvSpPr txBox="1"/>
          <p:nvPr/>
        </p:nvSpPr>
        <p:spPr>
          <a:xfrm>
            <a:off x="222300" y="2475200"/>
            <a:ext cx="2480100" cy="307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800">
                <a:solidFill>
                  <a:schemeClr val="dk1"/>
                </a:solidFill>
                <a:latin typeface="Verdana"/>
                <a:ea typeface="Verdana"/>
                <a:cs typeface="Verdana"/>
                <a:sym typeface="Verdana"/>
              </a:rPr>
              <a:t>Figure 1.1: GitHub Repository - Author# 1</a:t>
            </a:r>
            <a:endParaRPr sz="800"/>
          </a:p>
        </p:txBody>
      </p:sp>
      <p:sp>
        <p:nvSpPr>
          <p:cNvPr id="87" name="Google Shape;87;ged374e3985_0_0"/>
          <p:cNvSpPr txBox="1"/>
          <p:nvPr/>
        </p:nvSpPr>
        <p:spPr>
          <a:xfrm>
            <a:off x="3373900" y="2475200"/>
            <a:ext cx="3000000" cy="307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800">
                <a:solidFill>
                  <a:schemeClr val="dk1"/>
                </a:solidFill>
                <a:latin typeface="Verdana"/>
                <a:ea typeface="Verdana"/>
                <a:cs typeface="Verdana"/>
                <a:sym typeface="Verdana"/>
              </a:rPr>
              <a:t>Figure 1.2: GitHub Repository - Author# 2</a:t>
            </a:r>
            <a:endParaRPr sz="800"/>
          </a:p>
        </p:txBody>
      </p:sp>
      <p:sp>
        <p:nvSpPr>
          <p:cNvPr id="88" name="Google Shape;88;ged374e3985_0_0"/>
          <p:cNvSpPr txBox="1"/>
          <p:nvPr/>
        </p:nvSpPr>
        <p:spPr>
          <a:xfrm>
            <a:off x="3454675" y="4483400"/>
            <a:ext cx="2593500" cy="307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800">
                <a:solidFill>
                  <a:schemeClr val="dk1"/>
                </a:solidFill>
                <a:latin typeface="Verdana"/>
                <a:ea typeface="Verdana"/>
                <a:cs typeface="Verdana"/>
                <a:sym typeface="Verdana"/>
              </a:rPr>
              <a:t>Figure 1.3: GitHub Repository - Author# 4</a:t>
            </a:r>
            <a:endParaRPr sz="800"/>
          </a:p>
        </p:txBody>
      </p:sp>
      <p:sp>
        <p:nvSpPr>
          <p:cNvPr id="89" name="Google Shape;89;ged374e3985_0_0"/>
          <p:cNvSpPr txBox="1"/>
          <p:nvPr/>
        </p:nvSpPr>
        <p:spPr>
          <a:xfrm>
            <a:off x="843850" y="4433025"/>
            <a:ext cx="2431200" cy="307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800">
                <a:solidFill>
                  <a:schemeClr val="dk1"/>
                </a:solidFill>
                <a:latin typeface="Verdana"/>
                <a:ea typeface="Verdana"/>
                <a:cs typeface="Verdana"/>
                <a:sym typeface="Verdana"/>
              </a:rPr>
              <a:t>Figure 1.3: GitHub Repository - Author# 3</a:t>
            </a:r>
            <a:endParaRPr sz="800"/>
          </a:p>
        </p:txBody>
      </p:sp>
      <p:sp>
        <p:nvSpPr>
          <p:cNvPr id="90" name="Google Shape;90;ged374e3985_0_0"/>
          <p:cNvSpPr txBox="1"/>
          <p:nvPr/>
        </p:nvSpPr>
        <p:spPr>
          <a:xfrm>
            <a:off x="6373900" y="1392600"/>
            <a:ext cx="2431200" cy="2801400"/>
          </a:xfrm>
          <a:prstGeom prst="rect">
            <a:avLst/>
          </a:prstGeom>
          <a:noFill/>
          <a:ln>
            <a:noFill/>
          </a:ln>
        </p:spPr>
        <p:txBody>
          <a:bodyPr anchorCtr="0" anchor="t" bIns="91425" lIns="91425" spcFirstLastPara="1" rIns="91425" wrap="square" tIns="91425">
            <a:spAutoFit/>
          </a:bodyPr>
          <a:lstStyle/>
          <a:p>
            <a:pPr indent="0" lvl="0" marL="0" rtl="0" algn="just">
              <a:lnSpc>
                <a:spcPct val="200000"/>
              </a:lnSpc>
              <a:spcBef>
                <a:spcPts val="0"/>
              </a:spcBef>
              <a:spcAft>
                <a:spcPts val="0"/>
              </a:spcAft>
              <a:buNone/>
            </a:pPr>
            <a:r>
              <a:rPr lang="en-US" sz="1000">
                <a:solidFill>
                  <a:schemeClr val="dk1"/>
                </a:solidFill>
                <a:latin typeface="Verdana"/>
                <a:ea typeface="Verdana"/>
                <a:cs typeface="Verdana"/>
                <a:sym typeface="Verdana"/>
              </a:rPr>
              <a:t>Git and GitHub were used as a CMS environment to perform this project. Tasks performance include:</a:t>
            </a:r>
            <a:endParaRPr sz="1000">
              <a:solidFill>
                <a:schemeClr val="dk1"/>
              </a:solidFill>
              <a:latin typeface="Verdana"/>
              <a:ea typeface="Verdana"/>
              <a:cs typeface="Verdana"/>
              <a:sym typeface="Verdana"/>
            </a:endParaRPr>
          </a:p>
          <a:p>
            <a:pPr indent="-292100" lvl="0" marL="457200" rtl="0" algn="just">
              <a:lnSpc>
                <a:spcPct val="200000"/>
              </a:lnSpc>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Code check out</a:t>
            </a:r>
            <a:endParaRPr sz="1000">
              <a:solidFill>
                <a:schemeClr val="dk1"/>
              </a:solidFill>
              <a:latin typeface="Verdana"/>
              <a:ea typeface="Verdana"/>
              <a:cs typeface="Verdana"/>
              <a:sym typeface="Verdana"/>
            </a:endParaRPr>
          </a:p>
          <a:p>
            <a:pPr indent="-292100" lvl="0" marL="457200" rtl="0" algn="just">
              <a:lnSpc>
                <a:spcPct val="200000"/>
              </a:lnSpc>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Code check in</a:t>
            </a:r>
            <a:endParaRPr sz="1000">
              <a:solidFill>
                <a:schemeClr val="dk1"/>
              </a:solidFill>
              <a:latin typeface="Verdana"/>
              <a:ea typeface="Verdana"/>
              <a:cs typeface="Verdana"/>
              <a:sym typeface="Verdana"/>
            </a:endParaRPr>
          </a:p>
          <a:p>
            <a:pPr indent="-292100" lvl="0" marL="457200" rtl="0" algn="just">
              <a:lnSpc>
                <a:spcPct val="200000"/>
              </a:lnSpc>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Code snapshot</a:t>
            </a:r>
            <a:endParaRPr sz="1000">
              <a:solidFill>
                <a:schemeClr val="dk1"/>
              </a:solidFill>
              <a:latin typeface="Verdana"/>
              <a:ea typeface="Verdana"/>
              <a:cs typeface="Verdana"/>
              <a:sym typeface="Verdana"/>
            </a:endParaRPr>
          </a:p>
          <a:p>
            <a:pPr indent="-292100" lvl="0" marL="457200" rtl="0" algn="just">
              <a:lnSpc>
                <a:spcPct val="200000"/>
              </a:lnSpc>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Code development</a:t>
            </a:r>
            <a:endParaRPr sz="1000">
              <a:solidFill>
                <a:schemeClr val="dk1"/>
              </a:solidFill>
              <a:latin typeface="Verdana"/>
              <a:ea typeface="Verdana"/>
              <a:cs typeface="Verdana"/>
              <a:sym typeface="Verdana"/>
            </a:endParaRPr>
          </a:p>
          <a:p>
            <a:pPr indent="-292100" lvl="0" marL="457200" rtl="0" algn="just">
              <a:lnSpc>
                <a:spcPct val="200000"/>
              </a:lnSpc>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Code changes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ee542f8838_0_3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96" name="Google Shape;96;gee542f8838_0_30"/>
          <p:cNvSpPr txBox="1"/>
          <p:nvPr>
            <p:ph type="title"/>
          </p:nvPr>
        </p:nvSpPr>
        <p:spPr>
          <a:xfrm>
            <a:off x="50225" y="392575"/>
            <a:ext cx="67206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000"/>
              <a:t>IP01: Configuration Management System </a:t>
            </a:r>
            <a:endParaRPr sz="3000"/>
          </a:p>
        </p:txBody>
      </p:sp>
      <p:sp>
        <p:nvSpPr>
          <p:cNvPr id="97" name="Google Shape;97;gee542f8838_0_30"/>
          <p:cNvSpPr txBox="1"/>
          <p:nvPr/>
        </p:nvSpPr>
        <p:spPr>
          <a:xfrm>
            <a:off x="442000" y="1369650"/>
            <a:ext cx="5214000" cy="2598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1100">
                <a:solidFill>
                  <a:schemeClr val="dk1"/>
                </a:solidFill>
                <a:latin typeface="Verdana"/>
                <a:ea typeface="Verdana"/>
                <a:cs typeface="Verdana"/>
                <a:sym typeface="Verdana"/>
              </a:rPr>
              <a:t>Comparison: </a:t>
            </a:r>
            <a:endParaRPr b="1" sz="1100">
              <a:solidFill>
                <a:schemeClr val="dk1"/>
              </a:solidFill>
              <a:latin typeface="Verdana"/>
              <a:ea typeface="Verdana"/>
              <a:cs typeface="Verdana"/>
              <a:sym typeface="Verdana"/>
            </a:endParaRPr>
          </a:p>
          <a:p>
            <a:pPr indent="0" lvl="0" marL="0" rtl="0" algn="just">
              <a:lnSpc>
                <a:spcPct val="115000"/>
              </a:lnSpc>
              <a:spcBef>
                <a:spcPts val="0"/>
              </a:spcBef>
              <a:spcAft>
                <a:spcPts val="0"/>
              </a:spcAft>
              <a:buNone/>
            </a:pPr>
            <a:r>
              <a:t/>
            </a:r>
            <a:endParaRPr b="1" sz="1100">
              <a:solidFill>
                <a:schemeClr val="dk1"/>
              </a:solidFill>
              <a:latin typeface="Verdana"/>
              <a:ea typeface="Verdana"/>
              <a:cs typeface="Verdana"/>
              <a:sym typeface="Verdana"/>
            </a:endParaRPr>
          </a:p>
          <a:p>
            <a:pPr indent="-298450" lvl="0" marL="457200" rtl="0" algn="just">
              <a:lnSpc>
                <a:spcPct val="150000"/>
              </a:lnSpc>
              <a:spcBef>
                <a:spcPts val="0"/>
              </a:spcBef>
              <a:spcAft>
                <a:spcPts val="0"/>
              </a:spcAft>
              <a:buClr>
                <a:schemeClr val="dk1"/>
              </a:buClr>
              <a:buSzPts val="1100"/>
              <a:buFont typeface="Verdana"/>
              <a:buChar char="-"/>
            </a:pPr>
            <a:r>
              <a:rPr b="1" lang="en-US" sz="1000">
                <a:solidFill>
                  <a:schemeClr val="dk1"/>
                </a:solidFill>
                <a:latin typeface="Verdana"/>
                <a:ea typeface="Verdana"/>
                <a:cs typeface="Verdana"/>
                <a:sym typeface="Verdana"/>
              </a:rPr>
              <a:t>Check out code</a:t>
            </a:r>
            <a:r>
              <a:rPr lang="en-US" sz="1100">
                <a:solidFill>
                  <a:schemeClr val="dk1"/>
                </a:solidFill>
                <a:latin typeface="Verdana"/>
                <a:ea typeface="Verdana"/>
                <a:cs typeface="Verdana"/>
                <a:sym typeface="Verdana"/>
              </a:rPr>
              <a:t>:</a:t>
            </a:r>
            <a:r>
              <a:rPr lang="en-US" sz="1000">
                <a:solidFill>
                  <a:schemeClr val="dk1"/>
                </a:solidFill>
                <a:latin typeface="Verdana"/>
                <a:ea typeface="Verdana"/>
                <a:cs typeface="Verdana"/>
                <a:sym typeface="Verdana"/>
              </a:rPr>
              <a:t> The authors #2, #3, and #4 did git clone using HTTPS URL while the author #1 was using SSH URL. The author #4 also created a branch name and did a git clone using the “</a:t>
            </a:r>
            <a:r>
              <a:rPr lang="en-US" sz="1000">
                <a:solidFill>
                  <a:schemeClr val="dk1"/>
                </a:solidFill>
                <a:highlight>
                  <a:srgbClr val="FFFFFF"/>
                </a:highlight>
                <a:latin typeface="Verdana"/>
                <a:ea typeface="Verdana"/>
                <a:cs typeface="Verdana"/>
                <a:sym typeface="Verdana"/>
              </a:rPr>
              <a:t>git clone –b branchName”</a:t>
            </a:r>
            <a:r>
              <a:rPr lang="en-US" sz="1000">
                <a:solidFill>
                  <a:schemeClr val="dk1"/>
                </a:solidFill>
                <a:latin typeface="Verdana"/>
                <a:ea typeface="Verdana"/>
                <a:cs typeface="Verdana"/>
                <a:sym typeface="Verdana"/>
              </a:rPr>
              <a:t> command.</a:t>
            </a:r>
            <a:endParaRPr sz="1000">
              <a:solidFill>
                <a:schemeClr val="dk1"/>
              </a:solidFill>
              <a:latin typeface="Verdana"/>
              <a:ea typeface="Verdana"/>
              <a:cs typeface="Verdana"/>
              <a:sym typeface="Verdana"/>
            </a:endParaRPr>
          </a:p>
          <a:p>
            <a:pPr indent="-292100" lvl="0" marL="457200" rtl="0" algn="just">
              <a:lnSpc>
                <a:spcPct val="150000"/>
              </a:lnSpc>
              <a:spcBef>
                <a:spcPts val="0"/>
              </a:spcBef>
              <a:spcAft>
                <a:spcPts val="0"/>
              </a:spcAft>
              <a:buClr>
                <a:schemeClr val="dk1"/>
              </a:buClr>
              <a:buSzPts val="1000"/>
              <a:buFont typeface="Verdana"/>
              <a:buChar char="-"/>
            </a:pPr>
            <a:r>
              <a:rPr b="1" lang="en-US" sz="1000">
                <a:solidFill>
                  <a:schemeClr val="dk1"/>
                </a:solidFill>
                <a:latin typeface="Verdana"/>
                <a:ea typeface="Verdana"/>
                <a:cs typeface="Verdana"/>
                <a:sym typeface="Verdana"/>
              </a:rPr>
              <a:t>Code changes:</a:t>
            </a:r>
            <a:r>
              <a:rPr lang="en-US" sz="1000">
                <a:solidFill>
                  <a:schemeClr val="dk1"/>
                </a:solidFill>
                <a:latin typeface="Verdana"/>
                <a:ea typeface="Verdana"/>
                <a:cs typeface="Verdana"/>
                <a:sym typeface="Verdana"/>
              </a:rPr>
              <a:t> each author made some changes to the code locally and saved it in the file that they just cloned into their local machine. </a:t>
            </a:r>
            <a:endParaRPr sz="1000">
              <a:solidFill>
                <a:schemeClr val="dk1"/>
              </a:solidFill>
              <a:latin typeface="Verdana"/>
              <a:ea typeface="Verdana"/>
              <a:cs typeface="Verdana"/>
              <a:sym typeface="Verdana"/>
            </a:endParaRPr>
          </a:p>
          <a:p>
            <a:pPr indent="-292100" lvl="0" marL="457200" rtl="0" algn="just">
              <a:lnSpc>
                <a:spcPct val="150000"/>
              </a:lnSpc>
              <a:spcBef>
                <a:spcPts val="0"/>
              </a:spcBef>
              <a:spcAft>
                <a:spcPts val="0"/>
              </a:spcAft>
              <a:buClr>
                <a:schemeClr val="dk1"/>
              </a:buClr>
              <a:buSzPts val="1000"/>
              <a:buFont typeface="Verdana"/>
              <a:buChar char="-"/>
            </a:pPr>
            <a:r>
              <a:rPr b="1" lang="en-US" sz="1000">
                <a:solidFill>
                  <a:schemeClr val="dk1"/>
                </a:solidFill>
                <a:latin typeface="Verdana"/>
                <a:ea typeface="Verdana"/>
                <a:cs typeface="Verdana"/>
                <a:sym typeface="Verdana"/>
              </a:rPr>
              <a:t>Code check in:</a:t>
            </a:r>
            <a:r>
              <a:rPr lang="en-US" sz="1000">
                <a:solidFill>
                  <a:schemeClr val="dk1"/>
                </a:solidFill>
                <a:latin typeface="Verdana"/>
                <a:ea typeface="Verdana"/>
                <a:cs typeface="Verdana"/>
                <a:sym typeface="Verdana"/>
              </a:rPr>
              <a:t> all the authors used the following commands git add . , git commit -m “message”, and git push origin master to push their new code changes to GitHub.</a:t>
            </a:r>
            <a:endParaRPr sz="1000">
              <a:solidFill>
                <a:schemeClr val="dk1"/>
              </a:solidFill>
              <a:latin typeface="Verdana"/>
              <a:ea typeface="Verdana"/>
              <a:cs typeface="Verdana"/>
              <a:sym typeface="Verdana"/>
            </a:endParaRPr>
          </a:p>
        </p:txBody>
      </p:sp>
      <p:pic>
        <p:nvPicPr>
          <p:cNvPr id="98" name="Google Shape;98;gee542f8838_0_30"/>
          <p:cNvPicPr preferRelativeResize="0"/>
          <p:nvPr/>
        </p:nvPicPr>
        <p:blipFill>
          <a:blip r:embed="rId3">
            <a:alphaModFix/>
          </a:blip>
          <a:stretch>
            <a:fillRect/>
          </a:stretch>
        </p:blipFill>
        <p:spPr>
          <a:xfrm>
            <a:off x="5866825" y="1915150"/>
            <a:ext cx="2662150" cy="1964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ee542f8838_0_4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04" name="Google Shape;104;gee542f8838_0_43"/>
          <p:cNvSpPr txBox="1"/>
          <p:nvPr>
            <p:ph type="title"/>
          </p:nvPr>
        </p:nvSpPr>
        <p:spPr>
          <a:xfrm>
            <a:off x="50225" y="392575"/>
            <a:ext cx="67206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000"/>
              <a:t>IP01: Configuration Management System </a:t>
            </a:r>
            <a:endParaRPr sz="3000"/>
          </a:p>
        </p:txBody>
      </p:sp>
      <p:sp>
        <p:nvSpPr>
          <p:cNvPr id="105" name="Google Shape;105;gee542f8838_0_43"/>
          <p:cNvSpPr txBox="1"/>
          <p:nvPr/>
        </p:nvSpPr>
        <p:spPr>
          <a:xfrm>
            <a:off x="482150" y="1443038"/>
            <a:ext cx="4992900" cy="3080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1100">
                <a:solidFill>
                  <a:schemeClr val="dk1"/>
                </a:solidFill>
                <a:latin typeface="Verdana"/>
                <a:ea typeface="Verdana"/>
                <a:cs typeface="Verdana"/>
                <a:sym typeface="Verdana"/>
              </a:rPr>
              <a:t>Comparison: </a:t>
            </a:r>
            <a:endParaRPr b="1" sz="1100">
              <a:solidFill>
                <a:schemeClr val="dk1"/>
              </a:solidFill>
              <a:latin typeface="Verdana"/>
              <a:ea typeface="Verdana"/>
              <a:cs typeface="Verdana"/>
              <a:sym typeface="Verdana"/>
            </a:endParaRPr>
          </a:p>
          <a:p>
            <a:pPr indent="0" lvl="0" marL="0" rtl="0" algn="just">
              <a:lnSpc>
                <a:spcPct val="150000"/>
              </a:lnSpc>
              <a:spcBef>
                <a:spcPts val="0"/>
              </a:spcBef>
              <a:spcAft>
                <a:spcPts val="0"/>
              </a:spcAft>
              <a:buNone/>
            </a:pPr>
            <a:r>
              <a:t/>
            </a:r>
            <a:endParaRPr b="1" sz="1100">
              <a:solidFill>
                <a:schemeClr val="dk1"/>
              </a:solidFill>
              <a:latin typeface="Verdana"/>
              <a:ea typeface="Verdana"/>
              <a:cs typeface="Verdana"/>
              <a:sym typeface="Verdana"/>
            </a:endParaRPr>
          </a:p>
          <a:p>
            <a:pPr indent="-298450" lvl="0" marL="457200" rtl="0" algn="just">
              <a:lnSpc>
                <a:spcPct val="150000"/>
              </a:lnSpc>
              <a:spcBef>
                <a:spcPts val="0"/>
              </a:spcBef>
              <a:spcAft>
                <a:spcPts val="0"/>
              </a:spcAft>
              <a:buClr>
                <a:schemeClr val="dk1"/>
              </a:buClr>
              <a:buSzPts val="1100"/>
              <a:buFont typeface="Verdana"/>
              <a:buChar char="-"/>
            </a:pPr>
            <a:r>
              <a:rPr b="1" lang="en-US" sz="1000">
                <a:solidFill>
                  <a:schemeClr val="dk1"/>
                </a:solidFill>
                <a:latin typeface="Verdana"/>
                <a:ea typeface="Verdana"/>
                <a:cs typeface="Verdana"/>
                <a:sym typeface="Verdana"/>
              </a:rPr>
              <a:t>Code snapshot</a:t>
            </a:r>
            <a:r>
              <a:rPr lang="en-US" sz="1000">
                <a:solidFill>
                  <a:schemeClr val="dk1"/>
                </a:solidFill>
                <a:latin typeface="Verdana"/>
                <a:ea typeface="Verdana"/>
                <a:cs typeface="Verdana"/>
                <a:sym typeface="Verdana"/>
              </a:rPr>
              <a:t>, one of the authors created a scenario to verify a user be able to create release from a given branch as well as to be able to update and edit release while another one included a commit message in the code and called it code snapshots.</a:t>
            </a:r>
            <a:endParaRPr sz="1000">
              <a:solidFill>
                <a:schemeClr val="dk1"/>
              </a:solidFill>
              <a:latin typeface="Verdana"/>
              <a:ea typeface="Verdana"/>
              <a:cs typeface="Verdana"/>
              <a:sym typeface="Verdana"/>
            </a:endParaRPr>
          </a:p>
          <a:p>
            <a:pPr indent="-292100" lvl="0" marL="457200" rtl="0" algn="just">
              <a:lnSpc>
                <a:spcPct val="150000"/>
              </a:lnSpc>
              <a:spcBef>
                <a:spcPts val="0"/>
              </a:spcBef>
              <a:spcAft>
                <a:spcPts val="0"/>
              </a:spcAft>
              <a:buClr>
                <a:schemeClr val="dk1"/>
              </a:buClr>
              <a:buSzPts val="1000"/>
              <a:buFont typeface="Verdana"/>
              <a:buChar char="-"/>
            </a:pPr>
            <a:r>
              <a:rPr b="1" lang="en-US" sz="1000">
                <a:solidFill>
                  <a:schemeClr val="dk1"/>
                </a:solidFill>
                <a:latin typeface="Verdana"/>
                <a:ea typeface="Verdana"/>
                <a:cs typeface="Verdana"/>
                <a:sym typeface="Verdana"/>
              </a:rPr>
              <a:t>Code development</a:t>
            </a:r>
            <a:r>
              <a:rPr lang="en-US" sz="1000">
                <a:solidFill>
                  <a:schemeClr val="dk1"/>
                </a:solidFill>
                <a:latin typeface="Verdana"/>
                <a:ea typeface="Verdana"/>
                <a:cs typeface="Verdana"/>
                <a:sym typeface="Verdana"/>
              </a:rPr>
              <a:t>: the author #1 has demonstrated the situation by creating a new branch, called “bug_fixing”. The author #4, have shown the multiple users to prove that </a:t>
            </a:r>
            <a:r>
              <a:rPr lang="en-US" sz="1000">
                <a:solidFill>
                  <a:schemeClr val="dk1"/>
                </a:solidFill>
                <a:highlight>
                  <a:srgbClr val="FFFFFF"/>
                </a:highlight>
                <a:latin typeface="Verdana"/>
                <a:ea typeface="Verdana"/>
                <a:cs typeface="Verdana"/>
                <a:sym typeface="Verdana"/>
              </a:rPr>
              <a:t>multiple users can work on a single project and this is generally done through branches. </a:t>
            </a:r>
            <a:r>
              <a:rPr lang="en-US" sz="1000">
                <a:solidFill>
                  <a:schemeClr val="dk1"/>
                </a:solidFill>
                <a:latin typeface="Verdana"/>
                <a:ea typeface="Verdana"/>
                <a:cs typeface="Verdana"/>
                <a:sym typeface="Verdana"/>
              </a:rPr>
              <a:t> All the authors had proved the process successfully.</a:t>
            </a:r>
            <a:endParaRPr sz="1000">
              <a:solidFill>
                <a:schemeClr val="dk1"/>
              </a:solidFill>
              <a:latin typeface="Verdana"/>
              <a:ea typeface="Verdana"/>
              <a:cs typeface="Verdana"/>
              <a:sym typeface="Verdana"/>
            </a:endParaRPr>
          </a:p>
          <a:p>
            <a:pPr indent="0" lvl="0" marL="0" rtl="0" algn="just">
              <a:lnSpc>
                <a:spcPct val="115000"/>
              </a:lnSpc>
              <a:spcBef>
                <a:spcPts val="0"/>
              </a:spcBef>
              <a:spcAft>
                <a:spcPts val="0"/>
              </a:spcAft>
              <a:buNone/>
            </a:pPr>
            <a:r>
              <a:t/>
            </a:r>
            <a:endParaRPr sz="1000">
              <a:solidFill>
                <a:schemeClr val="dk1"/>
              </a:solidFill>
              <a:latin typeface="Verdana"/>
              <a:ea typeface="Verdana"/>
              <a:cs typeface="Verdana"/>
              <a:sym typeface="Verdana"/>
            </a:endParaRPr>
          </a:p>
          <a:p>
            <a:pPr indent="0" lvl="0" marL="0" rtl="0" algn="just">
              <a:lnSpc>
                <a:spcPct val="115000"/>
              </a:lnSpc>
              <a:spcBef>
                <a:spcPts val="0"/>
              </a:spcBef>
              <a:spcAft>
                <a:spcPts val="0"/>
              </a:spcAft>
              <a:buNone/>
            </a:pPr>
            <a:r>
              <a:t/>
            </a:r>
            <a:endParaRPr b="1" sz="1100">
              <a:solidFill>
                <a:schemeClr val="dk1"/>
              </a:solidFill>
              <a:latin typeface="Verdana"/>
              <a:ea typeface="Verdana"/>
              <a:cs typeface="Verdana"/>
              <a:sym typeface="Verdana"/>
            </a:endParaRPr>
          </a:p>
        </p:txBody>
      </p:sp>
      <p:pic>
        <p:nvPicPr>
          <p:cNvPr id="106" name="Google Shape;106;gee542f8838_0_43"/>
          <p:cNvPicPr preferRelativeResize="0"/>
          <p:nvPr/>
        </p:nvPicPr>
        <p:blipFill>
          <a:blip r:embed="rId3">
            <a:alphaModFix/>
          </a:blip>
          <a:stretch>
            <a:fillRect/>
          </a:stretch>
        </p:blipFill>
        <p:spPr>
          <a:xfrm>
            <a:off x="5917050" y="1473650"/>
            <a:ext cx="2330650" cy="2847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ea79fdf3d2_0_0"/>
          <p:cNvSpPr txBox="1"/>
          <p:nvPr>
            <p:ph type="title"/>
          </p:nvPr>
        </p:nvSpPr>
        <p:spPr>
          <a:xfrm>
            <a:off x="50225" y="392575"/>
            <a:ext cx="67206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000"/>
              <a:t>IP02: Requirement and Architecture</a:t>
            </a:r>
            <a:endParaRPr sz="3000"/>
          </a:p>
        </p:txBody>
      </p:sp>
      <p:sp>
        <p:nvSpPr>
          <p:cNvPr id="112" name="Google Shape;112;gea79fdf3d2_0_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13" name="Google Shape;113;gea79fdf3d2_0_0"/>
          <p:cNvSpPr txBox="1"/>
          <p:nvPr/>
        </p:nvSpPr>
        <p:spPr>
          <a:xfrm>
            <a:off x="851500" y="2028400"/>
            <a:ext cx="55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a:solidFill>
                  <a:schemeClr val="dk1"/>
                </a:solidFill>
                <a:latin typeface="Verdana"/>
                <a:ea typeface="Verdana"/>
                <a:cs typeface="Verdana"/>
                <a:sym typeface="Verdana"/>
              </a:rPr>
              <a:t>The collaborative online judge systems:</a:t>
            </a:r>
            <a:endParaRPr b="1">
              <a:latin typeface="Verdana"/>
              <a:ea typeface="Verdana"/>
              <a:cs typeface="Verdana"/>
              <a:sym typeface="Verdana"/>
            </a:endParaRPr>
          </a:p>
        </p:txBody>
      </p:sp>
      <p:sp>
        <p:nvSpPr>
          <p:cNvPr id="114" name="Google Shape;114;gea79fdf3d2_0_0"/>
          <p:cNvSpPr txBox="1"/>
          <p:nvPr/>
        </p:nvSpPr>
        <p:spPr>
          <a:xfrm>
            <a:off x="1428675" y="2568800"/>
            <a:ext cx="2608800" cy="125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Verdana"/>
                <a:ea typeface="Verdana"/>
                <a:cs typeface="Verdana"/>
                <a:sym typeface="Verdana"/>
              </a:rPr>
              <a:t>Functional Requirement :</a:t>
            </a:r>
            <a:endParaRPr>
              <a:solidFill>
                <a:schemeClr val="dk1"/>
              </a:solidFill>
              <a:latin typeface="Verdana"/>
              <a:ea typeface="Verdana"/>
              <a:cs typeface="Verdana"/>
              <a:sym typeface="Verdana"/>
            </a:endParaRPr>
          </a:p>
          <a:p>
            <a:pPr indent="-317500" lvl="0" marL="457200" rtl="0" algn="just">
              <a:lnSpc>
                <a:spcPct val="115000"/>
              </a:lnSpc>
              <a:spcBef>
                <a:spcPts val="800"/>
              </a:spcBef>
              <a:spcAft>
                <a:spcPts val="0"/>
              </a:spcAft>
              <a:buClr>
                <a:schemeClr val="dk1"/>
              </a:buClr>
              <a:buSzPts val="1400"/>
              <a:buFont typeface="Verdana"/>
              <a:buChar char="-"/>
            </a:pPr>
            <a:r>
              <a:rPr lang="en-US" sz="1200">
                <a:solidFill>
                  <a:schemeClr val="dk1"/>
                </a:solidFill>
                <a:latin typeface="Verdana"/>
                <a:ea typeface="Verdana"/>
                <a:cs typeface="Verdana"/>
                <a:sym typeface="Verdana"/>
              </a:rPr>
              <a:t>CRUD the problems</a:t>
            </a:r>
            <a:endParaRPr sz="1200">
              <a:solidFill>
                <a:schemeClr val="dk1"/>
              </a:solidFill>
              <a:latin typeface="Verdana"/>
              <a:ea typeface="Verdana"/>
              <a:cs typeface="Verdana"/>
              <a:sym typeface="Verdana"/>
            </a:endParaRPr>
          </a:p>
          <a:p>
            <a:pPr indent="-304800" lvl="0" marL="457200" rtl="0" algn="just">
              <a:lnSpc>
                <a:spcPct val="115000"/>
              </a:lnSpc>
              <a:spcBef>
                <a:spcPts val="800"/>
              </a:spcBef>
              <a:spcAft>
                <a:spcPts val="0"/>
              </a:spcAft>
              <a:buClr>
                <a:schemeClr val="dk1"/>
              </a:buClr>
              <a:buSzPts val="1200"/>
              <a:buFont typeface="Verdana"/>
              <a:buChar char="-"/>
            </a:pPr>
            <a:r>
              <a:rPr lang="en-US" sz="1200">
                <a:solidFill>
                  <a:schemeClr val="dk1"/>
                </a:solidFill>
                <a:latin typeface="Verdana"/>
                <a:ea typeface="Verdana"/>
                <a:cs typeface="Verdana"/>
                <a:sym typeface="Verdana"/>
              </a:rPr>
              <a:t>Submit code, execute code and show results</a:t>
            </a:r>
            <a:endParaRPr sz="1200">
              <a:solidFill>
                <a:schemeClr val="dk1"/>
              </a:solidFill>
              <a:latin typeface="Verdana"/>
              <a:ea typeface="Verdana"/>
              <a:cs typeface="Verdana"/>
              <a:sym typeface="Verdana"/>
            </a:endParaRPr>
          </a:p>
        </p:txBody>
      </p:sp>
      <p:sp>
        <p:nvSpPr>
          <p:cNvPr id="115" name="Google Shape;115;gea79fdf3d2_0_0"/>
          <p:cNvSpPr txBox="1"/>
          <p:nvPr/>
        </p:nvSpPr>
        <p:spPr>
          <a:xfrm>
            <a:off x="4628800" y="2568800"/>
            <a:ext cx="2989200" cy="166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Verdana"/>
                <a:ea typeface="Verdana"/>
                <a:cs typeface="Verdana"/>
                <a:sym typeface="Verdana"/>
              </a:rPr>
              <a:t>Non-functional Requirement:</a:t>
            </a:r>
            <a:endParaRPr>
              <a:solidFill>
                <a:schemeClr val="dk1"/>
              </a:solidFill>
              <a:latin typeface="Verdana"/>
              <a:ea typeface="Verdana"/>
              <a:cs typeface="Verdana"/>
              <a:sym typeface="Verdana"/>
            </a:endParaRPr>
          </a:p>
          <a:p>
            <a:pPr indent="-317500" lvl="0" marL="457200" rtl="0" algn="just">
              <a:lnSpc>
                <a:spcPct val="115000"/>
              </a:lnSpc>
              <a:spcBef>
                <a:spcPts val="800"/>
              </a:spcBef>
              <a:spcAft>
                <a:spcPts val="0"/>
              </a:spcAft>
              <a:buClr>
                <a:schemeClr val="dk1"/>
              </a:buClr>
              <a:buSzPts val="1400"/>
              <a:buFont typeface="Verdana"/>
              <a:buChar char="-"/>
            </a:pPr>
            <a:r>
              <a:rPr lang="en-US" sz="1200">
                <a:solidFill>
                  <a:schemeClr val="dk1"/>
                </a:solidFill>
                <a:latin typeface="Verdana"/>
                <a:ea typeface="Verdana"/>
                <a:cs typeface="Verdana"/>
                <a:sym typeface="Verdana"/>
              </a:rPr>
              <a:t>Us</a:t>
            </a:r>
            <a:r>
              <a:rPr lang="en-US" sz="1200">
                <a:solidFill>
                  <a:schemeClr val="dk1"/>
                </a:solidFill>
                <a:latin typeface="Verdana"/>
                <a:ea typeface="Verdana"/>
                <a:cs typeface="Verdana"/>
                <a:sym typeface="Verdana"/>
              </a:rPr>
              <a:t>er estimations</a:t>
            </a:r>
            <a:endParaRPr sz="1200">
              <a:solidFill>
                <a:schemeClr val="dk1"/>
              </a:solidFill>
              <a:latin typeface="Verdana"/>
              <a:ea typeface="Verdana"/>
              <a:cs typeface="Verdana"/>
              <a:sym typeface="Verdana"/>
            </a:endParaRPr>
          </a:p>
          <a:p>
            <a:pPr indent="-304800" lvl="0" marL="457200" rtl="0" algn="just">
              <a:lnSpc>
                <a:spcPct val="115000"/>
              </a:lnSpc>
              <a:spcBef>
                <a:spcPts val="800"/>
              </a:spcBef>
              <a:spcAft>
                <a:spcPts val="0"/>
              </a:spcAft>
              <a:buClr>
                <a:schemeClr val="dk1"/>
              </a:buClr>
              <a:buSzPts val="1200"/>
              <a:buFont typeface="Verdana"/>
              <a:buChar char="-"/>
            </a:pPr>
            <a:r>
              <a:rPr lang="en-US" sz="1200">
                <a:solidFill>
                  <a:schemeClr val="dk1"/>
                </a:solidFill>
                <a:latin typeface="Verdana"/>
                <a:ea typeface="Verdana"/>
                <a:cs typeface="Verdana"/>
                <a:sym typeface="Verdana"/>
              </a:rPr>
              <a:t>Security</a:t>
            </a:r>
            <a:endParaRPr sz="1200">
              <a:solidFill>
                <a:schemeClr val="dk1"/>
              </a:solidFill>
              <a:latin typeface="Verdana"/>
              <a:ea typeface="Verdana"/>
              <a:cs typeface="Verdana"/>
              <a:sym typeface="Verdana"/>
            </a:endParaRPr>
          </a:p>
          <a:p>
            <a:pPr indent="-304800" lvl="0" marL="457200" rtl="0" algn="just">
              <a:lnSpc>
                <a:spcPct val="115000"/>
              </a:lnSpc>
              <a:spcBef>
                <a:spcPts val="800"/>
              </a:spcBef>
              <a:spcAft>
                <a:spcPts val="0"/>
              </a:spcAft>
              <a:buClr>
                <a:schemeClr val="dk1"/>
              </a:buClr>
              <a:buSzPts val="1200"/>
              <a:buFont typeface="Verdana"/>
              <a:buChar char="-"/>
            </a:pPr>
            <a:r>
              <a:rPr lang="en-US" sz="1200">
                <a:solidFill>
                  <a:schemeClr val="dk1"/>
                </a:solidFill>
                <a:latin typeface="Verdana"/>
                <a:ea typeface="Verdana"/>
                <a:cs typeface="Verdana"/>
                <a:sym typeface="Verdana"/>
              </a:rPr>
              <a:t>Availability</a:t>
            </a:r>
            <a:endParaRPr sz="1200">
              <a:solidFill>
                <a:schemeClr val="dk1"/>
              </a:solidFill>
              <a:latin typeface="Verdana"/>
              <a:ea typeface="Verdana"/>
              <a:cs typeface="Verdana"/>
              <a:sym typeface="Verdana"/>
            </a:endParaRPr>
          </a:p>
          <a:p>
            <a:pPr indent="-304800" lvl="0" marL="457200" rtl="0" algn="just">
              <a:lnSpc>
                <a:spcPct val="115000"/>
              </a:lnSpc>
              <a:spcBef>
                <a:spcPts val="800"/>
              </a:spcBef>
              <a:spcAft>
                <a:spcPts val="0"/>
              </a:spcAft>
              <a:buClr>
                <a:schemeClr val="dk1"/>
              </a:buClr>
              <a:buSzPts val="1200"/>
              <a:buFont typeface="Verdana"/>
              <a:buChar char="-"/>
            </a:pPr>
            <a:r>
              <a:rPr lang="en-US" sz="1200">
                <a:solidFill>
                  <a:schemeClr val="dk1"/>
                </a:solidFill>
                <a:latin typeface="Verdana"/>
                <a:ea typeface="Verdana"/>
                <a:cs typeface="Verdana"/>
                <a:sym typeface="Verdana"/>
              </a:rPr>
              <a:t>Performance</a:t>
            </a:r>
            <a:endParaRPr sz="1200">
              <a:solidFill>
                <a:schemeClr val="dk1"/>
              </a:solidFill>
              <a:latin typeface="Verdana"/>
              <a:ea typeface="Verdana"/>
              <a:cs typeface="Verdana"/>
              <a:sym typeface="Verdana"/>
            </a:endParaRPr>
          </a:p>
        </p:txBody>
      </p:sp>
      <p:sp>
        <p:nvSpPr>
          <p:cNvPr id="116" name="Google Shape;116;gea79fdf3d2_0_0"/>
          <p:cNvSpPr txBox="1"/>
          <p:nvPr/>
        </p:nvSpPr>
        <p:spPr>
          <a:xfrm>
            <a:off x="389850" y="1578425"/>
            <a:ext cx="329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Verdana"/>
                <a:ea typeface="Verdana"/>
                <a:cs typeface="Verdana"/>
                <a:sym typeface="Verdana"/>
              </a:rPr>
              <a:t>Main Requirement features:</a:t>
            </a:r>
            <a:endParaRPr b="1">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ea79fdf3d2_0_9"/>
          <p:cNvSpPr txBox="1"/>
          <p:nvPr>
            <p:ph type="title"/>
          </p:nvPr>
        </p:nvSpPr>
        <p:spPr>
          <a:xfrm>
            <a:off x="86000" y="392575"/>
            <a:ext cx="62208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000">
                <a:solidFill>
                  <a:schemeClr val="lt1"/>
                </a:solidFill>
              </a:rPr>
              <a:t>IP02: Requirement and Architecture</a:t>
            </a:r>
            <a:endParaRPr/>
          </a:p>
        </p:txBody>
      </p:sp>
      <p:sp>
        <p:nvSpPr>
          <p:cNvPr id="122" name="Google Shape;122;gea79fdf3d2_0_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23" name="Google Shape;123;gea79fdf3d2_0_9"/>
          <p:cNvSpPr txBox="1"/>
          <p:nvPr/>
        </p:nvSpPr>
        <p:spPr>
          <a:xfrm>
            <a:off x="369775" y="1508100"/>
            <a:ext cx="329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Verdana"/>
                <a:ea typeface="Verdana"/>
                <a:cs typeface="Verdana"/>
                <a:sym typeface="Verdana"/>
              </a:rPr>
              <a:t>Main Requirement features:</a:t>
            </a:r>
            <a:endParaRPr b="1">
              <a:latin typeface="Verdana"/>
              <a:ea typeface="Verdana"/>
              <a:cs typeface="Verdana"/>
              <a:sym typeface="Verdana"/>
            </a:endParaRPr>
          </a:p>
        </p:txBody>
      </p:sp>
      <p:sp>
        <p:nvSpPr>
          <p:cNvPr id="124" name="Google Shape;124;gea79fdf3d2_0_9"/>
          <p:cNvSpPr txBox="1"/>
          <p:nvPr/>
        </p:nvSpPr>
        <p:spPr>
          <a:xfrm>
            <a:off x="715350" y="1858500"/>
            <a:ext cx="7713300" cy="2432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a:latin typeface="Verdana"/>
                <a:ea typeface="Verdana"/>
                <a:cs typeface="Verdana"/>
                <a:sym typeface="Verdana"/>
              </a:rPr>
              <a:t>The vaccine scheduler system:</a:t>
            </a:r>
            <a:endParaRPr b="1">
              <a:latin typeface="Verdana"/>
              <a:ea typeface="Verdana"/>
              <a:cs typeface="Verdana"/>
              <a:sym typeface="Verdana"/>
            </a:endParaRPr>
          </a:p>
          <a:p>
            <a:pPr indent="-304800" lvl="0" marL="457200" rtl="0" algn="l">
              <a:lnSpc>
                <a:spcPct val="150000"/>
              </a:lnSpc>
              <a:spcBef>
                <a:spcPts val="0"/>
              </a:spcBef>
              <a:spcAft>
                <a:spcPts val="0"/>
              </a:spcAft>
              <a:buSzPts val="1200"/>
              <a:buChar char="-"/>
            </a:pPr>
            <a:r>
              <a:rPr i="1" lang="en-US" sz="1200">
                <a:latin typeface="Verdana"/>
                <a:ea typeface="Verdana"/>
                <a:cs typeface="Verdana"/>
                <a:sym typeface="Verdana"/>
              </a:rPr>
              <a:t>Functional requirement: </a:t>
            </a:r>
            <a:r>
              <a:rPr lang="en-US" sz="1200">
                <a:latin typeface="Verdana"/>
                <a:ea typeface="Verdana"/>
                <a:cs typeface="Verdana"/>
                <a:sym typeface="Verdana"/>
              </a:rPr>
              <a:t> F</a:t>
            </a:r>
            <a:r>
              <a:rPr lang="en-US" sz="1200">
                <a:latin typeface="Verdana"/>
                <a:ea typeface="Verdana"/>
                <a:cs typeface="Verdana"/>
                <a:sym typeface="Verdana"/>
              </a:rPr>
              <a:t>iltering vaccines by distance, date and age.</a:t>
            </a:r>
            <a:endParaRPr sz="1200">
              <a:latin typeface="Verdana"/>
              <a:ea typeface="Verdana"/>
              <a:cs typeface="Verdana"/>
              <a:sym typeface="Verdana"/>
            </a:endParaRPr>
          </a:p>
          <a:p>
            <a:pPr indent="-317500" lvl="0" marL="457200" rtl="0" algn="l">
              <a:lnSpc>
                <a:spcPct val="150000"/>
              </a:lnSpc>
              <a:spcBef>
                <a:spcPts val="0"/>
              </a:spcBef>
              <a:spcAft>
                <a:spcPts val="0"/>
              </a:spcAft>
              <a:buSzPts val="1400"/>
              <a:buChar char="-"/>
            </a:pPr>
            <a:r>
              <a:rPr i="1" lang="en-US" sz="1200">
                <a:latin typeface="Verdana"/>
                <a:ea typeface="Verdana"/>
                <a:cs typeface="Verdana"/>
                <a:sym typeface="Verdana"/>
              </a:rPr>
              <a:t>Non-functional requirements:</a:t>
            </a:r>
            <a:r>
              <a:rPr b="1" i="1" lang="en-US">
                <a:latin typeface="Verdana"/>
                <a:ea typeface="Verdana"/>
                <a:cs typeface="Verdana"/>
                <a:sym typeface="Verdana"/>
              </a:rPr>
              <a:t> </a:t>
            </a:r>
            <a:r>
              <a:rPr lang="en-US" sz="1200">
                <a:latin typeface="Verdana"/>
                <a:ea typeface="Verdana"/>
                <a:cs typeface="Verdana"/>
                <a:sym typeface="Verdana"/>
              </a:rPr>
              <a:t>The vaccine scheduler system needs to be accessible via the internet.</a:t>
            </a:r>
            <a:endParaRPr sz="1200">
              <a:latin typeface="Verdana"/>
              <a:ea typeface="Verdana"/>
              <a:cs typeface="Verdana"/>
              <a:sym typeface="Verdana"/>
            </a:endParaRPr>
          </a:p>
          <a:p>
            <a:pPr indent="0" lvl="0" marL="457200" rtl="0" algn="l">
              <a:lnSpc>
                <a:spcPct val="150000"/>
              </a:lnSpc>
              <a:spcBef>
                <a:spcPts val="0"/>
              </a:spcBef>
              <a:spcAft>
                <a:spcPts val="0"/>
              </a:spcAft>
              <a:buNone/>
            </a:pPr>
            <a:r>
              <a:rPr lang="en-US" sz="1200">
                <a:latin typeface="Verdana"/>
                <a:ea typeface="Verdana"/>
                <a:cs typeface="Verdana"/>
                <a:sym typeface="Verdana"/>
              </a:rPr>
              <a:t>A web application is going to give the system multi-platform accessibility. The same web applications can be accessed from different operating systems and from different types of devices such as phones, tablets, laptops, and desktops.</a:t>
            </a:r>
            <a:endParaRPr sz="1200">
              <a:latin typeface="Verdana"/>
              <a:ea typeface="Verdana"/>
              <a:cs typeface="Verdana"/>
              <a:sym typeface="Verdana"/>
            </a:endParaRPr>
          </a:p>
          <a:p>
            <a:pPr indent="0" lvl="0" marL="457200" rtl="0" algn="l">
              <a:spcBef>
                <a:spcPts val="0"/>
              </a:spcBef>
              <a:spcAft>
                <a:spcPts val="0"/>
              </a:spcAft>
              <a:buNone/>
            </a:pPr>
            <a:r>
              <a:t/>
            </a:r>
            <a:endParaRPr b="1">
              <a:latin typeface="Roboto Condensed"/>
              <a:ea typeface="Roboto Condensed"/>
              <a:cs typeface="Roboto Condensed"/>
              <a:sym typeface="Roboto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ea79fdf3d2_0_82"/>
          <p:cNvSpPr txBox="1"/>
          <p:nvPr>
            <p:ph type="title"/>
          </p:nvPr>
        </p:nvSpPr>
        <p:spPr>
          <a:xfrm>
            <a:off x="266625" y="392575"/>
            <a:ext cx="60402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000">
                <a:solidFill>
                  <a:schemeClr val="lt1"/>
                </a:solidFill>
              </a:rPr>
              <a:t>IP02: Requirement and Architecture</a:t>
            </a:r>
            <a:endParaRPr/>
          </a:p>
        </p:txBody>
      </p:sp>
      <p:sp>
        <p:nvSpPr>
          <p:cNvPr id="130" name="Google Shape;130;gea79fdf3d2_0_8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31" name="Google Shape;131;gea79fdf3d2_0_82"/>
          <p:cNvSpPr txBox="1"/>
          <p:nvPr/>
        </p:nvSpPr>
        <p:spPr>
          <a:xfrm>
            <a:off x="266625" y="1432800"/>
            <a:ext cx="329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Verdana"/>
                <a:ea typeface="Verdana"/>
                <a:cs typeface="Verdana"/>
                <a:sym typeface="Verdana"/>
              </a:rPr>
              <a:t>Main Requirement features:</a:t>
            </a:r>
            <a:endParaRPr b="1">
              <a:latin typeface="Verdana"/>
              <a:ea typeface="Verdana"/>
              <a:cs typeface="Verdana"/>
              <a:sym typeface="Verdana"/>
            </a:endParaRPr>
          </a:p>
        </p:txBody>
      </p:sp>
      <p:sp>
        <p:nvSpPr>
          <p:cNvPr id="132" name="Google Shape;132;gea79fdf3d2_0_82"/>
          <p:cNvSpPr txBox="1"/>
          <p:nvPr/>
        </p:nvSpPr>
        <p:spPr>
          <a:xfrm>
            <a:off x="865950" y="1782775"/>
            <a:ext cx="7412100" cy="1392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200">
                <a:solidFill>
                  <a:schemeClr val="dk1"/>
                </a:solidFill>
                <a:latin typeface="Verdana"/>
                <a:ea typeface="Verdana"/>
                <a:cs typeface="Verdana"/>
                <a:sym typeface="Verdana"/>
              </a:rPr>
              <a:t> The password management web service:</a:t>
            </a:r>
            <a:endParaRPr b="1" sz="1200">
              <a:solidFill>
                <a:schemeClr val="dk1"/>
              </a:solidFill>
              <a:latin typeface="Verdana"/>
              <a:ea typeface="Verdana"/>
              <a:cs typeface="Verdana"/>
              <a:sym typeface="Verdana"/>
            </a:endParaRPr>
          </a:p>
          <a:p>
            <a:pPr indent="-298450" lvl="0" marL="457200" rtl="0" algn="l">
              <a:lnSpc>
                <a:spcPct val="150000"/>
              </a:lnSpc>
              <a:spcBef>
                <a:spcPts val="0"/>
              </a:spcBef>
              <a:spcAft>
                <a:spcPts val="0"/>
              </a:spcAft>
              <a:buClr>
                <a:schemeClr val="dk1"/>
              </a:buClr>
              <a:buSzPts val="1100"/>
              <a:buChar char="-"/>
            </a:pPr>
            <a:r>
              <a:rPr lang="en-US" sz="1100">
                <a:solidFill>
                  <a:schemeClr val="dk1"/>
                </a:solidFill>
                <a:latin typeface="Verdana"/>
                <a:ea typeface="Verdana"/>
                <a:cs typeface="Verdana"/>
                <a:sym typeface="Verdana"/>
              </a:rPr>
              <a:t>A</a:t>
            </a:r>
            <a:r>
              <a:rPr lang="en-US" sz="1100">
                <a:solidFill>
                  <a:schemeClr val="dk1"/>
                </a:solidFill>
                <a:latin typeface="Verdana"/>
                <a:ea typeface="Verdana"/>
                <a:cs typeface="Verdana"/>
                <a:sym typeface="Verdana"/>
              </a:rPr>
              <a:t>llow a user to create/add, store, update, and delete their accounts and passwords into the system database. </a:t>
            </a:r>
            <a:endParaRPr sz="1100">
              <a:solidFill>
                <a:schemeClr val="dk1"/>
              </a:solidFill>
              <a:latin typeface="Verdana"/>
              <a:ea typeface="Verdana"/>
              <a:cs typeface="Verdana"/>
              <a:sym typeface="Verdana"/>
            </a:endParaRPr>
          </a:p>
          <a:p>
            <a:pPr indent="-298450" lvl="0" marL="457200" rtl="0" algn="l">
              <a:lnSpc>
                <a:spcPct val="150000"/>
              </a:lnSpc>
              <a:spcBef>
                <a:spcPts val="0"/>
              </a:spcBef>
              <a:spcAft>
                <a:spcPts val="0"/>
              </a:spcAft>
              <a:buClr>
                <a:schemeClr val="dk1"/>
              </a:buClr>
              <a:buSzPts val="1100"/>
              <a:buFont typeface="Verdana"/>
              <a:buChar char="-"/>
            </a:pPr>
            <a:r>
              <a:rPr lang="en-US" sz="1100">
                <a:solidFill>
                  <a:schemeClr val="dk1"/>
                </a:solidFill>
                <a:latin typeface="Verdana"/>
                <a:ea typeface="Verdana"/>
                <a:cs typeface="Verdana"/>
                <a:sym typeface="Verdana"/>
              </a:rPr>
              <a:t>U</a:t>
            </a:r>
            <a:r>
              <a:rPr lang="en-US" sz="1100">
                <a:solidFill>
                  <a:schemeClr val="dk1"/>
                </a:solidFill>
                <a:latin typeface="Verdana"/>
                <a:ea typeface="Verdana"/>
                <a:cs typeface="Verdana"/>
                <a:sym typeface="Verdana"/>
              </a:rPr>
              <a:t>sers need to list all the names of the applications, usernames, and password to input this information into the system. </a:t>
            </a:r>
            <a:endParaRPr sz="1100">
              <a:solidFill>
                <a:schemeClr val="dk1"/>
              </a:solidFill>
              <a:latin typeface="Verdana"/>
              <a:ea typeface="Verdana"/>
              <a:cs typeface="Verdana"/>
              <a:sym typeface="Verdana"/>
            </a:endParaRPr>
          </a:p>
        </p:txBody>
      </p:sp>
      <p:sp>
        <p:nvSpPr>
          <p:cNvPr id="133" name="Google Shape;133;gea79fdf3d2_0_82"/>
          <p:cNvSpPr txBox="1"/>
          <p:nvPr/>
        </p:nvSpPr>
        <p:spPr>
          <a:xfrm>
            <a:off x="825500" y="3197400"/>
            <a:ext cx="7884300" cy="1392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200">
                <a:latin typeface="Verdana"/>
                <a:ea typeface="Verdana"/>
                <a:cs typeface="Verdana"/>
                <a:sym typeface="Verdana"/>
              </a:rPr>
              <a:t>IoT-based weather application System:</a:t>
            </a:r>
            <a:endParaRPr sz="1200">
              <a:latin typeface="Verdana"/>
              <a:ea typeface="Verdana"/>
              <a:cs typeface="Verdana"/>
              <a:sym typeface="Verdana"/>
            </a:endParaRPr>
          </a:p>
          <a:p>
            <a:pPr indent="-298450" lvl="0" marL="457200" rtl="0" algn="l">
              <a:lnSpc>
                <a:spcPct val="150000"/>
              </a:lnSpc>
              <a:spcBef>
                <a:spcPts val="0"/>
              </a:spcBef>
              <a:spcAft>
                <a:spcPts val="0"/>
              </a:spcAft>
              <a:buSzPts val="1100"/>
              <a:buFont typeface="Verdana"/>
              <a:buChar char="-"/>
            </a:pPr>
            <a:r>
              <a:rPr lang="en-US" sz="1100">
                <a:latin typeface="Verdana"/>
                <a:ea typeface="Verdana"/>
                <a:cs typeface="Verdana"/>
                <a:sym typeface="Verdana"/>
              </a:rPr>
              <a:t>Embedded with temperature, humidity, and rain sensors that can monitor the weather conditions and provide live reports of weather statistics. Information will be stored in a centralized database.</a:t>
            </a:r>
            <a:endParaRPr sz="1100">
              <a:latin typeface="Verdana"/>
              <a:ea typeface="Verdana"/>
              <a:cs typeface="Verdana"/>
              <a:sym typeface="Verdana"/>
            </a:endParaRPr>
          </a:p>
          <a:p>
            <a:pPr indent="-298450" lvl="0" marL="457200" rtl="0" algn="l">
              <a:lnSpc>
                <a:spcPct val="150000"/>
              </a:lnSpc>
              <a:spcBef>
                <a:spcPts val="0"/>
              </a:spcBef>
              <a:spcAft>
                <a:spcPts val="0"/>
              </a:spcAft>
              <a:buSzPts val="1100"/>
              <a:buFont typeface="Verdana"/>
              <a:buChar char="-"/>
            </a:pPr>
            <a:r>
              <a:rPr lang="en-US" sz="1100">
                <a:latin typeface="Verdana"/>
                <a:ea typeface="Verdana"/>
                <a:cs typeface="Verdana"/>
                <a:sym typeface="Verdana"/>
              </a:rPr>
              <a:t>It focuses on the requirement gathering, system requirement specification, design, and implementation of the app. </a:t>
            </a:r>
            <a:endParaRPr sz="1100">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Karthik Dinakaran</dc:creator>
</cp:coreProperties>
</file>