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4"/>
  </p:sldMasterIdLst>
  <p:notesMasterIdLst>
    <p:notesMasterId r:id="rId29"/>
  </p:notesMasterIdLst>
  <p:sldIdLst>
    <p:sldId id="256" r:id="rId5"/>
    <p:sldId id="274" r:id="rId6"/>
    <p:sldId id="275" r:id="rId7"/>
    <p:sldId id="277" r:id="rId8"/>
    <p:sldId id="278" r:id="rId9"/>
    <p:sldId id="280" r:id="rId10"/>
    <p:sldId id="281" r:id="rId11"/>
    <p:sldId id="282" r:id="rId12"/>
    <p:sldId id="279" r:id="rId13"/>
    <p:sldId id="283" r:id="rId14"/>
    <p:sldId id="284" r:id="rId15"/>
    <p:sldId id="287" r:id="rId16"/>
    <p:sldId id="290" r:id="rId17"/>
    <p:sldId id="289" r:id="rId18"/>
    <p:sldId id="291" r:id="rId19"/>
    <p:sldId id="292" r:id="rId20"/>
    <p:sldId id="293" r:id="rId21"/>
    <p:sldId id="294" r:id="rId22"/>
    <p:sldId id="295" r:id="rId23"/>
    <p:sldId id="296" r:id="rId24"/>
    <p:sldId id="288" r:id="rId25"/>
    <p:sldId id="276" r:id="rId26"/>
    <p:sldId id="297" r:id="rId27"/>
    <p:sldId id="298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DC205-E8A0-4FBB-A967-7FF349B84815}" v="3" dt="2020-12-10T05:14:42.952"/>
  </p1510:revLst>
</p1510:revInfo>
</file>

<file path=ppt/tableStyles.xml><?xml version="1.0" encoding="utf-8"?>
<a:tblStyleLst xmlns:a="http://schemas.openxmlformats.org/drawingml/2006/main" def="{1FE44F72-D7B3-41EB-977B-2E401710A9A8}">
  <a:tblStyle styleId="{1FE44F72-D7B3-41EB-977B-2E401710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63"/>
    <p:restoredTop sz="94639"/>
  </p:normalViewPr>
  <p:slideViewPr>
    <p:cSldViewPr snapToGrid="0">
      <p:cViewPr>
        <p:scale>
          <a:sx n="86" d="100"/>
          <a:sy n="86" d="100"/>
        </p:scale>
        <p:origin x="-2334" y="-10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Erturk" userId="S::erturkanil@cityuniversity.edu::80c281f7-134a-4087-bac3-a00369bd339e" providerId="AD" clId="Web-{3DBDC205-E8A0-4FBB-A967-7FF349B84815}"/>
    <pc:docChg chg="modSld">
      <pc:chgData name="Anil Erturk" userId="S::erturkanil@cityuniversity.edu::80c281f7-134a-4087-bac3-a00369bd339e" providerId="AD" clId="Web-{3DBDC205-E8A0-4FBB-A967-7FF349B84815}" dt="2020-12-10T05:14:40.249" v="1" actId="20577"/>
      <pc:docMkLst>
        <pc:docMk/>
      </pc:docMkLst>
      <pc:sldChg chg="modSp">
        <pc:chgData name="Anil Erturk" userId="S::erturkanil@cityuniversity.edu::80c281f7-134a-4087-bac3-a00369bd339e" providerId="AD" clId="Web-{3DBDC205-E8A0-4FBB-A967-7FF349B84815}" dt="2020-12-10T05:14:40.249" v="1" actId="20577"/>
        <pc:sldMkLst>
          <pc:docMk/>
          <pc:sldMk cId="0" sldId="256"/>
        </pc:sldMkLst>
        <pc:spChg chg="mod">
          <ac:chgData name="Anil Erturk" userId="S::erturkanil@cityuniversity.edu::80c281f7-134a-4087-bac3-a00369bd339e" providerId="AD" clId="Web-{3DBDC205-E8A0-4FBB-A967-7FF349B84815}" dt="2020-12-10T05:14:40.249" v="1" actId="20577"/>
          <ac:spMkLst>
            <pc:docMk/>
            <pc:sldMk cId="0" sldId="256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82726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82385" y="0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4F7D0F-FE46-C945-87EB-0FD3D3565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9546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28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C8F7DB91-7595-E64B-B07D-A30575B2CB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53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B48145-9848-2F4E-A51E-1AF5F3EC5EA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55576" y="1177119"/>
            <a:ext cx="7193492" cy="1443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Comprehensive </a:t>
            </a:r>
            <a:br>
              <a:rPr lang="en-US" sz="3600" dirty="0"/>
            </a:br>
            <a:r>
              <a:rPr lang="en-US" sz="3600" dirty="0"/>
              <a:t>Test Pass Report</a:t>
            </a:r>
          </a:p>
        </p:txBody>
      </p:sp>
      <p:sp>
        <p:nvSpPr>
          <p:cNvPr id="4" name="AutoShape 8" descr="Image result for city university of seattle logo we are all about the fin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Image result for city university of seattl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241800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14;p13"/>
          <p:cNvSpPr txBox="1">
            <a:spLocks/>
          </p:cNvSpPr>
          <p:nvPr/>
        </p:nvSpPr>
        <p:spPr>
          <a:xfrm>
            <a:off x="12422" y="2406435"/>
            <a:ext cx="6404993" cy="153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 algn="ctr">
              <a:buNone/>
            </a:pPr>
            <a:r>
              <a:rPr lang="it-IT" sz="1600" dirty="0" err="1">
                <a:solidFill>
                  <a:schemeClr val="bg1"/>
                </a:solidFill>
              </a:rPr>
              <a:t>Anil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Erturk</a:t>
            </a:r>
            <a:r>
              <a:rPr lang="it-IT" sz="1600" dirty="0">
                <a:solidFill>
                  <a:schemeClr val="bg1"/>
                </a:solidFill>
              </a:rPr>
              <a:t>, Derek </a:t>
            </a:r>
            <a:r>
              <a:rPr lang="it-IT" sz="1600" dirty="0" err="1">
                <a:solidFill>
                  <a:schemeClr val="bg1"/>
                </a:solidFill>
              </a:rPr>
              <a:t>Bugg</a:t>
            </a:r>
            <a:r>
              <a:rPr lang="it-IT" sz="1600" dirty="0">
                <a:solidFill>
                  <a:schemeClr val="bg1"/>
                </a:solidFill>
              </a:rPr>
              <a:t>, Eugenio Lorenzo, Mu Li</a:t>
            </a:r>
          </a:p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Team 9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CS570 Software Testing</a:t>
            </a:r>
            <a:endParaRPr lang="en-US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500" dirty="0">
                <a:solidFill>
                  <a:schemeClr val="bg1"/>
                </a:solidFill>
              </a:rPr>
              <a:t>School of Technology &amp; Computing (STC)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17840-69DC-49AE-BE74-327E9D9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CE419-200F-4FC2-9BD4-3670C81E8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5EF9538F-9E7C-40D5-9F9F-E482082D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527281"/>
            <a:ext cx="6132512" cy="2680652"/>
          </a:xfrm>
        </p:spPr>
        <p:txBody>
          <a:bodyPr/>
          <a:lstStyle/>
          <a:p>
            <a:r>
              <a:rPr lang="en-US" dirty="0"/>
              <a:t>Cal Class Test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8634A22-A433-4526-8FA5-5DAAFD82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31" y="2436074"/>
            <a:ext cx="7273273" cy="82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9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17840-69DC-49AE-BE74-327E9D9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CE419-200F-4FC2-9BD4-3670C81E8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B5BCDFD-A310-4EE5-BF95-6DB81CE7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57" y="1119819"/>
            <a:ext cx="2108620" cy="40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2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17840-69DC-49AE-BE74-327E9D9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CE419-200F-4FC2-9BD4-3670C81E8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02E8B8E-BE2D-4ABE-B5B7-8AFADC15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27" y="1505506"/>
            <a:ext cx="3909912" cy="2932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11B7E6E-8A39-46B3-AAB5-F66087B7F503}"/>
              </a:ext>
            </a:extLst>
          </p:cNvPr>
          <p:cNvSpPr txBox="1"/>
          <p:nvPr/>
        </p:nvSpPr>
        <p:spPr>
          <a:xfrm>
            <a:off x="520607" y="1641915"/>
            <a:ext cx="2369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tests for Cal passed...</a:t>
            </a:r>
          </a:p>
        </p:txBody>
      </p:sp>
    </p:spTree>
    <p:extLst>
      <p:ext uri="{BB962C8B-B14F-4D97-AF65-F5344CB8AC3E}">
        <p14:creationId xmlns:p14="http://schemas.microsoft.com/office/powerpoint/2010/main" val="373334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17840-69DC-49AE-BE74-327E9D9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Thermostat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CE419-200F-4FC2-9BD4-3670C81E8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5EF9538F-9E7C-40D5-9F9F-E482082D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2301512"/>
            <a:ext cx="6132512" cy="2105598"/>
          </a:xfrm>
        </p:spPr>
        <p:txBody>
          <a:bodyPr/>
          <a:lstStyle/>
          <a:p>
            <a:r>
              <a:rPr lang="en-US" b="1" dirty="0"/>
              <a:t>Code Purpose</a:t>
            </a:r>
          </a:p>
          <a:p>
            <a:pPr marL="76200" indent="0">
              <a:buNone/>
            </a:pPr>
            <a:r>
              <a:rPr lang="en-US" dirty="0" err="1"/>
              <a:t>TurnHeaterOn</a:t>
            </a:r>
            <a:r>
              <a:rPr lang="en-US" dirty="0"/>
              <a:t> method of class Thermostat determines whether to turn on the thermostat or not based on the variables it has and based on variables of its </a:t>
            </a:r>
            <a:r>
              <a:rPr lang="en-US" dirty="0" err="1"/>
              <a:t>ProgrammedSettings</a:t>
            </a:r>
            <a:r>
              <a:rPr lang="en-US" dirty="0"/>
              <a:t> parameter called </a:t>
            </a:r>
            <a:r>
              <a:rPr lang="en-US" dirty="0" err="1"/>
              <a:t>pSet</a:t>
            </a:r>
            <a:r>
              <a:rPr lang="en-US" dirty="0"/>
              <a:t>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9819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17840-69DC-49AE-BE74-327E9D9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Thermostat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CE419-200F-4FC2-9BD4-3670C81E8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5EF9538F-9E7C-40D5-9F9F-E482082D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930" y="2571750"/>
            <a:ext cx="6830935" cy="1458234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Test Scope</a:t>
            </a:r>
          </a:p>
          <a:p>
            <a:pPr marL="76200" indent="0">
              <a:buNone/>
            </a:pPr>
            <a:r>
              <a:rPr lang="en-US" dirty="0"/>
              <a:t>There are multiple paths for execution. Test cases have been developed to cover all unique paths. JUnit tests have been written for all test cases.</a:t>
            </a:r>
          </a:p>
          <a:p>
            <a:pPr marL="76200" indent="0">
              <a:buNone/>
            </a:pPr>
            <a:r>
              <a:rPr lang="en-US" dirty="0"/>
              <a:t>Tests for the </a:t>
            </a:r>
            <a:r>
              <a:rPr lang="en-US" dirty="0" err="1"/>
              <a:t>turnHeaterOn</a:t>
            </a:r>
            <a:r>
              <a:rPr lang="en-US" dirty="0"/>
              <a:t> method are shown in Table 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8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17840-69DC-49AE-BE74-327E9D9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Thermostat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CE419-200F-4FC2-9BD4-3670C81E8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B734A08-51A3-E546-8B5D-6F372BC68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202324"/>
              </p:ext>
            </p:extLst>
          </p:nvPr>
        </p:nvGraphicFramePr>
        <p:xfrm>
          <a:off x="814388" y="1693890"/>
          <a:ext cx="7655055" cy="2608291"/>
        </p:xfrm>
        <a:graphic>
          <a:graphicData uri="http://schemas.openxmlformats.org/drawingml/2006/table">
            <a:tbl>
              <a:tblPr firstRow="1" firstCol="1">
                <a:tableStyleId>{1FE44F72-D7B3-41EB-977B-2E401710A9A8}</a:tableStyleId>
              </a:tblPr>
              <a:tblGrid>
                <a:gridCol w="1665662">
                  <a:extLst>
                    <a:ext uri="{9D8B030D-6E8A-4147-A177-3AD203B41FA5}">
                      <a16:colId xmlns:a16="http://schemas.microsoft.com/office/drawing/2014/main" xmlns="" val="3318281865"/>
                    </a:ext>
                  </a:extLst>
                </a:gridCol>
                <a:gridCol w="733823">
                  <a:extLst>
                    <a:ext uri="{9D8B030D-6E8A-4147-A177-3AD203B41FA5}">
                      <a16:colId xmlns:a16="http://schemas.microsoft.com/office/drawing/2014/main" xmlns="" val="679674026"/>
                    </a:ext>
                  </a:extLst>
                </a:gridCol>
                <a:gridCol w="1467646">
                  <a:extLst>
                    <a:ext uri="{9D8B030D-6E8A-4147-A177-3AD203B41FA5}">
                      <a16:colId xmlns:a16="http://schemas.microsoft.com/office/drawing/2014/main" xmlns="" val="3960260765"/>
                    </a:ext>
                  </a:extLst>
                </a:gridCol>
                <a:gridCol w="2329597">
                  <a:extLst>
                    <a:ext uri="{9D8B030D-6E8A-4147-A177-3AD203B41FA5}">
                      <a16:colId xmlns:a16="http://schemas.microsoft.com/office/drawing/2014/main" xmlns="" val="3799445520"/>
                    </a:ext>
                  </a:extLst>
                </a:gridCol>
                <a:gridCol w="1458327">
                  <a:extLst>
                    <a:ext uri="{9D8B030D-6E8A-4147-A177-3AD203B41FA5}">
                      <a16:colId xmlns:a16="http://schemas.microsoft.com/office/drawing/2014/main" xmlns="" val="2619487287"/>
                    </a:ext>
                  </a:extLst>
                </a:gridCol>
              </a:tblGrid>
              <a:tr h="5817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Arguments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 Case 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Expected Result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extLst>
                  <a:ext uri="{0D108BD9-81ED-4DB2-BD59-A6C34878D82A}">
                    <a16:rowId xmlns:a16="http://schemas.microsoft.com/office/drawing/2014/main" xmlns="" val="61601888"/>
                  </a:ext>
                </a:extLst>
              </a:tr>
              <a:tr h="28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testTurnHeaterOn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Assert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thermostat, pSet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Heater should turn on.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extLst>
                  <a:ext uri="{0D108BD9-81ED-4DB2-BD59-A6C34878D82A}">
                    <a16:rowId xmlns:a16="http://schemas.microsoft.com/office/drawing/2014/main" xmlns="" val="2164685898"/>
                  </a:ext>
                </a:extLst>
              </a:tr>
              <a:tr h="5817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testTurnHeaterOn2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Assert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thermostat, pSet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Heater should not turn on. Override = true.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extLst>
                  <a:ext uri="{0D108BD9-81ED-4DB2-BD59-A6C34878D82A}">
                    <a16:rowId xmlns:a16="http://schemas.microsoft.com/office/drawing/2014/main" xmlns="" val="3517909971"/>
                  </a:ext>
                </a:extLst>
              </a:tr>
              <a:tr h="5817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testTurnHeaterOn3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Assert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thermostat, pSet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Heater should not turn on.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extLst>
                  <a:ext uri="{0D108BD9-81ED-4DB2-BD59-A6C34878D82A}">
                    <a16:rowId xmlns:a16="http://schemas.microsoft.com/office/drawing/2014/main" xmlns="" val="2241448783"/>
                  </a:ext>
                </a:extLst>
              </a:tr>
              <a:tr h="5817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testTurnHeaterOn4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Assert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thermostat, pSet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Heater should not turn on.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extLst>
                  <a:ext uri="{0D108BD9-81ED-4DB2-BD59-A6C34878D82A}">
                    <a16:rowId xmlns:a16="http://schemas.microsoft.com/office/drawing/2014/main" xmlns="" val="160853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731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17840-69DC-49AE-BE74-327E9D9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Thermostat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CE419-200F-4FC2-9BD4-3670C81E8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88A7D0C-D046-4C0A-ABA8-4F880596A34B}"/>
              </a:ext>
            </a:extLst>
          </p:cNvPr>
          <p:cNvSpPr txBox="1"/>
          <p:nvPr/>
        </p:nvSpPr>
        <p:spPr>
          <a:xfrm>
            <a:off x="814275" y="1752600"/>
            <a:ext cx="53766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Tests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turnHeaterOn</a:t>
            </a:r>
            <a:r>
              <a:rPr lang="en-US" dirty="0"/>
              <a:t> method decides whether to turn on the heater based on many variables in the Thermostat class and </a:t>
            </a:r>
            <a:r>
              <a:rPr lang="en-US" dirty="0" err="1"/>
              <a:t>ProgrammetSettings</a:t>
            </a:r>
            <a:r>
              <a:rPr lang="en-US" dirty="0"/>
              <a:t> type </a:t>
            </a:r>
            <a:r>
              <a:rPr lang="en-US" dirty="0" err="1"/>
              <a:t>pSet</a:t>
            </a:r>
            <a:r>
              <a:rPr lang="en-US" dirty="0"/>
              <a:t> parameter. The following tests, test the different execution paths of this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2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17840-69DC-49AE-BE74-327E9D9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Thermostat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CE419-200F-4FC2-9BD4-3670C81E8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5EF9538F-9E7C-40D5-9F9F-E482082D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8" y="1327150"/>
            <a:ext cx="6132512" cy="3146425"/>
          </a:xfrm>
        </p:spPr>
        <p:txBody>
          <a:bodyPr/>
          <a:lstStyle/>
          <a:p>
            <a:pPr marL="5334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B600113-CCE9-C846-A87E-C62ED2033B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75" y="1351650"/>
            <a:ext cx="52197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38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17840-69DC-49AE-BE74-327E9D9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Thermostat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CE419-200F-4FC2-9BD4-3670C81E8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5EF9538F-9E7C-40D5-9F9F-E482082D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602" y="513428"/>
            <a:ext cx="6132512" cy="2680652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Using these parameters, the heater should turn 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128BE21-F9A7-6249-979B-A23F78F7F3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2314575"/>
            <a:ext cx="42481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3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17840-69DC-49AE-BE74-327E9D9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Thermostat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CE419-200F-4FC2-9BD4-3670C81E8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30A3BEA-7116-A547-B344-6B4D9E003F8B}"/>
              </a:ext>
            </a:extLst>
          </p:cNvPr>
          <p:cNvSpPr/>
          <p:nvPr/>
        </p:nvSpPr>
        <p:spPr>
          <a:xfrm>
            <a:off x="814275" y="13957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Using these parameters, the heater should not turn 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04391F3-E3D1-DD4A-94DC-661FFCA02E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08" y="1727250"/>
            <a:ext cx="44862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9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925" y="1327350"/>
            <a:ext cx="4478566" cy="3145500"/>
          </a:xfrm>
        </p:spPr>
        <p:txBody>
          <a:bodyPr/>
          <a:lstStyle/>
          <a:p>
            <a:r>
              <a:rPr lang="en-US" dirty="0"/>
              <a:t>Introduction/Purpose</a:t>
            </a:r>
          </a:p>
          <a:p>
            <a:r>
              <a:rPr lang="en-US" dirty="0" err="1"/>
              <a:t>TriTyp</a:t>
            </a:r>
            <a:r>
              <a:rPr lang="en-US" dirty="0"/>
              <a:t> Class</a:t>
            </a:r>
          </a:p>
          <a:p>
            <a:r>
              <a:rPr lang="en-US" dirty="0"/>
              <a:t>Cal Class</a:t>
            </a:r>
          </a:p>
          <a:p>
            <a:r>
              <a:rPr lang="en-US" dirty="0" err="1"/>
              <a:t>IntegerSet</a:t>
            </a:r>
            <a:r>
              <a:rPr lang="en-US" dirty="0"/>
              <a:t> Class</a:t>
            </a:r>
          </a:p>
          <a:p>
            <a:r>
              <a:rPr lang="en-US" dirty="0"/>
              <a:t>Thermostat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51022" y="1327350"/>
            <a:ext cx="3836747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dirty="0"/>
              <a:t>Testing Methods</a:t>
            </a:r>
          </a:p>
          <a:p>
            <a:r>
              <a:rPr lang="en-US" dirty="0"/>
              <a:t>Testing Reports</a:t>
            </a:r>
          </a:p>
          <a:p>
            <a:r>
              <a:rPr lang="en-US" dirty="0"/>
              <a:t>Bugs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2564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17840-69DC-49AE-BE74-327E9D9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Thermostat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CE419-200F-4FC2-9BD4-3670C81E8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8D54DAF-DECE-1542-818E-D13F7BC7BBBF}"/>
              </a:ext>
            </a:extLst>
          </p:cNvPr>
          <p:cNvSpPr/>
          <p:nvPr/>
        </p:nvSpPr>
        <p:spPr>
          <a:xfrm>
            <a:off x="1531714" y="1548432"/>
            <a:ext cx="4057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 these parameters, the heater should not turn 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058DB84-D2CF-7B41-AB3A-F6834149AF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714" y="1993087"/>
            <a:ext cx="4038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50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Thermostat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6BBAEB-07FF-46BE-90E2-EEA782BDF7E5}"/>
              </a:ext>
            </a:extLst>
          </p:cNvPr>
          <p:cNvSpPr txBox="1"/>
          <p:nvPr/>
        </p:nvSpPr>
        <p:spPr>
          <a:xfrm>
            <a:off x="958276" y="1461923"/>
            <a:ext cx="6314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Bugs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The method acted expectedly for all test cases.</a:t>
            </a:r>
          </a:p>
          <a:p>
            <a:pPr algn="just" rtl="0" fontAlgn="base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44E25BF-88D6-0242-8533-86602A228C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50" y="465825"/>
            <a:ext cx="33718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78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IntegerSet</a:t>
            </a:r>
            <a:r>
              <a:rPr lang="en-US" dirty="0"/>
              <a:t> class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F40658-6C6B-5846-99F1-A803A4E6B795}"/>
              </a:ext>
            </a:extLst>
          </p:cNvPr>
          <p:cNvSpPr/>
          <p:nvPr/>
        </p:nvSpPr>
        <p:spPr>
          <a:xfrm>
            <a:off x="1274475" y="1589895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latin typeface="Verdana" panose="020B0604030504040204" pitchFamily="34" charset="0"/>
                <a:ea typeface="Times New Roman" panose="02020603050405020304" pitchFamily="18" charset="0"/>
              </a:rPr>
              <a:t>Code Purpose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</a:rPr>
              <a:t>The </a:t>
            </a:r>
            <a:r>
              <a:rPr lang="en-US" dirty="0" err="1">
                <a:latin typeface="Verdana" panose="020B0604030504040204" pitchFamily="34" charset="0"/>
                <a:ea typeface="Times New Roman" panose="02020603050405020304" pitchFamily="18" charset="0"/>
              </a:rPr>
              <a:t>IntegerSet</a:t>
            </a:r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</a:rPr>
              <a:t> class has methods that allow it to </a:t>
            </a:r>
            <a:r>
              <a:rPr lang="en-US" dirty="0" err="1">
                <a:latin typeface="Verdana" panose="020B0604030504040204" pitchFamily="34" charset="0"/>
                <a:ea typeface="Times New Roman" panose="02020603050405020304" pitchFamily="18" charset="0"/>
              </a:rPr>
              <a:t>si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Verdana" panose="020B0604030504040204" pitchFamily="34" charset="0"/>
                <a:ea typeface="Times New Roman" panose="02020603050405020304" pitchFamily="18" charset="0"/>
              </a:rPr>
              <a:t>Test Scope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</a:rPr>
              <a:t>There are multiple paths for execution. Test cases have been developed to cover all unique paths. JUnit tests have been written for all test cases.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Tests for the </a:t>
            </a:r>
            <a:r>
              <a:rPr lang="en-US" dirty="0" err="1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</a:t>
            </a:r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method are shown in Table 5.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282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31D9C-F375-B24E-8B0F-8E700C96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IntegerSet</a:t>
            </a:r>
            <a:r>
              <a:rPr lang="en-US" dirty="0"/>
              <a:t>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18CC7A-0BB2-7446-B85C-7493389193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F2164D2-1A16-0B47-8249-FB2AA4D4C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67905"/>
              </p:ext>
            </p:extLst>
          </p:nvPr>
        </p:nvGraphicFramePr>
        <p:xfrm>
          <a:off x="666295" y="1579748"/>
          <a:ext cx="6132511" cy="2782392"/>
        </p:xfrm>
        <a:graphic>
          <a:graphicData uri="http://schemas.openxmlformats.org/drawingml/2006/table">
            <a:tbl>
              <a:tblPr firstRow="1" firstCol="1">
                <a:tableStyleId>{1FE44F72-D7B3-41EB-977B-2E401710A9A8}</a:tableStyleId>
              </a:tblPr>
              <a:tblGrid>
                <a:gridCol w="793158">
                  <a:extLst>
                    <a:ext uri="{9D8B030D-6E8A-4147-A177-3AD203B41FA5}">
                      <a16:colId xmlns:a16="http://schemas.microsoft.com/office/drawing/2014/main" xmlns="" val="1014235971"/>
                    </a:ext>
                  </a:extLst>
                </a:gridCol>
                <a:gridCol w="793158">
                  <a:extLst>
                    <a:ext uri="{9D8B030D-6E8A-4147-A177-3AD203B41FA5}">
                      <a16:colId xmlns:a16="http://schemas.microsoft.com/office/drawing/2014/main" xmlns="" val="2839446497"/>
                    </a:ext>
                  </a:extLst>
                </a:gridCol>
                <a:gridCol w="1213065">
                  <a:extLst>
                    <a:ext uri="{9D8B030D-6E8A-4147-A177-3AD203B41FA5}">
                      <a16:colId xmlns:a16="http://schemas.microsoft.com/office/drawing/2014/main" xmlns="" val="1624564091"/>
                    </a:ext>
                  </a:extLst>
                </a:gridCol>
                <a:gridCol w="2164855">
                  <a:extLst>
                    <a:ext uri="{9D8B030D-6E8A-4147-A177-3AD203B41FA5}">
                      <a16:colId xmlns:a16="http://schemas.microsoft.com/office/drawing/2014/main" xmlns="" val="1715098056"/>
                    </a:ext>
                  </a:extLst>
                </a:gridCol>
                <a:gridCol w="1168275">
                  <a:extLst>
                    <a:ext uri="{9D8B030D-6E8A-4147-A177-3AD203B41FA5}">
                      <a16:colId xmlns:a16="http://schemas.microsoft.com/office/drawing/2014/main" xmlns="" val="2431741441"/>
                    </a:ext>
                  </a:extLst>
                </a:gridCol>
              </a:tblGrid>
              <a:tr h="6955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Arguments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 Case 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Expected Result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extLst>
                  <a:ext uri="{0D108BD9-81ED-4DB2-BD59-A6C34878D82A}">
                    <a16:rowId xmlns:a16="http://schemas.microsoft.com/office/drawing/2014/main" xmlns="" val="2789612421"/>
                  </a:ext>
                </a:extLst>
              </a:tr>
              <a:tr h="6955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testCal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Assert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1, 8, 1, 15, 2020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month1 == month2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extLst>
                  <a:ext uri="{0D108BD9-81ED-4DB2-BD59-A6C34878D82A}">
                    <a16:rowId xmlns:a16="http://schemas.microsoft.com/office/drawing/2014/main" xmlns="" val="718625707"/>
                  </a:ext>
                </a:extLst>
              </a:tr>
              <a:tr h="6955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testCal2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Assert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1, 8, 5, 15, 2020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month1 != month2. leap year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extLst>
                  <a:ext uri="{0D108BD9-81ED-4DB2-BD59-A6C34878D82A}">
                    <a16:rowId xmlns:a16="http://schemas.microsoft.com/office/drawing/2014/main" xmlns="" val="453045402"/>
                  </a:ext>
                </a:extLst>
              </a:tr>
              <a:tr h="6955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testCal3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Assert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1, 8, 5, 15, 2019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month1 != month2. Non leap year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127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185" marR="67185" marT="0" marB="0"/>
                </a:tc>
                <a:extLst>
                  <a:ext uri="{0D108BD9-81ED-4DB2-BD59-A6C34878D82A}">
                    <a16:rowId xmlns:a16="http://schemas.microsoft.com/office/drawing/2014/main" xmlns="" val="2572122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117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16082B-8A71-7F4F-8DD3-3015E448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D25A11-15DD-D84E-AF67-0896B6E8D8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F737522-3592-6A42-B0C7-344DFF040CC9}"/>
              </a:ext>
            </a:extLst>
          </p:cNvPr>
          <p:cNvSpPr/>
          <p:nvPr/>
        </p:nvSpPr>
        <p:spPr>
          <a:xfrm>
            <a:off x="981856" y="853247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Verdana" panose="020B0604030504040204" pitchFamily="34" charset="0"/>
                <a:ea typeface="Times New Roman" panose="02020603050405020304" pitchFamily="18" charset="0"/>
              </a:rPr>
              <a:t>9.</a:t>
            </a:r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 algn="just">
              <a:spcBef>
                <a:spcPts val="600"/>
              </a:spcBef>
            </a:pPr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</a:rPr>
              <a:t>Ammann, P., &amp; Offutt, J. (2017). Introduction to Software Testing (2nd ed.). Cambridge, UK: Cambridge University Press.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 algn="just">
              <a:spcBef>
                <a:spcPts val="600"/>
              </a:spcBef>
            </a:pPr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</a:rPr>
              <a:t>Axelrod, A. (2018). Complete Guide to Test Automation: Techniques, Practices, and Patterns for Building and Maintaining Effective Software Projects. Berkeley, CA: </a:t>
            </a:r>
            <a:r>
              <a:rPr lang="en-US" dirty="0" err="1">
                <a:latin typeface="Verdana" panose="020B0604030504040204" pitchFamily="34" charset="0"/>
                <a:ea typeface="Times New Roman" panose="02020603050405020304" pitchFamily="18" charset="0"/>
              </a:rPr>
              <a:t>Apress</a:t>
            </a:r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 algn="just">
              <a:spcBef>
                <a:spcPts val="600"/>
              </a:spcBef>
            </a:pPr>
            <a:r>
              <a:rPr lang="en-US" dirty="0" err="1">
                <a:latin typeface="Verdana" panose="020B0604030504040204" pitchFamily="34" charset="0"/>
                <a:ea typeface="Times New Roman" panose="02020603050405020304" pitchFamily="18" charset="0"/>
              </a:rPr>
              <a:t>Deitel</a:t>
            </a:r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</a:rPr>
              <a:t>, P. J., </a:t>
            </a:r>
            <a:r>
              <a:rPr lang="en-US" dirty="0" err="1">
                <a:latin typeface="Verdana" panose="020B0604030504040204" pitchFamily="34" charset="0"/>
                <a:ea typeface="Times New Roman" panose="02020603050405020304" pitchFamily="18" charset="0"/>
              </a:rPr>
              <a:t>Deitel</a:t>
            </a:r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</a:rPr>
              <a:t>, H. M. (2015). Java: How to program: Early objects (10th ed.). Harlow, Essex: Pearson Education Limited.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 algn="just">
              <a:spcBef>
                <a:spcPts val="600"/>
              </a:spcBef>
            </a:pPr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</a:rPr>
              <a:t>Myers, G. J., </a:t>
            </a:r>
            <a:r>
              <a:rPr lang="en-US" dirty="0" err="1">
                <a:latin typeface="Verdana" panose="020B0604030504040204" pitchFamily="34" charset="0"/>
                <a:ea typeface="Times New Roman" panose="02020603050405020304" pitchFamily="18" charset="0"/>
              </a:rPr>
              <a:t>Badgett</a:t>
            </a:r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</a:rPr>
              <a:t>, T., Thomas, T. M., &amp;amp; Sandler, C. (2004). The Art of Software Testing (2nd ed.). Hoboken, NJ: John Wiley &amp; Sons.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3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TriTyp</a:t>
            </a:r>
            <a:r>
              <a:rPr lang="en-US" dirty="0"/>
              <a:t>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Purpose: </a:t>
            </a:r>
          </a:p>
          <a:p>
            <a:pPr lvl="1"/>
            <a:r>
              <a:rPr lang="en-US" dirty="0"/>
              <a:t>Using 3 integers representing triangle side length, categorize triangle as scalene, isosceles, equilateral or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33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TriTyp</a:t>
            </a:r>
            <a:r>
              <a:rPr lang="en-US" dirty="0"/>
              <a:t>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614050"/>
            <a:ext cx="6132600" cy="2743200"/>
          </a:xfrm>
        </p:spPr>
        <p:txBody>
          <a:bodyPr/>
          <a:lstStyle/>
          <a:p>
            <a:r>
              <a:rPr lang="en-US" dirty="0"/>
              <a:t>Test Cases 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21C9F6D-AE0B-4FB7-9020-E620721B7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20" y="2125882"/>
            <a:ext cx="7403804" cy="156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4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TriTyp</a:t>
            </a:r>
            <a:r>
              <a:rPr lang="en-US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E54103-16B8-446C-9D71-37D60349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00" y="1378637"/>
            <a:ext cx="2148242" cy="37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4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TriTyp</a:t>
            </a:r>
            <a:r>
              <a:rPr lang="en-US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6B8DB83-019F-4ADA-AC54-3B772D05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41" y="1341565"/>
            <a:ext cx="3769079" cy="380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4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TriTyp</a:t>
            </a:r>
            <a:r>
              <a:rPr lang="en-US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7F90C02-BD4D-47C7-BD2B-899DE6C7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90" y="1158775"/>
            <a:ext cx="3323798" cy="39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2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TriTyp</a:t>
            </a:r>
            <a:r>
              <a:rPr lang="en-US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18A5594-B774-4660-940B-8CF1EE328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553" y="1462749"/>
            <a:ext cx="3447463" cy="3173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09E55E-0CB6-4CE6-B6C9-36A05C0C3457}"/>
              </a:ext>
            </a:extLst>
          </p:cNvPr>
          <p:cNvSpPr txBox="1"/>
          <p:nvPr/>
        </p:nvSpPr>
        <p:spPr>
          <a:xfrm>
            <a:off x="914400" y="1681962"/>
            <a:ext cx="2369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tests for </a:t>
            </a:r>
            <a:r>
              <a:rPr lang="en-US" sz="2400" dirty="0" err="1"/>
              <a:t>TriTyp</a:t>
            </a:r>
            <a:r>
              <a:rPr lang="en-US" sz="2400" dirty="0"/>
              <a:t> passed...</a:t>
            </a:r>
          </a:p>
        </p:txBody>
      </p:sp>
    </p:spTree>
    <p:extLst>
      <p:ext uri="{BB962C8B-B14F-4D97-AF65-F5344CB8AC3E}">
        <p14:creationId xmlns:p14="http://schemas.microsoft.com/office/powerpoint/2010/main" val="57697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17840-69DC-49AE-BE74-327E9D9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CE419-200F-4FC2-9BD4-3670C81E8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5EF9538F-9E7C-40D5-9F9F-E482082D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8" y="1327150"/>
            <a:ext cx="6132512" cy="3146425"/>
          </a:xfrm>
        </p:spPr>
        <p:txBody>
          <a:bodyPr/>
          <a:lstStyle/>
          <a:p>
            <a:r>
              <a:rPr lang="en-US" dirty="0"/>
              <a:t>Code Purpose: </a:t>
            </a:r>
          </a:p>
          <a:p>
            <a:pPr lvl="1"/>
            <a:r>
              <a:rPr lang="en-US" dirty="0"/>
              <a:t>Calculates the number of days between two dates of the same year, accounting for leap years</a:t>
            </a:r>
          </a:p>
        </p:txBody>
      </p:sp>
    </p:spTree>
    <p:extLst>
      <p:ext uri="{BB962C8B-B14F-4D97-AF65-F5344CB8AC3E}">
        <p14:creationId xmlns:p14="http://schemas.microsoft.com/office/powerpoint/2010/main" val="1993893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4CD0DCE37EE54CBF7815B7A19B59CC" ma:contentTypeVersion="8" ma:contentTypeDescription="Create a new document." ma:contentTypeScope="" ma:versionID="afcc656808b8b78027be3907e4ed3511">
  <xsd:schema xmlns:xsd="http://www.w3.org/2001/XMLSchema" xmlns:xs="http://www.w3.org/2001/XMLSchema" xmlns:p="http://schemas.microsoft.com/office/2006/metadata/properties" xmlns:ns2="9b9fb7b9-f56c-4156-a6bc-fbf81752e3c7" targetNamespace="http://schemas.microsoft.com/office/2006/metadata/properties" ma:root="true" ma:fieldsID="aec4c2070145da5a7d176a5f8f2dde0a" ns2:_="">
    <xsd:import namespace="9b9fb7b9-f56c-4156-a6bc-fbf81752e3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fb7b9-f56c-4156-a6bc-fbf81752e3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345F14-5ADE-46D7-83A0-93E0498798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85725B-CE6F-4C7A-8DF2-B4CA89AA55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9fb7b9-f56c-4156-a6bc-fbf81752e3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56DA96-D094-4F91-9567-E8308FA419E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388</Words>
  <Application>Microsoft Office PowerPoint</Application>
  <PresentationFormat>On-screen Show (16:9)</PresentationFormat>
  <Paragraphs>146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Salerio template</vt:lpstr>
      <vt:lpstr>Comprehensive  Test Pass Report</vt:lpstr>
      <vt:lpstr>Agenda</vt:lpstr>
      <vt:lpstr>TriTyp Class</vt:lpstr>
      <vt:lpstr>TriTyp Class</vt:lpstr>
      <vt:lpstr>TriTyp Class</vt:lpstr>
      <vt:lpstr>TriTyp Class</vt:lpstr>
      <vt:lpstr>TriTyp Class</vt:lpstr>
      <vt:lpstr>TriTyp Class</vt:lpstr>
      <vt:lpstr>Cal Class</vt:lpstr>
      <vt:lpstr>Cal Class</vt:lpstr>
      <vt:lpstr>Cal Class</vt:lpstr>
      <vt:lpstr>Cal Class</vt:lpstr>
      <vt:lpstr>Thermostat Class</vt:lpstr>
      <vt:lpstr>Thermostat Class</vt:lpstr>
      <vt:lpstr>Thermostat Class</vt:lpstr>
      <vt:lpstr>Thermostat Class</vt:lpstr>
      <vt:lpstr>Thermostat Class</vt:lpstr>
      <vt:lpstr>Thermostat Class</vt:lpstr>
      <vt:lpstr>Thermostat Class</vt:lpstr>
      <vt:lpstr>Thermostat Class</vt:lpstr>
      <vt:lpstr>Thermostat Class</vt:lpstr>
      <vt:lpstr>IntegerSet class </vt:lpstr>
      <vt:lpstr>IntegerSet Class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Derek Bugg</dc:creator>
  <cp:lastModifiedBy>Michael</cp:lastModifiedBy>
  <cp:revision>14</cp:revision>
  <dcterms:modified xsi:type="dcterms:W3CDTF">2020-12-10T08:16:45Z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0x010100914CD0DCE37EE54CBF7815B7A19B59CC</vt:lpwstr>
  </property>
</Properties>
</file>