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9" r:id="rId2"/>
    <p:sldId id="260" r:id="rId3"/>
    <p:sldId id="266" r:id="rId4"/>
    <p:sldId id="267" r:id="rId5"/>
    <p:sldId id="268" r:id="rId6"/>
    <p:sldId id="269" r:id="rId7"/>
    <p:sldId id="261" r:id="rId8"/>
    <p:sldId id="262" r:id="rId9"/>
    <p:sldId id="263"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8AC90-75CD-4E8F-A817-5813E3A8A559}" type="datetimeFigureOut">
              <a:rPr lang="en-US" smtClean="0"/>
              <a:t>4/13/2018</a:t>
            </a:fld>
            <a:endParaRPr lang="en-US"/>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65E457-7255-48C0-BCEA-43D5BED19B3D}" type="slidenum">
              <a:rPr lang="en-US" smtClean="0"/>
              <a:t>‹#›</a:t>
            </a:fld>
            <a:endParaRPr lang="en-US"/>
          </a:p>
        </p:txBody>
      </p:sp>
    </p:spTree>
    <p:extLst>
      <p:ext uri="{BB962C8B-B14F-4D97-AF65-F5344CB8AC3E}">
        <p14:creationId xmlns:p14="http://schemas.microsoft.com/office/powerpoint/2010/main" val="185183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13.04.2018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13.04.2018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13.04.2018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13.04.2018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13.04.2018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13.04.2018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t>13.04.2018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13.04.2018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13.04.2018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tr-TR" smtClean="0"/>
              <a:t>Asıl başlık stili için tıklatın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13.04.2018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13.04.2018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23720DD-5B6D-40BF-8493-A6B52D484E6B}" type="datetimeFigureOut">
              <a:rPr lang="tr-TR" smtClean="0"/>
              <a:t>13.04.2018</a:t>
            </a:fld>
            <a:endParaRPr lang="tr-T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tr-T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302176B-0E47-46AC-8F43-DAB4B8A37D06}" type="slidenum">
              <a:rPr lang="tr-TR" smtClean="0"/>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187624" y="764704"/>
            <a:ext cx="6844823" cy="369332"/>
          </a:xfrm>
          <a:prstGeom prst="rect">
            <a:avLst/>
          </a:prstGeom>
          <a:noFill/>
        </p:spPr>
        <p:txBody>
          <a:bodyPr wrap="none" rtlCol="0">
            <a:spAutoFit/>
          </a:bodyPr>
          <a:lstStyle/>
          <a:p>
            <a:pPr algn="ctr"/>
            <a:r>
              <a:rPr lang="en-GB" b="1" dirty="0"/>
              <a:t>Coupling of Design Patterns: Common Practices and Their Benefits</a:t>
            </a:r>
            <a:endParaRPr lang="en-US" dirty="0"/>
          </a:p>
        </p:txBody>
      </p:sp>
      <p:sp>
        <p:nvSpPr>
          <p:cNvPr id="3" name="Dikdörtgen 2"/>
          <p:cNvSpPr/>
          <p:nvPr/>
        </p:nvSpPr>
        <p:spPr>
          <a:xfrm>
            <a:off x="467544" y="1556792"/>
            <a:ext cx="8424936" cy="307777"/>
          </a:xfrm>
          <a:prstGeom prst="rect">
            <a:avLst/>
          </a:prstGeom>
        </p:spPr>
        <p:txBody>
          <a:bodyPr wrap="square">
            <a:spAutoFit/>
          </a:bodyPr>
          <a:lstStyle/>
          <a:p>
            <a:r>
              <a:rPr lang="en-US" sz="1400" dirty="0" smtClean="0"/>
              <a:t>- What is a design pattern? </a:t>
            </a:r>
            <a:endParaRPr lang="en-US" sz="1400" dirty="0"/>
          </a:p>
        </p:txBody>
      </p:sp>
      <p:sp>
        <p:nvSpPr>
          <p:cNvPr id="4" name="Metin kutusu 3"/>
          <p:cNvSpPr txBox="1"/>
          <p:nvPr/>
        </p:nvSpPr>
        <p:spPr>
          <a:xfrm>
            <a:off x="755576" y="2132052"/>
            <a:ext cx="7200800" cy="461665"/>
          </a:xfrm>
          <a:prstGeom prst="rect">
            <a:avLst/>
          </a:prstGeom>
          <a:noFill/>
        </p:spPr>
        <p:txBody>
          <a:bodyPr wrap="square" rtlCol="0">
            <a:spAutoFit/>
          </a:bodyPr>
          <a:lstStyle/>
          <a:p>
            <a:r>
              <a:rPr lang="en-US" sz="1200" dirty="0" smtClean="0"/>
              <a:t>A software design pattern is a general, reusable solution to a commonly occurring problem within a given context in software design. It is not a finished design that can be transformed directly into source code. </a:t>
            </a:r>
            <a:endParaRPr lang="en-US" sz="1200" dirty="0"/>
          </a:p>
        </p:txBody>
      </p:sp>
      <p:sp>
        <p:nvSpPr>
          <p:cNvPr id="5" name="Metin kutusu 4"/>
          <p:cNvSpPr txBox="1"/>
          <p:nvPr/>
        </p:nvSpPr>
        <p:spPr>
          <a:xfrm>
            <a:off x="755576" y="3000538"/>
            <a:ext cx="7276871" cy="461665"/>
          </a:xfrm>
          <a:prstGeom prst="rect">
            <a:avLst/>
          </a:prstGeom>
          <a:noFill/>
        </p:spPr>
        <p:txBody>
          <a:bodyPr wrap="square" rtlCol="0">
            <a:spAutoFit/>
          </a:bodyPr>
          <a:lstStyle/>
          <a:p>
            <a:r>
              <a:rPr lang="en-US" sz="1200" dirty="0" smtClean="0">
                <a:solidFill>
                  <a:srgbClr val="0070C0"/>
                </a:solidFill>
              </a:rPr>
              <a:t>In a single file we need to decide relation of functions. (functional programming). </a:t>
            </a:r>
            <a:r>
              <a:rPr lang="en-US" sz="1200" dirty="0">
                <a:solidFill>
                  <a:srgbClr val="0070C0"/>
                </a:solidFill>
              </a:rPr>
              <a:t>W</a:t>
            </a:r>
            <a:r>
              <a:rPr lang="en-US" sz="1200" dirty="0" smtClean="0">
                <a:solidFill>
                  <a:srgbClr val="0070C0"/>
                </a:solidFill>
              </a:rPr>
              <a:t>hen we start programming with multiple classes that each have their own data and methods we need to decide relations of classes </a:t>
            </a:r>
            <a:r>
              <a:rPr lang="en-US" sz="1200" dirty="0" err="1" smtClean="0">
                <a:solidFill>
                  <a:srgbClr val="0070C0"/>
                </a:solidFill>
              </a:rPr>
              <a:t>aswell</a:t>
            </a:r>
            <a:r>
              <a:rPr lang="en-US" sz="1200" dirty="0" smtClean="0">
                <a:solidFill>
                  <a:srgbClr val="0070C0"/>
                </a:solidFill>
              </a:rPr>
              <a:t>.</a:t>
            </a:r>
            <a:endParaRPr lang="en-US" sz="1200" dirty="0">
              <a:solidFill>
                <a:srgbClr val="0070C0"/>
              </a:solidFill>
            </a:endParaRPr>
          </a:p>
        </p:txBody>
      </p:sp>
      <p:sp>
        <p:nvSpPr>
          <p:cNvPr id="6" name="Dikdörtgen 5"/>
          <p:cNvSpPr/>
          <p:nvPr/>
        </p:nvSpPr>
        <p:spPr>
          <a:xfrm>
            <a:off x="755576" y="3861048"/>
            <a:ext cx="7200800" cy="461665"/>
          </a:xfrm>
          <a:prstGeom prst="rect">
            <a:avLst/>
          </a:prstGeom>
        </p:spPr>
        <p:txBody>
          <a:bodyPr wrap="square">
            <a:spAutoFit/>
          </a:bodyPr>
          <a:lstStyle/>
          <a:p>
            <a:r>
              <a:rPr lang="en-GB" sz="1200" dirty="0"/>
              <a:t>Design patterns may be viewed as a structured approach </a:t>
            </a:r>
            <a:r>
              <a:rPr lang="en-GB" sz="1200" dirty="0" smtClean="0"/>
              <a:t>to computer programming </a:t>
            </a:r>
            <a:r>
              <a:rPr lang="en-GB" sz="1200" dirty="0"/>
              <a:t>intermediate between the levels of </a:t>
            </a:r>
            <a:r>
              <a:rPr lang="en-GB" sz="1200" dirty="0" smtClean="0"/>
              <a:t>a programming paradigm and a concrete algorithm.</a:t>
            </a:r>
            <a:endParaRPr lang="en-US" sz="1200" dirty="0"/>
          </a:p>
        </p:txBody>
      </p:sp>
      <p:sp>
        <p:nvSpPr>
          <p:cNvPr id="7" name="Dikdörtgen 6"/>
          <p:cNvSpPr/>
          <p:nvPr/>
        </p:nvSpPr>
        <p:spPr>
          <a:xfrm>
            <a:off x="755576" y="4725144"/>
            <a:ext cx="7200800" cy="646331"/>
          </a:xfrm>
          <a:prstGeom prst="rect">
            <a:avLst/>
          </a:prstGeom>
        </p:spPr>
        <p:txBody>
          <a:bodyPr wrap="square">
            <a:spAutoFit/>
          </a:bodyPr>
          <a:lstStyle/>
          <a:p>
            <a:r>
              <a:rPr lang="en-GB" sz="1200" dirty="0"/>
              <a:t>Effective software design requires considering issues that may not become visible until later in the implementation</a:t>
            </a:r>
            <a:r>
              <a:rPr lang="en-GB" sz="1200" dirty="0" smtClean="0"/>
              <a:t>. </a:t>
            </a:r>
            <a:r>
              <a:rPr lang="en-GB" sz="1200" dirty="0" smtClean="0">
                <a:solidFill>
                  <a:srgbClr val="0070C0"/>
                </a:solidFill>
              </a:rPr>
              <a:t>Again, on a smaller scale, if you were to start programming before deciding on how to solve the problem, you would most likely get stuck and start again. </a:t>
            </a:r>
            <a:endParaRPr lang="en-US" sz="1200" dirty="0">
              <a:solidFill>
                <a:srgbClr val="0070C0"/>
              </a:solidFill>
            </a:endParaRPr>
          </a:p>
        </p:txBody>
      </p:sp>
    </p:spTree>
    <p:extLst>
      <p:ext uri="{BB962C8B-B14F-4D97-AF65-F5344CB8AC3E}">
        <p14:creationId xmlns:p14="http://schemas.microsoft.com/office/powerpoint/2010/main" val="375115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3417" y="1511704"/>
            <a:ext cx="8424936" cy="307777"/>
          </a:xfrm>
          <a:prstGeom prst="rect">
            <a:avLst/>
          </a:prstGeom>
        </p:spPr>
        <p:txBody>
          <a:bodyPr wrap="square">
            <a:spAutoFit/>
          </a:bodyPr>
          <a:lstStyle/>
          <a:p>
            <a:r>
              <a:rPr lang="en-US" sz="1400" dirty="0" smtClean="0"/>
              <a:t>- Abstract</a:t>
            </a:r>
            <a:endParaRPr lang="en-US" sz="1400" dirty="0"/>
          </a:p>
        </p:txBody>
      </p:sp>
      <p:sp>
        <p:nvSpPr>
          <p:cNvPr id="3" name="Metin kutusu 2"/>
          <p:cNvSpPr txBox="1"/>
          <p:nvPr/>
        </p:nvSpPr>
        <p:spPr>
          <a:xfrm>
            <a:off x="755576" y="2132052"/>
            <a:ext cx="7200800" cy="276999"/>
          </a:xfrm>
          <a:prstGeom prst="rect">
            <a:avLst/>
          </a:prstGeom>
          <a:noFill/>
        </p:spPr>
        <p:txBody>
          <a:bodyPr wrap="square" rtlCol="0">
            <a:spAutoFit/>
          </a:bodyPr>
          <a:lstStyle/>
          <a:p>
            <a:r>
              <a:rPr lang="en-GB" sz="1200" i="1" dirty="0"/>
              <a:t>We examine the notion of pattern coupling to classify </a:t>
            </a:r>
            <a:r>
              <a:rPr lang="en-GB" sz="1200" i="1" dirty="0" smtClean="0"/>
              <a:t>how designs </a:t>
            </a:r>
            <a:r>
              <a:rPr lang="en-GB" sz="1200" i="1" dirty="0"/>
              <a:t>may include coupled patterns.</a:t>
            </a:r>
            <a:endParaRPr lang="en-US" sz="1200" dirty="0"/>
          </a:p>
        </p:txBody>
      </p:sp>
      <p:sp>
        <p:nvSpPr>
          <p:cNvPr id="4" name="Metin kutusu 3"/>
          <p:cNvSpPr txBox="1"/>
          <p:nvPr/>
        </p:nvSpPr>
        <p:spPr>
          <a:xfrm>
            <a:off x="755576" y="3000538"/>
            <a:ext cx="7276871" cy="461665"/>
          </a:xfrm>
          <a:prstGeom prst="rect">
            <a:avLst/>
          </a:prstGeom>
          <a:noFill/>
        </p:spPr>
        <p:txBody>
          <a:bodyPr wrap="square" rtlCol="0">
            <a:spAutoFit/>
          </a:bodyPr>
          <a:lstStyle/>
          <a:p>
            <a:r>
              <a:rPr lang="en-US" sz="1200" i="1" dirty="0"/>
              <a:t>We find many </a:t>
            </a:r>
            <a:r>
              <a:rPr lang="en-US" sz="1200" i="1" dirty="0" smtClean="0"/>
              <a:t>examples </a:t>
            </a:r>
            <a:r>
              <a:rPr lang="en-GB" sz="1200" i="1" dirty="0" smtClean="0"/>
              <a:t>of </a:t>
            </a:r>
            <a:r>
              <a:rPr lang="en-GB" sz="1200" i="1" dirty="0"/>
              <a:t>coupled patterns; this coupling may be “tight” </a:t>
            </a:r>
            <a:r>
              <a:rPr lang="en-GB" sz="1200" i="1" dirty="0" smtClean="0"/>
              <a:t>or “loose</a:t>
            </a:r>
            <a:r>
              <a:rPr lang="en-GB" sz="1200" i="1" dirty="0"/>
              <a:t>”, and provides both benefits and costs.</a:t>
            </a:r>
            <a:endParaRPr lang="en-US" sz="1200" dirty="0">
              <a:solidFill>
                <a:srgbClr val="0070C0"/>
              </a:solidFill>
            </a:endParaRPr>
          </a:p>
        </p:txBody>
      </p:sp>
      <p:sp>
        <p:nvSpPr>
          <p:cNvPr id="5" name="Dikdörtgen 4"/>
          <p:cNvSpPr/>
          <p:nvPr/>
        </p:nvSpPr>
        <p:spPr>
          <a:xfrm>
            <a:off x="755575" y="3861048"/>
            <a:ext cx="7276871" cy="461665"/>
          </a:xfrm>
          <a:prstGeom prst="rect">
            <a:avLst/>
          </a:prstGeom>
        </p:spPr>
        <p:txBody>
          <a:bodyPr wrap="square">
            <a:spAutoFit/>
          </a:bodyPr>
          <a:lstStyle/>
          <a:p>
            <a:r>
              <a:rPr lang="en-US" sz="1200" i="1" dirty="0"/>
              <a:t>We </a:t>
            </a:r>
            <a:r>
              <a:rPr lang="en-US" sz="1200" i="1" dirty="0" smtClean="0"/>
              <a:t>qualitatively </a:t>
            </a:r>
            <a:r>
              <a:rPr lang="en-GB" sz="1200" i="1" dirty="0" smtClean="0"/>
              <a:t>assess </a:t>
            </a:r>
            <a:r>
              <a:rPr lang="en-GB" sz="1200" i="1" dirty="0"/>
              <a:t>the goodness of pattern coupling in terms of </a:t>
            </a:r>
            <a:r>
              <a:rPr lang="en-GB" sz="1200" i="1" dirty="0" smtClean="0"/>
              <a:t>effects on </a:t>
            </a:r>
            <a:r>
              <a:rPr lang="en-GB" sz="1200" i="1" dirty="0"/>
              <a:t>maintainability, factorability, and reusability </a:t>
            </a:r>
            <a:r>
              <a:rPr lang="en-GB" sz="1200" i="1" dirty="0" smtClean="0"/>
              <a:t>when patterns </a:t>
            </a:r>
            <a:r>
              <a:rPr lang="en-GB" sz="1200" i="1" dirty="0"/>
              <a:t>are coupled in various ways.</a:t>
            </a:r>
            <a:endParaRPr lang="en-US" sz="1200" dirty="0"/>
          </a:p>
        </p:txBody>
      </p:sp>
    </p:spTree>
    <p:extLst>
      <p:ext uri="{BB962C8B-B14F-4D97-AF65-F5344CB8AC3E}">
        <p14:creationId xmlns:p14="http://schemas.microsoft.com/office/powerpoint/2010/main" val="238842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3417" y="1511704"/>
            <a:ext cx="8424936" cy="307777"/>
          </a:xfrm>
          <a:prstGeom prst="rect">
            <a:avLst/>
          </a:prstGeom>
        </p:spPr>
        <p:txBody>
          <a:bodyPr wrap="square">
            <a:spAutoFit/>
          </a:bodyPr>
          <a:lstStyle/>
          <a:p>
            <a:r>
              <a:rPr lang="en-US" sz="1400" dirty="0"/>
              <a:t>1. Introduction</a:t>
            </a:r>
            <a:endParaRPr lang="en-US" sz="1400" dirty="0"/>
          </a:p>
        </p:txBody>
      </p:sp>
      <p:sp>
        <p:nvSpPr>
          <p:cNvPr id="3" name="Dikdörtgen 2"/>
          <p:cNvSpPr/>
          <p:nvPr/>
        </p:nvSpPr>
        <p:spPr>
          <a:xfrm>
            <a:off x="683568" y="2204864"/>
            <a:ext cx="7344816" cy="461665"/>
          </a:xfrm>
          <a:prstGeom prst="rect">
            <a:avLst/>
          </a:prstGeom>
        </p:spPr>
        <p:txBody>
          <a:bodyPr wrap="square">
            <a:spAutoFit/>
          </a:bodyPr>
          <a:lstStyle/>
          <a:p>
            <a:r>
              <a:rPr lang="en-GB" sz="1200" dirty="0"/>
              <a:t>Design patterns are architectural units, just as classes </a:t>
            </a:r>
            <a:r>
              <a:rPr lang="en-GB" sz="1200" dirty="0" smtClean="0"/>
              <a:t>are implementation </a:t>
            </a:r>
            <a:r>
              <a:rPr lang="en-GB" sz="1200" dirty="0"/>
              <a:t>units. We can view a system as a </a:t>
            </a:r>
            <a:r>
              <a:rPr lang="en-GB" sz="1200" dirty="0" smtClean="0"/>
              <a:t>collection of </a:t>
            </a:r>
            <a:r>
              <a:rPr lang="en-GB" sz="1200" dirty="0"/>
              <a:t>interacting patterns and independent classes.</a:t>
            </a:r>
            <a:endParaRPr lang="en-US" sz="1200" dirty="0"/>
          </a:p>
        </p:txBody>
      </p:sp>
      <p:sp>
        <p:nvSpPr>
          <p:cNvPr id="4" name="Dikdörtgen 3"/>
          <p:cNvSpPr/>
          <p:nvPr/>
        </p:nvSpPr>
        <p:spPr>
          <a:xfrm>
            <a:off x="683568" y="3068960"/>
            <a:ext cx="7344816" cy="461665"/>
          </a:xfrm>
          <a:prstGeom prst="rect">
            <a:avLst/>
          </a:prstGeom>
        </p:spPr>
        <p:txBody>
          <a:bodyPr wrap="square">
            <a:spAutoFit/>
          </a:bodyPr>
          <a:lstStyle/>
          <a:p>
            <a:r>
              <a:rPr lang="en-GB" sz="1200" dirty="0"/>
              <a:t>Pattern coupling results from connections between </a:t>
            </a:r>
            <a:r>
              <a:rPr lang="en-GB" sz="1200" dirty="0" smtClean="0"/>
              <a:t>patterns. Common </a:t>
            </a:r>
            <a:r>
              <a:rPr lang="en-GB" sz="1200" dirty="0"/>
              <a:t>classes can connect two patterns</a:t>
            </a:r>
            <a:r>
              <a:rPr lang="en-GB" sz="1200" dirty="0" smtClean="0"/>
              <a:t>. </a:t>
            </a:r>
            <a:r>
              <a:rPr lang="en-US" sz="1200" dirty="0"/>
              <a:t>They play</a:t>
            </a:r>
          </a:p>
          <a:p>
            <a:r>
              <a:rPr lang="en-GB" sz="1200" dirty="0"/>
              <a:t>roles in more than one pattern by referencing common </a:t>
            </a:r>
            <a:r>
              <a:rPr lang="en-GB" sz="1200" dirty="0" smtClean="0"/>
              <a:t>objects, and </a:t>
            </a:r>
            <a:r>
              <a:rPr lang="en-GB" sz="1200" dirty="0"/>
              <a:t>by using methods in another pattern.</a:t>
            </a:r>
            <a:endParaRPr lang="en-US" sz="1200" dirty="0"/>
          </a:p>
        </p:txBody>
      </p:sp>
    </p:spTree>
    <p:extLst>
      <p:ext uri="{BB962C8B-B14F-4D97-AF65-F5344CB8AC3E}">
        <p14:creationId xmlns:p14="http://schemas.microsoft.com/office/powerpoint/2010/main" val="248005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3417" y="836712"/>
            <a:ext cx="8424936" cy="307777"/>
          </a:xfrm>
          <a:prstGeom prst="rect">
            <a:avLst/>
          </a:prstGeom>
        </p:spPr>
        <p:txBody>
          <a:bodyPr wrap="square">
            <a:spAutoFit/>
          </a:bodyPr>
          <a:lstStyle/>
          <a:p>
            <a:r>
              <a:rPr lang="en-US" sz="1400" dirty="0"/>
              <a:t>1. Introduction</a:t>
            </a:r>
            <a:endParaRPr lang="en-US" sz="1400" dirty="0"/>
          </a:p>
        </p:txBody>
      </p:sp>
      <p:sp>
        <p:nvSpPr>
          <p:cNvPr id="3" name="Dikdörtgen 2"/>
          <p:cNvSpPr/>
          <p:nvPr/>
        </p:nvSpPr>
        <p:spPr>
          <a:xfrm>
            <a:off x="699440" y="1486525"/>
            <a:ext cx="7400951" cy="646331"/>
          </a:xfrm>
          <a:prstGeom prst="rect">
            <a:avLst/>
          </a:prstGeom>
        </p:spPr>
        <p:txBody>
          <a:bodyPr wrap="square">
            <a:spAutoFit/>
          </a:bodyPr>
          <a:lstStyle/>
          <a:p>
            <a:r>
              <a:rPr lang="en-US" sz="1200" dirty="0"/>
              <a:t>In this example, </a:t>
            </a:r>
            <a:r>
              <a:rPr lang="en-US" sz="1200" dirty="0" smtClean="0"/>
              <a:t>an </a:t>
            </a:r>
            <a:r>
              <a:rPr lang="en-GB" sz="1200" dirty="0" smtClean="0"/>
              <a:t>instance </a:t>
            </a:r>
            <a:r>
              <a:rPr lang="en-GB" sz="1200" dirty="0"/>
              <a:t>of an Abstract Factory pattern is coupled with </a:t>
            </a:r>
            <a:r>
              <a:rPr lang="en-GB" sz="1200" dirty="0" smtClean="0"/>
              <a:t>an instance </a:t>
            </a:r>
            <a:r>
              <a:rPr lang="en-GB" sz="1200" dirty="0"/>
              <a:t>of a Visitor pattern through shared classes. </a:t>
            </a:r>
            <a:r>
              <a:rPr lang="en-GB" sz="1200" dirty="0" smtClean="0"/>
              <a:t>Interface </a:t>
            </a:r>
            <a:r>
              <a:rPr lang="en-GB" sz="1200" dirty="0" err="1" smtClean="0"/>
              <a:t>ASTNode</a:t>
            </a:r>
            <a:r>
              <a:rPr lang="en-GB" sz="1200" dirty="0"/>
              <a:t>, classes AST, </a:t>
            </a:r>
            <a:r>
              <a:rPr lang="en-GB" sz="1200" dirty="0" err="1"/>
              <a:t>StmtNode</a:t>
            </a:r>
            <a:r>
              <a:rPr lang="en-GB" sz="1200" dirty="0"/>
              <a:t>, and </a:t>
            </a:r>
            <a:r>
              <a:rPr lang="en-GB" sz="1200" dirty="0" err="1"/>
              <a:t>DeclNode</a:t>
            </a:r>
            <a:r>
              <a:rPr lang="en-GB" sz="1200" dirty="0"/>
              <a:t> </a:t>
            </a:r>
            <a:r>
              <a:rPr lang="en-GB" sz="1200" dirty="0" smtClean="0"/>
              <a:t>play </a:t>
            </a:r>
            <a:r>
              <a:rPr lang="en-GB" sz="1200" dirty="0"/>
              <a:t>roles in both patterns. A change in parts of one pattern </a:t>
            </a:r>
            <a:r>
              <a:rPr lang="en-GB" sz="1200" dirty="0" smtClean="0"/>
              <a:t>can affect </a:t>
            </a:r>
            <a:r>
              <a:rPr lang="en-GB" sz="1200" dirty="0"/>
              <a:t>the </a:t>
            </a:r>
            <a:r>
              <a:rPr lang="en-GB" sz="1200" dirty="0" err="1"/>
              <a:t>behavior</a:t>
            </a:r>
            <a:r>
              <a:rPr lang="en-GB" sz="1200" dirty="0"/>
              <a:t> of the other pattern.</a:t>
            </a:r>
            <a:endParaRPr lang="en-US" sz="1200" dirty="0"/>
          </a:p>
        </p:txBody>
      </p:sp>
      <p:pic>
        <p:nvPicPr>
          <p:cNvPr id="7170" name="Picture 2" descr="C:\Users\Ani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3358"/>
            <a:ext cx="4229100" cy="38957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Anil\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872" y="6237312"/>
            <a:ext cx="319087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3417" y="620688"/>
            <a:ext cx="8424936" cy="307777"/>
          </a:xfrm>
          <a:prstGeom prst="rect">
            <a:avLst/>
          </a:prstGeom>
        </p:spPr>
        <p:txBody>
          <a:bodyPr wrap="square">
            <a:spAutoFit/>
          </a:bodyPr>
          <a:lstStyle/>
          <a:p>
            <a:r>
              <a:rPr lang="en-US" sz="1400" dirty="0"/>
              <a:t>1. Introduction</a:t>
            </a:r>
            <a:endParaRPr lang="en-US" sz="1400" dirty="0"/>
          </a:p>
        </p:txBody>
      </p:sp>
      <p:sp>
        <p:nvSpPr>
          <p:cNvPr id="3" name="Dikdörtgen 2"/>
          <p:cNvSpPr/>
          <p:nvPr/>
        </p:nvSpPr>
        <p:spPr>
          <a:xfrm>
            <a:off x="683568" y="1124744"/>
            <a:ext cx="7344816" cy="461665"/>
          </a:xfrm>
          <a:prstGeom prst="rect">
            <a:avLst/>
          </a:prstGeom>
        </p:spPr>
        <p:txBody>
          <a:bodyPr wrap="square">
            <a:spAutoFit/>
          </a:bodyPr>
          <a:lstStyle/>
          <a:p>
            <a:r>
              <a:rPr lang="en-GB" sz="1200" dirty="0"/>
              <a:t>Although we have not found the notion of pattern </a:t>
            </a:r>
            <a:r>
              <a:rPr lang="en-GB" sz="1200" dirty="0" smtClean="0"/>
              <a:t>coupling discussed </a:t>
            </a:r>
            <a:r>
              <a:rPr lang="en-GB" sz="1200" dirty="0"/>
              <a:t>in the literature, we found numerous examples</a:t>
            </a:r>
          </a:p>
          <a:p>
            <a:r>
              <a:rPr lang="en-GB" sz="1200" dirty="0"/>
              <a:t>of coupled patterns. In this paper, we study the 23 </a:t>
            </a:r>
            <a:r>
              <a:rPr lang="en-GB" sz="1200" dirty="0" smtClean="0"/>
              <a:t>patterns </a:t>
            </a:r>
            <a:r>
              <a:rPr lang="it-IT" sz="1200" dirty="0" smtClean="0"/>
              <a:t>described </a:t>
            </a:r>
            <a:r>
              <a:rPr lang="it-IT" sz="1200" dirty="0"/>
              <a:t>in Gamma et </a:t>
            </a:r>
            <a:r>
              <a:rPr lang="it-IT" sz="1200" dirty="0" smtClean="0"/>
              <a:t>al.</a:t>
            </a:r>
            <a:endParaRPr lang="en-US" sz="1200" dirty="0"/>
          </a:p>
        </p:txBody>
      </p:sp>
      <p:pic>
        <p:nvPicPr>
          <p:cNvPr id="8194" name="Picture 2" descr="C:\Users\Ani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313" y="1658417"/>
            <a:ext cx="4505325"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US" sz="1400" dirty="0"/>
              <a:t>2. Approach</a:t>
            </a:r>
            <a:endParaRPr lang="en-US" sz="1400" dirty="0"/>
          </a:p>
        </p:txBody>
      </p:sp>
      <p:sp>
        <p:nvSpPr>
          <p:cNvPr id="3" name="Dikdörtgen 2"/>
          <p:cNvSpPr/>
          <p:nvPr/>
        </p:nvSpPr>
        <p:spPr>
          <a:xfrm>
            <a:off x="755576" y="1196752"/>
            <a:ext cx="7776864" cy="461665"/>
          </a:xfrm>
          <a:prstGeom prst="rect">
            <a:avLst/>
          </a:prstGeom>
        </p:spPr>
        <p:txBody>
          <a:bodyPr wrap="square">
            <a:spAutoFit/>
          </a:bodyPr>
          <a:lstStyle/>
          <a:p>
            <a:r>
              <a:rPr lang="en-GB" sz="1200" dirty="0"/>
              <a:t>We examined the available literature describing </a:t>
            </a:r>
            <a:r>
              <a:rPr lang="en-GB" sz="1200" dirty="0" smtClean="0"/>
              <a:t>specific design </a:t>
            </a:r>
            <a:r>
              <a:rPr lang="en-GB" sz="1200" dirty="0"/>
              <a:t>pattern applications to find examples of pattern coupling</a:t>
            </a:r>
          </a:p>
          <a:p>
            <a:r>
              <a:rPr lang="en-US" sz="1200" dirty="0"/>
              <a:t>using the following process:</a:t>
            </a:r>
            <a:endParaRPr lang="en-US" sz="1200" dirty="0"/>
          </a:p>
        </p:txBody>
      </p:sp>
      <p:sp>
        <p:nvSpPr>
          <p:cNvPr id="4" name="Dikdörtgen 3"/>
          <p:cNvSpPr/>
          <p:nvPr/>
        </p:nvSpPr>
        <p:spPr>
          <a:xfrm>
            <a:off x="1187624" y="1710839"/>
            <a:ext cx="4572000" cy="4339650"/>
          </a:xfrm>
          <a:prstGeom prst="rect">
            <a:avLst/>
          </a:prstGeom>
        </p:spPr>
        <p:txBody>
          <a:bodyPr>
            <a:spAutoFit/>
          </a:bodyPr>
          <a:lstStyle/>
          <a:p>
            <a:r>
              <a:rPr lang="en-US" sz="1200" dirty="0"/>
              <a:t>1. Survey recent literature concerning design pattern applications</a:t>
            </a:r>
          </a:p>
          <a:p>
            <a:r>
              <a:rPr lang="en-GB" sz="1200" dirty="0"/>
              <a:t>for examples of interconnected patterns</a:t>
            </a:r>
            <a:r>
              <a:rPr lang="en-GB" sz="1200" dirty="0" smtClean="0"/>
              <a:t>.</a:t>
            </a:r>
          </a:p>
          <a:p>
            <a:endParaRPr lang="en-GB" sz="1200" dirty="0"/>
          </a:p>
          <a:p>
            <a:r>
              <a:rPr lang="en-GB" sz="1200" dirty="0"/>
              <a:t>2. Compile a list of all example instances of Gamma et al</a:t>
            </a:r>
          </a:p>
          <a:p>
            <a:r>
              <a:rPr lang="en-GB" sz="1200" dirty="0"/>
              <a:t>design patterns found in the literature</a:t>
            </a:r>
            <a:r>
              <a:rPr lang="en-GB" sz="1200" dirty="0" smtClean="0"/>
              <a:t>.</a:t>
            </a:r>
          </a:p>
          <a:p>
            <a:endParaRPr lang="en-GB" sz="1200" dirty="0"/>
          </a:p>
          <a:p>
            <a:r>
              <a:rPr lang="en-GB" sz="1200" dirty="0"/>
              <a:t>3. Create a sub-list of all groups of patterns used as pairs</a:t>
            </a:r>
          </a:p>
          <a:p>
            <a:r>
              <a:rPr lang="en-GB" sz="1200" dirty="0"/>
              <a:t>or multiple sets of interacting Gamma et al patterns</a:t>
            </a:r>
            <a:r>
              <a:rPr lang="en-GB" sz="1200" dirty="0" smtClean="0"/>
              <a:t>.</a:t>
            </a:r>
          </a:p>
          <a:p>
            <a:endParaRPr lang="en-GB" sz="1200" dirty="0"/>
          </a:p>
          <a:p>
            <a:r>
              <a:rPr lang="en-GB" sz="1200" dirty="0"/>
              <a:t>4. Group the list into categories of coupling types (tightly</a:t>
            </a:r>
          </a:p>
          <a:p>
            <a:r>
              <a:rPr lang="en-GB" sz="1200" dirty="0"/>
              <a:t>versus loosely coupled) and interaction types (intersection,</a:t>
            </a:r>
          </a:p>
          <a:p>
            <a:r>
              <a:rPr lang="en-GB" sz="1200" dirty="0"/>
              <a:t>composition, or embedding) with a rationale for</a:t>
            </a:r>
          </a:p>
          <a:p>
            <a:r>
              <a:rPr lang="en-US" sz="1200" dirty="0"/>
              <a:t>each grouping</a:t>
            </a:r>
            <a:r>
              <a:rPr lang="en-US" sz="1200" dirty="0" smtClean="0"/>
              <a:t>.</a:t>
            </a:r>
          </a:p>
          <a:p>
            <a:endParaRPr lang="en-US" sz="1200" dirty="0" smtClean="0"/>
          </a:p>
          <a:p>
            <a:r>
              <a:rPr lang="en-GB" sz="1200" dirty="0" smtClean="0"/>
              <a:t>5. Evaluate the identified instances of coupled patterns in</a:t>
            </a:r>
          </a:p>
          <a:p>
            <a:r>
              <a:rPr lang="en-GB" sz="1200" dirty="0" smtClean="0"/>
              <a:t>terms of desirable software qualities (maintainability,</a:t>
            </a:r>
          </a:p>
          <a:p>
            <a:r>
              <a:rPr lang="en-GB" sz="1200" dirty="0" smtClean="0"/>
              <a:t>factorability, reusability, and ease of implementation)</a:t>
            </a:r>
          </a:p>
          <a:p>
            <a:r>
              <a:rPr lang="en-GB" sz="1200" dirty="0" smtClean="0"/>
              <a:t>with rationale for each grouping.</a:t>
            </a:r>
          </a:p>
          <a:p>
            <a:endParaRPr lang="en-GB" sz="1200" dirty="0" smtClean="0"/>
          </a:p>
          <a:p>
            <a:r>
              <a:rPr lang="en-GB" sz="1200" dirty="0" smtClean="0"/>
              <a:t>6. </a:t>
            </a:r>
            <a:r>
              <a:rPr lang="en-GB" sz="1200" dirty="0" err="1" smtClean="0"/>
              <a:t>Analyze</a:t>
            </a:r>
            <a:r>
              <a:rPr lang="en-GB" sz="1200" dirty="0" smtClean="0"/>
              <a:t> the data to better understand the pattern coupling</a:t>
            </a:r>
          </a:p>
          <a:p>
            <a:r>
              <a:rPr lang="en-GB" sz="1200" dirty="0" smtClean="0"/>
              <a:t>techniques that, in general, tend to contribute to</a:t>
            </a:r>
          </a:p>
          <a:p>
            <a:r>
              <a:rPr lang="en-GB" sz="1200" dirty="0" smtClean="0"/>
              <a:t>design “goodness” and which ones should be used only</a:t>
            </a:r>
          </a:p>
          <a:p>
            <a:r>
              <a:rPr lang="en-GB" sz="1200" dirty="0" smtClean="0"/>
              <a:t>to satisfy specific application needs.</a:t>
            </a:r>
            <a:endParaRPr lang="en-US" sz="1200" dirty="0"/>
          </a:p>
        </p:txBody>
      </p:sp>
    </p:spTree>
    <p:extLst>
      <p:ext uri="{BB962C8B-B14F-4D97-AF65-F5344CB8AC3E}">
        <p14:creationId xmlns:p14="http://schemas.microsoft.com/office/powerpoint/2010/main" val="3335190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92219" y="1124744"/>
            <a:ext cx="8424936" cy="307777"/>
          </a:xfrm>
          <a:prstGeom prst="rect">
            <a:avLst/>
          </a:prstGeom>
        </p:spPr>
        <p:txBody>
          <a:bodyPr wrap="square">
            <a:spAutoFit/>
          </a:bodyPr>
          <a:lstStyle/>
          <a:p>
            <a:r>
              <a:rPr lang="en-US" sz="1400" dirty="0"/>
              <a:t>3. Study Design Patterns</a:t>
            </a:r>
            <a:endParaRPr lang="en-US" sz="1400" dirty="0"/>
          </a:p>
        </p:txBody>
      </p:sp>
      <p:sp>
        <p:nvSpPr>
          <p:cNvPr id="5" name="Metin kutusu 4"/>
          <p:cNvSpPr txBox="1"/>
          <p:nvPr/>
        </p:nvSpPr>
        <p:spPr>
          <a:xfrm>
            <a:off x="797386" y="2708920"/>
            <a:ext cx="7014974" cy="1569660"/>
          </a:xfrm>
          <a:prstGeom prst="rect">
            <a:avLst/>
          </a:prstGeom>
          <a:noFill/>
        </p:spPr>
        <p:txBody>
          <a:bodyPr wrap="square" rtlCol="0">
            <a:spAutoFit/>
          </a:bodyPr>
          <a:lstStyle/>
          <a:p>
            <a:r>
              <a:rPr lang="en-GB" sz="1200" dirty="0" smtClean="0">
                <a:solidFill>
                  <a:srgbClr val="00B050"/>
                </a:solidFill>
              </a:rPr>
              <a:t>Creational Patterns: </a:t>
            </a:r>
            <a:r>
              <a:rPr lang="en-GB" sz="1200" dirty="0" smtClean="0"/>
              <a:t>In </a:t>
            </a:r>
            <a:r>
              <a:rPr lang="en-GB" sz="1200" dirty="0"/>
              <a:t>software engineering, creational design patterns are </a:t>
            </a:r>
            <a:r>
              <a:rPr lang="en-GB" sz="1200" dirty="0" smtClean="0"/>
              <a:t>design patterns</a:t>
            </a:r>
            <a:r>
              <a:rPr lang="en-GB" sz="1200" dirty="0"/>
              <a:t> that deal </a:t>
            </a:r>
            <a:r>
              <a:rPr lang="en-GB" sz="1200" dirty="0" smtClean="0"/>
              <a:t>with object</a:t>
            </a:r>
            <a:r>
              <a:rPr lang="en-GB" sz="1200" dirty="0"/>
              <a:t> creation mechanisms, trying to create objects in a manner suitable to the situation</a:t>
            </a:r>
            <a:r>
              <a:rPr lang="en-GB" sz="1200" dirty="0" smtClean="0"/>
              <a:t>.</a:t>
            </a:r>
          </a:p>
          <a:p>
            <a:endParaRPr lang="en-GB" sz="1200" dirty="0"/>
          </a:p>
          <a:p>
            <a:r>
              <a:rPr lang="en-GB" sz="1200" dirty="0" smtClean="0">
                <a:solidFill>
                  <a:srgbClr val="00B050"/>
                </a:solidFill>
              </a:rPr>
              <a:t>Structural Patterns: </a:t>
            </a:r>
            <a:r>
              <a:rPr lang="en-GB" sz="1200" dirty="0" smtClean="0"/>
              <a:t>Structural</a:t>
            </a:r>
            <a:r>
              <a:rPr lang="en-GB" sz="1200" dirty="0"/>
              <a:t> design </a:t>
            </a:r>
            <a:r>
              <a:rPr lang="en-GB" sz="1200" dirty="0" smtClean="0"/>
              <a:t>patterns are </a:t>
            </a:r>
            <a:r>
              <a:rPr lang="en-GB" sz="1200" dirty="0"/>
              <a:t>design patterns that ease the design by identifying a simple way to realize relationships between entities</a:t>
            </a:r>
            <a:r>
              <a:rPr lang="en-GB" sz="1200" dirty="0" smtClean="0"/>
              <a:t>.</a:t>
            </a:r>
          </a:p>
          <a:p>
            <a:endParaRPr lang="en-GB" sz="1200" dirty="0"/>
          </a:p>
          <a:p>
            <a:r>
              <a:rPr lang="en-GB" sz="1200" dirty="0" err="1">
                <a:solidFill>
                  <a:srgbClr val="00B050"/>
                </a:solidFill>
              </a:rPr>
              <a:t>Behavioral</a:t>
            </a:r>
            <a:r>
              <a:rPr lang="en-GB" sz="1200" dirty="0">
                <a:solidFill>
                  <a:srgbClr val="00B050"/>
                </a:solidFill>
              </a:rPr>
              <a:t> patterns</a:t>
            </a:r>
            <a:r>
              <a:rPr lang="en-GB" sz="1200" dirty="0"/>
              <a:t> are concerned with the assignment of responsibilities between objects, or, </a:t>
            </a:r>
            <a:r>
              <a:rPr lang="en-GB" sz="1200" dirty="0" smtClean="0"/>
              <a:t>encapsulating </a:t>
            </a:r>
            <a:r>
              <a:rPr lang="en-GB" sz="1200" dirty="0" err="1" smtClean="0"/>
              <a:t>behavior</a:t>
            </a:r>
            <a:r>
              <a:rPr lang="en-GB" sz="1200" dirty="0"/>
              <a:t> in an object and delegating requests to it.</a:t>
            </a:r>
            <a:endParaRPr lang="en-US" sz="1200" dirty="0"/>
          </a:p>
        </p:txBody>
      </p:sp>
      <p:sp>
        <p:nvSpPr>
          <p:cNvPr id="6" name="Dikdörtgen 5"/>
          <p:cNvSpPr/>
          <p:nvPr/>
        </p:nvSpPr>
        <p:spPr>
          <a:xfrm>
            <a:off x="797386" y="1844824"/>
            <a:ext cx="7086982" cy="461665"/>
          </a:xfrm>
          <a:prstGeom prst="rect">
            <a:avLst/>
          </a:prstGeom>
        </p:spPr>
        <p:txBody>
          <a:bodyPr wrap="square">
            <a:spAutoFit/>
          </a:bodyPr>
          <a:lstStyle/>
          <a:p>
            <a:r>
              <a:rPr lang="en-GB" sz="1200" dirty="0"/>
              <a:t>The study pattern set consists of the 23 Gamma et </a:t>
            </a:r>
            <a:r>
              <a:rPr lang="en-GB" sz="1200" dirty="0" smtClean="0"/>
              <a:t>al OO </a:t>
            </a:r>
            <a:r>
              <a:rPr lang="en-GB" sz="1200" dirty="0"/>
              <a:t>patterns. The patterns are categorized into their </a:t>
            </a:r>
            <a:r>
              <a:rPr lang="en-GB" sz="1200" dirty="0" smtClean="0"/>
              <a:t>three main </a:t>
            </a:r>
            <a:r>
              <a:rPr lang="en-GB" sz="1200" dirty="0"/>
              <a:t>groups and listed below with descriptions quoted </a:t>
            </a:r>
            <a:r>
              <a:rPr lang="en-GB" sz="1200" dirty="0" smtClean="0"/>
              <a:t>from </a:t>
            </a:r>
            <a:r>
              <a:rPr lang="en-US" sz="1200" dirty="0" smtClean="0"/>
              <a:t>Gamma </a:t>
            </a:r>
            <a:r>
              <a:rPr lang="en-US" sz="1200" dirty="0"/>
              <a:t>et </a:t>
            </a:r>
            <a:r>
              <a:rPr lang="en-US" sz="1200" dirty="0" smtClean="0"/>
              <a:t>al.</a:t>
            </a:r>
            <a:endParaRPr lang="en-US" sz="1200" dirty="0"/>
          </a:p>
        </p:txBody>
      </p:sp>
    </p:spTree>
    <p:extLst>
      <p:ext uri="{BB962C8B-B14F-4D97-AF65-F5344CB8AC3E}">
        <p14:creationId xmlns:p14="http://schemas.microsoft.com/office/powerpoint/2010/main" val="4569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980728"/>
            <a:ext cx="7632848" cy="2708434"/>
          </a:xfrm>
          <a:prstGeom prst="rect">
            <a:avLst/>
          </a:prstGeom>
        </p:spPr>
        <p:txBody>
          <a:bodyPr wrap="square">
            <a:spAutoFit/>
          </a:bodyPr>
          <a:lstStyle/>
          <a:p>
            <a:pPr marL="171450" indent="-171450">
              <a:buFont typeface="Arial" panose="020B0604020202020204" pitchFamily="34" charset="0"/>
              <a:buChar char="•"/>
            </a:pPr>
            <a:r>
              <a:rPr lang="en-US" sz="1400" dirty="0"/>
              <a:t>Creational Patterns</a:t>
            </a:r>
            <a:r>
              <a:rPr lang="en-US" sz="1400" dirty="0" smtClean="0"/>
              <a:t>.</a:t>
            </a:r>
          </a:p>
          <a:p>
            <a:endParaRPr lang="en-US" sz="1200" dirty="0"/>
          </a:p>
          <a:p>
            <a:r>
              <a:rPr lang="en-GB" sz="1200" dirty="0">
                <a:solidFill>
                  <a:srgbClr val="00B050"/>
                </a:solidFill>
              </a:rPr>
              <a:t>Factory Method: </a:t>
            </a:r>
            <a:r>
              <a:rPr lang="en-GB" sz="1200" dirty="0"/>
              <a:t>“Define an interface for creating </a:t>
            </a:r>
            <a:r>
              <a:rPr lang="en-GB" sz="1200" dirty="0" smtClean="0"/>
              <a:t>an object</a:t>
            </a:r>
            <a:r>
              <a:rPr lang="en-GB" sz="1200" dirty="0"/>
              <a:t>, but let subclasses decide which class to instantiate</a:t>
            </a:r>
            <a:r>
              <a:rPr lang="en-GB" sz="1200" dirty="0" smtClean="0"/>
              <a:t>.”</a:t>
            </a:r>
          </a:p>
          <a:p>
            <a:endParaRPr lang="en-GB" sz="1200" dirty="0"/>
          </a:p>
          <a:p>
            <a:r>
              <a:rPr lang="en-GB" sz="1200" dirty="0">
                <a:solidFill>
                  <a:srgbClr val="00B050"/>
                </a:solidFill>
              </a:rPr>
              <a:t>Abstract Factory: </a:t>
            </a:r>
            <a:r>
              <a:rPr lang="en-GB" sz="1200" dirty="0"/>
              <a:t>“Provide an interface for </a:t>
            </a:r>
            <a:r>
              <a:rPr lang="en-GB" sz="1200" dirty="0" smtClean="0"/>
              <a:t>creating families </a:t>
            </a:r>
            <a:r>
              <a:rPr lang="en-GB" sz="1200" dirty="0"/>
              <a:t>of related or dependent objects </a:t>
            </a:r>
            <a:r>
              <a:rPr lang="en-GB" sz="1200" dirty="0" smtClean="0"/>
              <a:t>without </a:t>
            </a:r>
            <a:r>
              <a:rPr lang="en-US" sz="1200" dirty="0" smtClean="0"/>
              <a:t>specifying </a:t>
            </a:r>
            <a:r>
              <a:rPr lang="en-US" sz="1200" dirty="0"/>
              <a:t>their concrete classes</a:t>
            </a:r>
            <a:r>
              <a:rPr lang="en-US" sz="1200" dirty="0" smtClean="0"/>
              <a:t>.”</a:t>
            </a:r>
          </a:p>
          <a:p>
            <a:endParaRPr lang="en-US" sz="1200" dirty="0"/>
          </a:p>
          <a:p>
            <a:r>
              <a:rPr lang="en-GB" sz="1200" dirty="0">
                <a:solidFill>
                  <a:srgbClr val="00B050"/>
                </a:solidFill>
              </a:rPr>
              <a:t>Builder: </a:t>
            </a:r>
            <a:r>
              <a:rPr lang="en-GB" sz="1200" dirty="0"/>
              <a:t>“Separate the construction of a complex </a:t>
            </a:r>
            <a:r>
              <a:rPr lang="en-GB" sz="1200" dirty="0" smtClean="0"/>
              <a:t>object from </a:t>
            </a:r>
            <a:r>
              <a:rPr lang="en-GB" sz="1200" dirty="0"/>
              <a:t>its representation so that the same </a:t>
            </a:r>
            <a:r>
              <a:rPr lang="en-GB" sz="1200" dirty="0" smtClean="0"/>
              <a:t>construction process </a:t>
            </a:r>
            <a:r>
              <a:rPr lang="en-GB" sz="1200" dirty="0"/>
              <a:t>can create different representations</a:t>
            </a:r>
            <a:r>
              <a:rPr lang="en-GB" sz="1200" dirty="0" smtClean="0"/>
              <a:t>.”</a:t>
            </a:r>
          </a:p>
          <a:p>
            <a:endParaRPr lang="en-GB" sz="1200" dirty="0"/>
          </a:p>
          <a:p>
            <a:r>
              <a:rPr lang="en-GB" sz="1200" dirty="0">
                <a:solidFill>
                  <a:srgbClr val="00B050"/>
                </a:solidFill>
              </a:rPr>
              <a:t>Prototype: </a:t>
            </a:r>
            <a:r>
              <a:rPr lang="en-GB" sz="1200" dirty="0"/>
              <a:t>“Specify the kinds of objects to create </a:t>
            </a:r>
            <a:r>
              <a:rPr lang="en-GB" sz="1200" dirty="0" smtClean="0"/>
              <a:t>using a </a:t>
            </a:r>
            <a:r>
              <a:rPr lang="en-GB" sz="1200" dirty="0"/>
              <a:t>prototypical instance, and create new </a:t>
            </a:r>
            <a:r>
              <a:rPr lang="en-GB" sz="1200" dirty="0" smtClean="0"/>
              <a:t>objects </a:t>
            </a:r>
            <a:r>
              <a:rPr lang="en-US" sz="1200" dirty="0" smtClean="0"/>
              <a:t>by </a:t>
            </a:r>
            <a:r>
              <a:rPr lang="en-US" sz="1200" dirty="0"/>
              <a:t>copying this prototype</a:t>
            </a:r>
            <a:r>
              <a:rPr lang="en-US" sz="1200" dirty="0" smtClean="0"/>
              <a:t>.”</a:t>
            </a:r>
          </a:p>
          <a:p>
            <a:endParaRPr lang="en-US" sz="1200" dirty="0" smtClean="0"/>
          </a:p>
          <a:p>
            <a:r>
              <a:rPr lang="en-GB" sz="1200" dirty="0">
                <a:solidFill>
                  <a:srgbClr val="00B050"/>
                </a:solidFill>
              </a:rPr>
              <a:t>Singleton</a:t>
            </a:r>
            <a:r>
              <a:rPr lang="en-GB" sz="1200" dirty="0"/>
              <a:t>: “Ensure a class only has one instance, </a:t>
            </a:r>
            <a:r>
              <a:rPr lang="en-GB" sz="1200" dirty="0" smtClean="0"/>
              <a:t>and provide </a:t>
            </a:r>
            <a:r>
              <a:rPr lang="en-GB" sz="1200" dirty="0"/>
              <a:t>a global point of access to it.”</a:t>
            </a:r>
            <a:endParaRPr lang="en-US" sz="1200" dirty="0"/>
          </a:p>
        </p:txBody>
      </p:sp>
    </p:spTree>
    <p:extLst>
      <p:ext uri="{BB962C8B-B14F-4D97-AF65-F5344CB8AC3E}">
        <p14:creationId xmlns:p14="http://schemas.microsoft.com/office/powerpoint/2010/main" val="205002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5105" y="1052736"/>
            <a:ext cx="7632848" cy="2893100"/>
          </a:xfrm>
          <a:prstGeom prst="rect">
            <a:avLst/>
          </a:prstGeom>
        </p:spPr>
        <p:txBody>
          <a:bodyPr wrap="square">
            <a:spAutoFit/>
          </a:bodyPr>
          <a:lstStyle/>
          <a:p>
            <a:pPr marL="171450" indent="-171450">
              <a:buFont typeface="Arial" panose="020B0604020202020204" pitchFamily="34" charset="0"/>
              <a:buChar char="•"/>
            </a:pPr>
            <a:r>
              <a:rPr lang="en-US" sz="1400" dirty="0"/>
              <a:t>Structural Patterns</a:t>
            </a:r>
            <a:r>
              <a:rPr lang="en-US" sz="1400" dirty="0" smtClean="0"/>
              <a:t>.</a:t>
            </a:r>
          </a:p>
          <a:p>
            <a:endParaRPr lang="en-US" sz="1200" dirty="0"/>
          </a:p>
          <a:p>
            <a:r>
              <a:rPr lang="en-GB" sz="1200" dirty="0">
                <a:solidFill>
                  <a:srgbClr val="00B050"/>
                </a:solidFill>
              </a:rPr>
              <a:t>Adapter: </a:t>
            </a:r>
            <a:r>
              <a:rPr lang="en-GB" sz="1200" dirty="0"/>
              <a:t>“Convert the interface of a class into </a:t>
            </a:r>
            <a:r>
              <a:rPr lang="en-GB" sz="1200" dirty="0" smtClean="0"/>
              <a:t>another </a:t>
            </a:r>
            <a:r>
              <a:rPr lang="en-US" sz="1200" dirty="0" smtClean="0"/>
              <a:t>interface </a:t>
            </a:r>
            <a:r>
              <a:rPr lang="en-US" sz="1200" dirty="0"/>
              <a:t>clients expect</a:t>
            </a:r>
            <a:r>
              <a:rPr lang="en-US" sz="1200" dirty="0" smtClean="0"/>
              <a:t>.”</a:t>
            </a:r>
          </a:p>
          <a:p>
            <a:endParaRPr lang="en-US" sz="1200" dirty="0"/>
          </a:p>
          <a:p>
            <a:r>
              <a:rPr lang="en-GB" sz="1200" dirty="0">
                <a:solidFill>
                  <a:srgbClr val="00B050"/>
                </a:solidFill>
              </a:rPr>
              <a:t>Bridge</a:t>
            </a:r>
            <a:r>
              <a:rPr lang="en-GB" sz="1200" dirty="0"/>
              <a:t>: “Decouple an abstraction from its </a:t>
            </a:r>
            <a:r>
              <a:rPr lang="en-GB" sz="1200" dirty="0" smtClean="0"/>
              <a:t>implementation so </a:t>
            </a:r>
            <a:r>
              <a:rPr lang="en-GB" sz="1200" dirty="0"/>
              <a:t>that the two can vary independently</a:t>
            </a:r>
            <a:r>
              <a:rPr lang="en-GB" sz="1200" dirty="0" smtClean="0"/>
              <a:t>.”</a:t>
            </a:r>
          </a:p>
          <a:p>
            <a:endParaRPr lang="en-GB" sz="1200" dirty="0"/>
          </a:p>
          <a:p>
            <a:r>
              <a:rPr lang="en-GB" sz="1200" dirty="0">
                <a:solidFill>
                  <a:srgbClr val="00B050"/>
                </a:solidFill>
              </a:rPr>
              <a:t>Composite: </a:t>
            </a:r>
            <a:r>
              <a:rPr lang="en-GB" sz="1200" dirty="0"/>
              <a:t>“Compose objects into tree structures </a:t>
            </a:r>
            <a:r>
              <a:rPr lang="en-GB" sz="1200" dirty="0" smtClean="0"/>
              <a:t>to </a:t>
            </a:r>
            <a:r>
              <a:rPr lang="en-US" sz="1200" dirty="0" smtClean="0"/>
              <a:t>represent </a:t>
            </a:r>
            <a:r>
              <a:rPr lang="en-US" sz="1200" dirty="0"/>
              <a:t>part-whole hierarchies</a:t>
            </a:r>
            <a:r>
              <a:rPr lang="en-US" sz="1200" dirty="0" smtClean="0"/>
              <a:t>.”</a:t>
            </a:r>
          </a:p>
          <a:p>
            <a:endParaRPr lang="en-US" sz="1200" dirty="0"/>
          </a:p>
          <a:p>
            <a:r>
              <a:rPr lang="en-GB" sz="1200" dirty="0">
                <a:solidFill>
                  <a:srgbClr val="00B050"/>
                </a:solidFill>
              </a:rPr>
              <a:t>Decorator: </a:t>
            </a:r>
            <a:r>
              <a:rPr lang="en-GB" sz="1200" dirty="0"/>
              <a:t>“Attach additional responsibilities to </a:t>
            </a:r>
            <a:r>
              <a:rPr lang="en-GB" sz="1200" dirty="0" smtClean="0"/>
              <a:t>an </a:t>
            </a:r>
            <a:r>
              <a:rPr lang="en-US" sz="1200" dirty="0" smtClean="0"/>
              <a:t>object </a:t>
            </a:r>
            <a:r>
              <a:rPr lang="en-US" sz="1200" dirty="0"/>
              <a:t>dynamically</a:t>
            </a:r>
            <a:r>
              <a:rPr lang="en-US" sz="1200" dirty="0" smtClean="0"/>
              <a:t>.”</a:t>
            </a:r>
          </a:p>
          <a:p>
            <a:endParaRPr lang="en-US" sz="1200" dirty="0"/>
          </a:p>
          <a:p>
            <a:r>
              <a:rPr lang="en-GB" sz="1200" dirty="0">
                <a:solidFill>
                  <a:srgbClr val="00B050"/>
                </a:solidFill>
              </a:rPr>
              <a:t>Facade: </a:t>
            </a:r>
            <a:r>
              <a:rPr lang="en-GB" sz="1200" dirty="0"/>
              <a:t>“Provide a unified interface to a set of </a:t>
            </a:r>
            <a:r>
              <a:rPr lang="en-GB" sz="1200" dirty="0" smtClean="0"/>
              <a:t>interfaces </a:t>
            </a:r>
            <a:r>
              <a:rPr lang="en-US" sz="1200" dirty="0" smtClean="0"/>
              <a:t>in </a:t>
            </a:r>
            <a:r>
              <a:rPr lang="en-US" sz="1200" dirty="0"/>
              <a:t>a subsystem</a:t>
            </a:r>
            <a:r>
              <a:rPr lang="en-US" sz="1200" dirty="0" smtClean="0"/>
              <a:t>.”</a:t>
            </a:r>
          </a:p>
          <a:p>
            <a:endParaRPr lang="en-US" sz="1200" dirty="0"/>
          </a:p>
          <a:p>
            <a:r>
              <a:rPr lang="en-GB" sz="1200" dirty="0">
                <a:solidFill>
                  <a:srgbClr val="00B050"/>
                </a:solidFill>
              </a:rPr>
              <a:t>Flyweight</a:t>
            </a:r>
            <a:r>
              <a:rPr lang="en-GB" sz="1200" dirty="0"/>
              <a:t>: “Use sharing to support large numbers </a:t>
            </a:r>
            <a:r>
              <a:rPr lang="en-GB" sz="1200" dirty="0" smtClean="0"/>
              <a:t>of </a:t>
            </a:r>
            <a:r>
              <a:rPr lang="en-US" sz="1200" dirty="0" smtClean="0"/>
              <a:t>fine-grained </a:t>
            </a:r>
            <a:r>
              <a:rPr lang="en-US" sz="1200" dirty="0"/>
              <a:t>objects efficiently</a:t>
            </a:r>
            <a:r>
              <a:rPr lang="en-US" sz="1200" dirty="0" smtClean="0"/>
              <a:t>.”</a:t>
            </a:r>
          </a:p>
          <a:p>
            <a:endParaRPr lang="en-US" sz="1200" dirty="0"/>
          </a:p>
          <a:p>
            <a:r>
              <a:rPr lang="en-GB" sz="1200" dirty="0">
                <a:solidFill>
                  <a:srgbClr val="00B050"/>
                </a:solidFill>
              </a:rPr>
              <a:t>Proxy: </a:t>
            </a:r>
            <a:r>
              <a:rPr lang="en-GB" sz="1200" dirty="0"/>
              <a:t>“Provide a surrogate or placeholder for </a:t>
            </a:r>
            <a:r>
              <a:rPr lang="en-GB" sz="1200" dirty="0" smtClean="0"/>
              <a:t>another object </a:t>
            </a:r>
            <a:r>
              <a:rPr lang="en-GB" sz="1200" dirty="0"/>
              <a:t>to control access to it.”</a:t>
            </a:r>
            <a:endParaRPr lang="en-US" sz="1200" dirty="0"/>
          </a:p>
        </p:txBody>
      </p:sp>
    </p:spTree>
    <p:extLst>
      <p:ext uri="{BB962C8B-B14F-4D97-AF65-F5344CB8AC3E}">
        <p14:creationId xmlns:p14="http://schemas.microsoft.com/office/powerpoint/2010/main" val="379040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980728"/>
            <a:ext cx="7632848" cy="5262979"/>
          </a:xfrm>
          <a:prstGeom prst="rect">
            <a:avLst/>
          </a:prstGeom>
        </p:spPr>
        <p:txBody>
          <a:bodyPr wrap="square">
            <a:spAutoFit/>
          </a:bodyPr>
          <a:lstStyle/>
          <a:p>
            <a:pPr marL="171450" indent="-171450">
              <a:buFont typeface="Arial" panose="020B0604020202020204" pitchFamily="34" charset="0"/>
              <a:buChar char="•"/>
            </a:pPr>
            <a:r>
              <a:rPr lang="en-US" sz="1400" dirty="0"/>
              <a:t>Behavioral Patterns</a:t>
            </a:r>
            <a:r>
              <a:rPr lang="en-US" sz="1400" dirty="0" smtClean="0"/>
              <a:t>.</a:t>
            </a:r>
          </a:p>
          <a:p>
            <a:endParaRPr lang="en-US" sz="1200" dirty="0"/>
          </a:p>
          <a:p>
            <a:r>
              <a:rPr lang="en-GB" sz="1200" dirty="0">
                <a:solidFill>
                  <a:srgbClr val="00B050"/>
                </a:solidFill>
              </a:rPr>
              <a:t>Chain of Responsibility: </a:t>
            </a:r>
            <a:r>
              <a:rPr lang="en-GB" sz="1200" dirty="0"/>
              <a:t>“Avoid coupling the </a:t>
            </a:r>
            <a:r>
              <a:rPr lang="en-GB" sz="1200" dirty="0" smtClean="0"/>
              <a:t>sender of </a:t>
            </a:r>
            <a:r>
              <a:rPr lang="en-GB" sz="1200" dirty="0"/>
              <a:t>a request to its receiver ... Chain the </a:t>
            </a:r>
            <a:r>
              <a:rPr lang="en-GB" sz="1200" dirty="0" smtClean="0"/>
              <a:t>receiving objects </a:t>
            </a:r>
            <a:r>
              <a:rPr lang="en-GB" sz="1200" dirty="0"/>
              <a:t>and pass the request along the chain </a:t>
            </a:r>
            <a:r>
              <a:rPr lang="en-GB" sz="1200" dirty="0" smtClean="0"/>
              <a:t>until </a:t>
            </a:r>
            <a:r>
              <a:rPr lang="en-US" sz="1200" dirty="0" smtClean="0"/>
              <a:t>an </a:t>
            </a:r>
            <a:r>
              <a:rPr lang="en-US" sz="1200" dirty="0"/>
              <a:t>object handles it</a:t>
            </a:r>
            <a:r>
              <a:rPr lang="en-US" sz="1200" dirty="0" smtClean="0"/>
              <a:t>.”</a:t>
            </a:r>
          </a:p>
          <a:p>
            <a:endParaRPr lang="en-US" sz="1200" dirty="0"/>
          </a:p>
          <a:p>
            <a:r>
              <a:rPr lang="en-US" sz="1200" dirty="0">
                <a:solidFill>
                  <a:srgbClr val="00B050"/>
                </a:solidFill>
              </a:rPr>
              <a:t>Command: </a:t>
            </a:r>
            <a:r>
              <a:rPr lang="en-US" sz="1200" dirty="0"/>
              <a:t>“Encapsulate a request as an </a:t>
            </a:r>
            <a:r>
              <a:rPr lang="en-US" sz="1200" dirty="0" smtClean="0"/>
              <a:t>object, </a:t>
            </a:r>
            <a:r>
              <a:rPr lang="en-GB" sz="1200" dirty="0" smtClean="0"/>
              <a:t>thereby </a:t>
            </a:r>
            <a:r>
              <a:rPr lang="en-GB" sz="1200" dirty="0"/>
              <a:t>letting you parameterize clients with </a:t>
            </a:r>
            <a:r>
              <a:rPr lang="en-GB" sz="1200" dirty="0" smtClean="0"/>
              <a:t>different </a:t>
            </a:r>
            <a:r>
              <a:rPr lang="en-US" sz="1200" dirty="0" smtClean="0"/>
              <a:t>requests...”</a:t>
            </a:r>
          </a:p>
          <a:p>
            <a:endParaRPr lang="en-US" sz="1200" dirty="0"/>
          </a:p>
          <a:p>
            <a:r>
              <a:rPr lang="en-US" sz="1200" dirty="0">
                <a:solidFill>
                  <a:srgbClr val="00B050"/>
                </a:solidFill>
              </a:rPr>
              <a:t>Interpreter: </a:t>
            </a:r>
            <a:r>
              <a:rPr lang="en-US" sz="1200" dirty="0"/>
              <a:t>Given a language, define a </a:t>
            </a:r>
            <a:r>
              <a:rPr lang="en-US" sz="1200" dirty="0" smtClean="0"/>
              <a:t>representation </a:t>
            </a:r>
            <a:r>
              <a:rPr lang="en-GB" sz="1200" dirty="0" smtClean="0"/>
              <a:t>for </a:t>
            </a:r>
            <a:r>
              <a:rPr lang="en-GB" sz="1200" dirty="0"/>
              <a:t>its grammar along with an interpreter</a:t>
            </a:r>
            <a:r>
              <a:rPr lang="en-GB" sz="1200" dirty="0" smtClean="0"/>
              <a:t>.”</a:t>
            </a:r>
          </a:p>
          <a:p>
            <a:endParaRPr lang="en-GB" sz="1200" dirty="0"/>
          </a:p>
          <a:p>
            <a:r>
              <a:rPr lang="en-GB" sz="1200" dirty="0">
                <a:solidFill>
                  <a:srgbClr val="00B050"/>
                </a:solidFill>
              </a:rPr>
              <a:t>Iterator: </a:t>
            </a:r>
            <a:r>
              <a:rPr lang="en-GB" sz="1200" dirty="0"/>
              <a:t>Provide a way to access the elements of </a:t>
            </a:r>
            <a:r>
              <a:rPr lang="en-GB" sz="1200" dirty="0" smtClean="0"/>
              <a:t>an aggregate </a:t>
            </a:r>
            <a:r>
              <a:rPr lang="en-GB" sz="1200" dirty="0"/>
              <a:t>object sequentially without </a:t>
            </a:r>
            <a:r>
              <a:rPr lang="en-GB" sz="1200" dirty="0" smtClean="0"/>
              <a:t>exposing </a:t>
            </a:r>
            <a:r>
              <a:rPr lang="en-US" sz="1200" dirty="0" smtClean="0"/>
              <a:t>its </a:t>
            </a:r>
            <a:r>
              <a:rPr lang="en-US" sz="1200" dirty="0"/>
              <a:t>underlying representation</a:t>
            </a:r>
            <a:r>
              <a:rPr lang="en-US" sz="1200" dirty="0" smtClean="0"/>
              <a:t>.”</a:t>
            </a:r>
          </a:p>
          <a:p>
            <a:endParaRPr lang="en-US" sz="1200" dirty="0"/>
          </a:p>
          <a:p>
            <a:r>
              <a:rPr lang="en-GB" sz="1200" dirty="0">
                <a:solidFill>
                  <a:srgbClr val="00B050"/>
                </a:solidFill>
              </a:rPr>
              <a:t>Mediator: </a:t>
            </a:r>
            <a:r>
              <a:rPr lang="en-GB" sz="1200" dirty="0"/>
              <a:t>“Define an object that encapsulates how </a:t>
            </a:r>
            <a:r>
              <a:rPr lang="en-GB" sz="1200" dirty="0" smtClean="0"/>
              <a:t>a </a:t>
            </a:r>
            <a:r>
              <a:rPr lang="en-US" sz="1200" dirty="0" smtClean="0"/>
              <a:t>set </a:t>
            </a:r>
            <a:r>
              <a:rPr lang="en-US" sz="1200" dirty="0"/>
              <a:t>of objects interact</a:t>
            </a:r>
            <a:r>
              <a:rPr lang="en-US" sz="1200" dirty="0" smtClean="0"/>
              <a:t>.”</a:t>
            </a:r>
          </a:p>
          <a:p>
            <a:endParaRPr lang="en-US" sz="1200" dirty="0"/>
          </a:p>
          <a:p>
            <a:r>
              <a:rPr lang="en-US" sz="1200" dirty="0">
                <a:solidFill>
                  <a:srgbClr val="00B050"/>
                </a:solidFill>
              </a:rPr>
              <a:t>Memento: </a:t>
            </a:r>
            <a:r>
              <a:rPr lang="en-US" sz="1200" dirty="0"/>
              <a:t>“Capture and externalize an object’s </a:t>
            </a:r>
            <a:r>
              <a:rPr lang="en-US" sz="1200" dirty="0" smtClean="0"/>
              <a:t>internal </a:t>
            </a:r>
            <a:r>
              <a:rPr lang="en-GB" sz="1200" dirty="0" smtClean="0"/>
              <a:t>state </a:t>
            </a:r>
            <a:r>
              <a:rPr lang="en-GB" sz="1200" dirty="0"/>
              <a:t>so that the object can be restored to this</a:t>
            </a:r>
          </a:p>
          <a:p>
            <a:r>
              <a:rPr lang="en-US" sz="1200" dirty="0"/>
              <a:t>state later</a:t>
            </a:r>
            <a:r>
              <a:rPr lang="en-US" sz="1200" dirty="0" smtClean="0"/>
              <a:t>.”</a:t>
            </a:r>
          </a:p>
          <a:p>
            <a:endParaRPr lang="en-US" sz="1200" dirty="0"/>
          </a:p>
          <a:p>
            <a:r>
              <a:rPr lang="en-GB" sz="1200" dirty="0">
                <a:solidFill>
                  <a:srgbClr val="00B050"/>
                </a:solidFill>
              </a:rPr>
              <a:t>Observer: </a:t>
            </a:r>
            <a:r>
              <a:rPr lang="en-GB" sz="1200" dirty="0"/>
              <a:t>“Define a one-to-many dependency </a:t>
            </a:r>
            <a:r>
              <a:rPr lang="en-GB" sz="1200" dirty="0" smtClean="0"/>
              <a:t>between objects </a:t>
            </a:r>
            <a:r>
              <a:rPr lang="en-GB" sz="1200" dirty="0"/>
              <a:t>so that when one object </a:t>
            </a:r>
            <a:r>
              <a:rPr lang="en-GB" sz="1200" dirty="0" smtClean="0"/>
              <a:t>changes state</a:t>
            </a:r>
            <a:r>
              <a:rPr lang="en-GB" sz="1200" dirty="0"/>
              <a:t>, all its dependents are notified and updated</a:t>
            </a:r>
            <a:r>
              <a:rPr lang="en-GB" sz="1200" dirty="0" smtClean="0"/>
              <a:t>.”</a:t>
            </a:r>
          </a:p>
          <a:p>
            <a:endParaRPr lang="en-GB" sz="1200" dirty="0"/>
          </a:p>
          <a:p>
            <a:r>
              <a:rPr lang="en-GB" sz="1200" dirty="0">
                <a:solidFill>
                  <a:srgbClr val="00B050"/>
                </a:solidFill>
              </a:rPr>
              <a:t>State: </a:t>
            </a:r>
            <a:r>
              <a:rPr lang="en-GB" sz="1200" dirty="0"/>
              <a:t>Allow an object to alter its </a:t>
            </a:r>
            <a:r>
              <a:rPr lang="en-GB" sz="1200" dirty="0" err="1"/>
              <a:t>behavior</a:t>
            </a:r>
            <a:r>
              <a:rPr lang="en-GB" sz="1200" dirty="0"/>
              <a:t> when </a:t>
            </a:r>
            <a:r>
              <a:rPr lang="en-GB" sz="1200" dirty="0" smtClean="0"/>
              <a:t>its </a:t>
            </a:r>
            <a:r>
              <a:rPr lang="en-US" sz="1200" dirty="0" smtClean="0"/>
              <a:t>internal </a:t>
            </a:r>
            <a:r>
              <a:rPr lang="en-US" sz="1200" dirty="0"/>
              <a:t>state changes</a:t>
            </a:r>
            <a:r>
              <a:rPr lang="en-US" sz="1200" dirty="0" smtClean="0"/>
              <a:t>.”</a:t>
            </a:r>
          </a:p>
          <a:p>
            <a:endParaRPr lang="en-US" sz="1200" dirty="0"/>
          </a:p>
          <a:p>
            <a:r>
              <a:rPr lang="en-GB" sz="1200" dirty="0">
                <a:solidFill>
                  <a:srgbClr val="00B050"/>
                </a:solidFill>
              </a:rPr>
              <a:t>Strategy: </a:t>
            </a:r>
            <a:r>
              <a:rPr lang="en-GB" sz="1200" dirty="0"/>
              <a:t>“Define a family of algorithms, </a:t>
            </a:r>
            <a:r>
              <a:rPr lang="en-GB" sz="1200" dirty="0" smtClean="0"/>
              <a:t>encapsulate each </a:t>
            </a:r>
            <a:r>
              <a:rPr lang="en-GB" sz="1200" dirty="0"/>
              <a:t>one, and make them interchangeable</a:t>
            </a:r>
            <a:r>
              <a:rPr lang="en-GB" sz="1200" dirty="0" smtClean="0"/>
              <a:t>.”</a:t>
            </a:r>
          </a:p>
          <a:p>
            <a:endParaRPr lang="en-GB" sz="1200" dirty="0"/>
          </a:p>
          <a:p>
            <a:r>
              <a:rPr lang="en-GB" sz="1200" dirty="0">
                <a:solidFill>
                  <a:srgbClr val="00B050"/>
                </a:solidFill>
              </a:rPr>
              <a:t>Template: </a:t>
            </a:r>
            <a:r>
              <a:rPr lang="en-GB" sz="1200" dirty="0"/>
              <a:t>“Define the skeleton of an algorithm in </a:t>
            </a:r>
            <a:r>
              <a:rPr lang="en-GB" sz="1200" dirty="0" smtClean="0"/>
              <a:t>an operation</a:t>
            </a:r>
            <a:r>
              <a:rPr lang="en-GB" sz="1200" dirty="0"/>
              <a:t>, deferring some steps to subclasses</a:t>
            </a:r>
            <a:r>
              <a:rPr lang="en-GB" sz="1200" dirty="0" smtClean="0"/>
              <a:t>.”</a:t>
            </a:r>
          </a:p>
          <a:p>
            <a:endParaRPr lang="en-GB" sz="1200" dirty="0"/>
          </a:p>
          <a:p>
            <a:r>
              <a:rPr lang="en-GB" sz="1200" dirty="0">
                <a:solidFill>
                  <a:srgbClr val="00B050"/>
                </a:solidFill>
              </a:rPr>
              <a:t>Visitor: </a:t>
            </a:r>
            <a:r>
              <a:rPr lang="en-GB" sz="1200" dirty="0"/>
              <a:t>“Represent an operation to be performed </a:t>
            </a:r>
            <a:r>
              <a:rPr lang="en-GB" sz="1200" dirty="0" smtClean="0"/>
              <a:t>on the </a:t>
            </a:r>
            <a:r>
              <a:rPr lang="en-GB" sz="1200" dirty="0"/>
              <a:t>elements of an object structure.”</a:t>
            </a:r>
            <a:endParaRPr lang="en-US" sz="1200" dirty="0"/>
          </a:p>
        </p:txBody>
      </p:sp>
    </p:spTree>
    <p:extLst>
      <p:ext uri="{BB962C8B-B14F-4D97-AF65-F5344CB8AC3E}">
        <p14:creationId xmlns:p14="http://schemas.microsoft.com/office/powerpoint/2010/main" val="208936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GB" sz="1400" dirty="0"/>
              <a:t>4. Papers Included in the Study</a:t>
            </a:r>
            <a:endParaRPr lang="en-US" sz="1400" dirty="0"/>
          </a:p>
        </p:txBody>
      </p:sp>
      <p:sp>
        <p:nvSpPr>
          <p:cNvPr id="3" name="Dikdörtgen 2"/>
          <p:cNvSpPr/>
          <p:nvPr/>
        </p:nvSpPr>
        <p:spPr>
          <a:xfrm>
            <a:off x="755576" y="1052736"/>
            <a:ext cx="7488832" cy="276999"/>
          </a:xfrm>
          <a:prstGeom prst="rect">
            <a:avLst/>
          </a:prstGeom>
        </p:spPr>
        <p:txBody>
          <a:bodyPr wrap="square">
            <a:spAutoFit/>
          </a:bodyPr>
          <a:lstStyle/>
          <a:p>
            <a:r>
              <a:rPr lang="en-GB" sz="1200" dirty="0"/>
              <a:t>Several criteria were applied to the set of papers to </a:t>
            </a:r>
            <a:r>
              <a:rPr lang="en-GB" sz="1200" dirty="0" smtClean="0"/>
              <a:t>support </a:t>
            </a:r>
            <a:r>
              <a:rPr lang="en-US" sz="1200" dirty="0" smtClean="0"/>
              <a:t>consistent </a:t>
            </a:r>
            <a:r>
              <a:rPr lang="en-US" sz="1200" dirty="0"/>
              <a:t>analyses of pattern examples:</a:t>
            </a:r>
            <a:endParaRPr lang="en-US" sz="1200" dirty="0"/>
          </a:p>
        </p:txBody>
      </p:sp>
      <p:sp>
        <p:nvSpPr>
          <p:cNvPr id="4" name="Dikdörtgen 3"/>
          <p:cNvSpPr/>
          <p:nvPr/>
        </p:nvSpPr>
        <p:spPr>
          <a:xfrm>
            <a:off x="899592" y="1556792"/>
            <a:ext cx="7344816" cy="2492990"/>
          </a:xfrm>
          <a:prstGeom prst="rect">
            <a:avLst/>
          </a:prstGeom>
        </p:spPr>
        <p:txBody>
          <a:bodyPr wrap="square">
            <a:spAutoFit/>
          </a:bodyPr>
          <a:lstStyle/>
          <a:p>
            <a:r>
              <a:rPr lang="en-GB" sz="1200" dirty="0"/>
              <a:t>1. Each paper must have contained at least 1 pattern </a:t>
            </a:r>
            <a:r>
              <a:rPr lang="en-GB" sz="1200" dirty="0" smtClean="0"/>
              <a:t>from Gamma </a:t>
            </a:r>
            <a:r>
              <a:rPr lang="en-GB" sz="1200" dirty="0"/>
              <a:t>et al [8] to be included in the study</a:t>
            </a:r>
            <a:r>
              <a:rPr lang="en-GB" sz="1200" dirty="0" smtClean="0"/>
              <a:t>.</a:t>
            </a:r>
          </a:p>
          <a:p>
            <a:endParaRPr lang="en-GB" sz="1200" dirty="0"/>
          </a:p>
          <a:p>
            <a:r>
              <a:rPr lang="en-GB" sz="1200" dirty="0"/>
              <a:t>2. Papers were not excluded from the study if they did </a:t>
            </a:r>
            <a:r>
              <a:rPr lang="en-GB" sz="1200" dirty="0" smtClean="0"/>
              <a:t>not contain </a:t>
            </a:r>
            <a:r>
              <a:rPr lang="en-GB" sz="1200" dirty="0"/>
              <a:t>coupled pattern combinations to add to the total</a:t>
            </a:r>
          </a:p>
          <a:p>
            <a:r>
              <a:rPr lang="en-GB" sz="1200" dirty="0"/>
              <a:t>data set. This allowed a realistic depiction of the </a:t>
            </a:r>
            <a:r>
              <a:rPr lang="en-GB" sz="1200" dirty="0" smtClean="0"/>
              <a:t>actual prevalence </a:t>
            </a:r>
            <a:r>
              <a:rPr lang="en-GB" sz="1200" dirty="0"/>
              <a:t>of coupling in practice</a:t>
            </a:r>
            <a:r>
              <a:rPr lang="en-GB" sz="1200" dirty="0" smtClean="0"/>
              <a:t>.</a:t>
            </a:r>
          </a:p>
          <a:p>
            <a:endParaRPr lang="en-GB" sz="1200" dirty="0"/>
          </a:p>
          <a:p>
            <a:r>
              <a:rPr lang="en-GB" sz="1200" dirty="0"/>
              <a:t>3. Individual pattern recognition was based on the </a:t>
            </a:r>
            <a:r>
              <a:rPr lang="en-GB" sz="1200" dirty="0" smtClean="0"/>
              <a:t>actual documentation </a:t>
            </a:r>
            <a:r>
              <a:rPr lang="en-GB" sz="1200" dirty="0"/>
              <a:t>using the name of the pattern</a:t>
            </a:r>
            <a:r>
              <a:rPr lang="en-GB" sz="1200" dirty="0" smtClean="0"/>
              <a:t>.</a:t>
            </a:r>
          </a:p>
          <a:p>
            <a:endParaRPr lang="en-GB" sz="1200" dirty="0"/>
          </a:p>
          <a:p>
            <a:r>
              <a:rPr lang="en-GB" sz="1200" dirty="0"/>
              <a:t>4. We identify pattern combinations either </a:t>
            </a:r>
            <a:r>
              <a:rPr lang="en-GB" sz="1200" dirty="0" err="1"/>
              <a:t>fromactual</a:t>
            </a:r>
            <a:r>
              <a:rPr lang="en-GB" sz="1200" dirty="0"/>
              <a:t> </a:t>
            </a:r>
            <a:r>
              <a:rPr lang="en-GB" sz="1200" dirty="0" smtClean="0"/>
              <a:t>direct references </a:t>
            </a:r>
            <a:r>
              <a:rPr lang="en-GB" sz="1200" dirty="0"/>
              <a:t>in the research papers or from their indirect</a:t>
            </a:r>
          </a:p>
          <a:p>
            <a:r>
              <a:rPr lang="en-GB" sz="1200" dirty="0"/>
              <a:t>recognition after a review of the pattern </a:t>
            </a:r>
            <a:r>
              <a:rPr lang="en-GB" sz="1200" dirty="0" smtClean="0"/>
              <a:t>structures </a:t>
            </a:r>
            <a:r>
              <a:rPr lang="en-US" sz="1200" dirty="0" smtClean="0"/>
              <a:t>presented </a:t>
            </a:r>
            <a:r>
              <a:rPr lang="en-US" sz="1200" dirty="0"/>
              <a:t>in the papers</a:t>
            </a:r>
            <a:r>
              <a:rPr lang="en-US" sz="1200" dirty="0" smtClean="0"/>
              <a:t>.</a:t>
            </a:r>
          </a:p>
          <a:p>
            <a:endParaRPr lang="en-US" sz="1200" dirty="0"/>
          </a:p>
          <a:p>
            <a:r>
              <a:rPr lang="en-GB" sz="1200" dirty="0"/>
              <a:t>5. The classification of the patterns into groups </a:t>
            </a:r>
            <a:r>
              <a:rPr lang="en-GB" sz="1200" dirty="0" smtClean="0"/>
              <a:t>according to </a:t>
            </a:r>
            <a:r>
              <a:rPr lang="en-GB" sz="1200" dirty="0"/>
              <a:t>coupling type (loose vs tight) and </a:t>
            </a:r>
            <a:r>
              <a:rPr lang="en-GB" sz="1200" dirty="0" smtClean="0"/>
              <a:t>interaction type </a:t>
            </a:r>
            <a:r>
              <a:rPr lang="en-GB" sz="1200" dirty="0"/>
              <a:t>(embedded, interactive, and composite) was </a:t>
            </a:r>
            <a:r>
              <a:rPr lang="en-GB" sz="1200" dirty="0" smtClean="0"/>
              <a:t>accomplished via </a:t>
            </a:r>
            <a:r>
              <a:rPr lang="en-GB" sz="1200" dirty="0"/>
              <a:t>paper inspection by a single </a:t>
            </a:r>
            <a:r>
              <a:rPr lang="en-GB" sz="1200" dirty="0" smtClean="0"/>
              <a:t>reviewer </a:t>
            </a:r>
            <a:r>
              <a:rPr lang="en-US" sz="1200" dirty="0" smtClean="0"/>
              <a:t>without </a:t>
            </a:r>
            <a:r>
              <a:rPr lang="en-US" sz="1200" dirty="0"/>
              <a:t>subsequent independent validation.</a:t>
            </a:r>
            <a:endParaRPr lang="en-US" sz="1200" dirty="0"/>
          </a:p>
        </p:txBody>
      </p:sp>
    </p:spTree>
    <p:extLst>
      <p:ext uri="{BB962C8B-B14F-4D97-AF65-F5344CB8AC3E}">
        <p14:creationId xmlns:p14="http://schemas.microsoft.com/office/powerpoint/2010/main" val="412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3417" y="1511704"/>
            <a:ext cx="8424936" cy="307777"/>
          </a:xfrm>
          <a:prstGeom prst="rect">
            <a:avLst/>
          </a:prstGeom>
        </p:spPr>
        <p:txBody>
          <a:bodyPr wrap="square">
            <a:spAutoFit/>
          </a:bodyPr>
          <a:lstStyle/>
          <a:p>
            <a:r>
              <a:rPr lang="en-US" sz="1400" dirty="0" smtClean="0"/>
              <a:t>- Abstract</a:t>
            </a:r>
            <a:endParaRPr lang="en-US" sz="1400" dirty="0"/>
          </a:p>
        </p:txBody>
      </p:sp>
      <p:sp>
        <p:nvSpPr>
          <p:cNvPr id="3" name="Metin kutusu 2"/>
          <p:cNvSpPr txBox="1"/>
          <p:nvPr/>
        </p:nvSpPr>
        <p:spPr>
          <a:xfrm>
            <a:off x="755576" y="2132052"/>
            <a:ext cx="7200800" cy="276999"/>
          </a:xfrm>
          <a:prstGeom prst="rect">
            <a:avLst/>
          </a:prstGeom>
          <a:noFill/>
        </p:spPr>
        <p:txBody>
          <a:bodyPr wrap="square" rtlCol="0">
            <a:spAutoFit/>
          </a:bodyPr>
          <a:lstStyle/>
          <a:p>
            <a:r>
              <a:rPr lang="en-GB" sz="1200" i="1" dirty="0"/>
              <a:t>Object-oriented (OO) design patterns define </a:t>
            </a:r>
            <a:r>
              <a:rPr lang="en-GB" sz="1200" i="1" dirty="0" smtClean="0"/>
              <a:t>collections of </a:t>
            </a:r>
            <a:r>
              <a:rPr lang="en-GB" sz="1200" i="1" dirty="0"/>
              <a:t>interconnected classes that serve a particular purpose.</a:t>
            </a:r>
            <a:endParaRPr lang="en-US" sz="1200" dirty="0"/>
          </a:p>
        </p:txBody>
      </p:sp>
      <p:sp>
        <p:nvSpPr>
          <p:cNvPr id="4" name="Metin kutusu 3"/>
          <p:cNvSpPr txBox="1"/>
          <p:nvPr/>
        </p:nvSpPr>
        <p:spPr>
          <a:xfrm>
            <a:off x="755576" y="3000538"/>
            <a:ext cx="7276871" cy="830997"/>
          </a:xfrm>
          <a:prstGeom prst="rect">
            <a:avLst/>
          </a:prstGeom>
          <a:noFill/>
        </p:spPr>
        <p:txBody>
          <a:bodyPr wrap="square" rtlCol="0">
            <a:spAutoFit/>
          </a:bodyPr>
          <a:lstStyle/>
          <a:p>
            <a:r>
              <a:rPr lang="en-US" sz="1200" i="1" dirty="0"/>
              <a:t>When designers treat </a:t>
            </a:r>
            <a:r>
              <a:rPr lang="en-US" sz="1200" i="1" dirty="0" smtClean="0"/>
              <a:t>patterns </a:t>
            </a:r>
            <a:r>
              <a:rPr lang="en-GB" sz="1200" i="1" dirty="0" smtClean="0"/>
              <a:t>as </a:t>
            </a:r>
            <a:r>
              <a:rPr lang="en-GB" sz="1200" i="1" dirty="0"/>
              <a:t>structural units, they become concerned with </a:t>
            </a:r>
            <a:r>
              <a:rPr lang="en-GB" sz="1200" i="1" dirty="0" smtClean="0"/>
              <a:t>issues such </a:t>
            </a:r>
            <a:r>
              <a:rPr lang="en-GB" sz="1200" i="1" dirty="0"/>
              <a:t>as coupling and cohesion at a new level of abstraction</a:t>
            </a:r>
            <a:r>
              <a:rPr lang="en-GB" sz="1200" i="1" dirty="0" smtClean="0"/>
              <a:t>.  </a:t>
            </a:r>
            <a:r>
              <a:rPr lang="en-GB" sz="1200" i="1" dirty="0" smtClean="0">
                <a:solidFill>
                  <a:srgbClr val="0070C0"/>
                </a:solidFill>
              </a:rPr>
              <a:t>When we used statements as building blocks, we created rules such as structured programming. Now we start programming with multiple classes so we deal with issues of having them as building blocks(which are higher level, a new level of abstraction).</a:t>
            </a:r>
            <a:endParaRPr lang="en-US" sz="1200" dirty="0">
              <a:solidFill>
                <a:srgbClr val="0070C0"/>
              </a:solidFill>
            </a:endParaRPr>
          </a:p>
        </p:txBody>
      </p:sp>
    </p:spTree>
    <p:extLst>
      <p:ext uri="{BB962C8B-B14F-4D97-AF65-F5344CB8AC3E}">
        <p14:creationId xmlns:p14="http://schemas.microsoft.com/office/powerpoint/2010/main" val="138122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124744"/>
            <a:ext cx="7920880" cy="461665"/>
          </a:xfrm>
          <a:prstGeom prst="rect">
            <a:avLst/>
          </a:prstGeom>
        </p:spPr>
        <p:txBody>
          <a:bodyPr wrap="square">
            <a:spAutoFit/>
          </a:bodyPr>
          <a:lstStyle/>
          <a:p>
            <a:r>
              <a:rPr lang="en-US" sz="1200" dirty="0" smtClean="0"/>
              <a:t>Approximately </a:t>
            </a:r>
            <a:r>
              <a:rPr lang="en-GB" sz="1200" dirty="0" smtClean="0"/>
              <a:t>one </a:t>
            </a:r>
            <a:r>
              <a:rPr lang="en-GB" sz="1200" dirty="0"/>
              <a:t>third of the papers that we found describing </a:t>
            </a:r>
            <a:r>
              <a:rPr lang="en-GB" sz="1200" dirty="0" smtClean="0"/>
              <a:t>pattern use </a:t>
            </a:r>
            <a:r>
              <a:rPr lang="en-GB" sz="1200" dirty="0"/>
              <a:t>was rejected due to failure to find even one </a:t>
            </a:r>
            <a:r>
              <a:rPr lang="en-GB" sz="1200" dirty="0" smtClean="0"/>
              <a:t>instance </a:t>
            </a:r>
            <a:r>
              <a:rPr lang="en-US" sz="1200" dirty="0" smtClean="0"/>
              <a:t>of </a:t>
            </a:r>
            <a:r>
              <a:rPr lang="en-US" sz="1200" dirty="0"/>
              <a:t>a documented design pattern from Gamma et al</a:t>
            </a:r>
            <a:endParaRPr lang="en-US" sz="1200" dirty="0"/>
          </a:p>
        </p:txBody>
      </p:sp>
      <p:sp>
        <p:nvSpPr>
          <p:cNvPr id="3" name="Dikdörtgen 2"/>
          <p:cNvSpPr/>
          <p:nvPr/>
        </p:nvSpPr>
        <p:spPr>
          <a:xfrm>
            <a:off x="683568" y="1844824"/>
            <a:ext cx="7920880" cy="646331"/>
          </a:xfrm>
          <a:prstGeom prst="rect">
            <a:avLst/>
          </a:prstGeom>
        </p:spPr>
        <p:txBody>
          <a:bodyPr wrap="square">
            <a:spAutoFit/>
          </a:bodyPr>
          <a:lstStyle/>
          <a:p>
            <a:r>
              <a:rPr lang="en-US" sz="1200" dirty="0" smtClean="0"/>
              <a:t>The </a:t>
            </a:r>
            <a:r>
              <a:rPr lang="en-GB" sz="1200" dirty="0" smtClean="0"/>
              <a:t>final </a:t>
            </a:r>
            <a:r>
              <a:rPr lang="en-GB" sz="1200" dirty="0"/>
              <a:t>selected set of 16 papers used in this study consisted </a:t>
            </a:r>
            <a:r>
              <a:rPr lang="en-GB" sz="1200" dirty="0" smtClean="0"/>
              <a:t>of a </a:t>
            </a:r>
            <a:r>
              <a:rPr lang="en-GB" sz="1200" dirty="0"/>
              <a:t>fair distribution of papers from industrial applications and</a:t>
            </a:r>
          </a:p>
          <a:p>
            <a:r>
              <a:rPr lang="en-GB" sz="1200" dirty="0"/>
              <a:t>analytical studies. We classified the papers into the </a:t>
            </a:r>
            <a:r>
              <a:rPr lang="en-GB" sz="1200" dirty="0" smtClean="0"/>
              <a:t>following four </a:t>
            </a:r>
            <a:r>
              <a:rPr lang="en-GB" sz="1200" dirty="0"/>
              <a:t>categories based on the nature of the study and </a:t>
            </a:r>
            <a:r>
              <a:rPr lang="en-GB" sz="1200" dirty="0" smtClean="0"/>
              <a:t>the </a:t>
            </a:r>
            <a:r>
              <a:rPr lang="en-US" sz="1200" dirty="0" smtClean="0"/>
              <a:t>source </a:t>
            </a:r>
            <a:r>
              <a:rPr lang="en-US" sz="1200" dirty="0"/>
              <a:t>of data:</a:t>
            </a:r>
            <a:endParaRPr lang="en-US" sz="1200" dirty="0"/>
          </a:p>
        </p:txBody>
      </p:sp>
      <p:sp>
        <p:nvSpPr>
          <p:cNvPr id="4" name="Metin kutusu 3"/>
          <p:cNvSpPr txBox="1"/>
          <p:nvPr/>
        </p:nvSpPr>
        <p:spPr>
          <a:xfrm>
            <a:off x="1043608" y="2708920"/>
            <a:ext cx="7200800" cy="2123658"/>
          </a:xfrm>
          <a:prstGeom prst="rect">
            <a:avLst/>
          </a:prstGeom>
          <a:noFill/>
        </p:spPr>
        <p:txBody>
          <a:bodyPr wrap="square" rtlCol="0">
            <a:spAutoFit/>
          </a:bodyPr>
          <a:lstStyle/>
          <a:p>
            <a:r>
              <a:rPr lang="en-GB" sz="1200" dirty="0">
                <a:solidFill>
                  <a:srgbClr val="00B050"/>
                </a:solidFill>
              </a:rPr>
              <a:t>Pure Analytical Study. </a:t>
            </a:r>
            <a:r>
              <a:rPr lang="en-GB" sz="1200" dirty="0"/>
              <a:t>Four studies consist of </a:t>
            </a:r>
            <a:r>
              <a:rPr lang="en-GB" sz="1200" dirty="0" smtClean="0"/>
              <a:t>abstract analytical </a:t>
            </a:r>
            <a:r>
              <a:rPr lang="en-GB" sz="1200" dirty="0"/>
              <a:t>application of ideas that are not applied </a:t>
            </a:r>
            <a:r>
              <a:rPr lang="en-GB" sz="1200" dirty="0" smtClean="0"/>
              <a:t>to real </a:t>
            </a:r>
            <a:r>
              <a:rPr lang="en-GB" sz="1200" dirty="0"/>
              <a:t>world problems [3, 4, 6, 11</a:t>
            </a:r>
            <a:r>
              <a:rPr lang="en-GB" sz="1200" dirty="0" smtClean="0"/>
              <a:t>].</a:t>
            </a:r>
          </a:p>
          <a:p>
            <a:endParaRPr lang="en-GB" sz="1200" dirty="0"/>
          </a:p>
          <a:p>
            <a:r>
              <a:rPr lang="en-GB" sz="1200" dirty="0">
                <a:solidFill>
                  <a:srgbClr val="00B050"/>
                </a:solidFill>
              </a:rPr>
              <a:t>Analytical study with synthetic examples. </a:t>
            </a:r>
            <a:r>
              <a:rPr lang="en-GB" sz="1200" dirty="0"/>
              <a:t>Three </a:t>
            </a:r>
            <a:r>
              <a:rPr lang="en-GB" sz="1200" dirty="0" smtClean="0"/>
              <a:t>studies include </a:t>
            </a:r>
            <a:r>
              <a:rPr lang="en-GB" sz="1200" dirty="0"/>
              <a:t>synthetic examples which are </a:t>
            </a:r>
            <a:r>
              <a:rPr lang="en-GB" sz="1200" dirty="0" smtClean="0"/>
              <a:t>abstractions of </a:t>
            </a:r>
            <a:r>
              <a:rPr lang="en-GB" sz="1200" dirty="0"/>
              <a:t>realistic problems that can occur in commercial </a:t>
            </a:r>
            <a:r>
              <a:rPr lang="en-GB" sz="1200" dirty="0" smtClean="0"/>
              <a:t>software </a:t>
            </a:r>
            <a:r>
              <a:rPr lang="en-US" sz="1200" dirty="0" smtClean="0"/>
              <a:t>development </a:t>
            </a:r>
            <a:r>
              <a:rPr lang="en-US" sz="1200" dirty="0"/>
              <a:t>[10, 13, 15</a:t>
            </a:r>
            <a:r>
              <a:rPr lang="en-US" sz="1200" dirty="0" smtClean="0"/>
              <a:t>].</a:t>
            </a:r>
          </a:p>
          <a:p>
            <a:endParaRPr lang="en-US" sz="1200" dirty="0"/>
          </a:p>
          <a:p>
            <a:r>
              <a:rPr lang="en-GB" sz="1200" dirty="0">
                <a:solidFill>
                  <a:srgbClr val="00B050"/>
                </a:solidFill>
              </a:rPr>
              <a:t>Industry case studies of existing code. </a:t>
            </a:r>
            <a:r>
              <a:rPr lang="en-GB" sz="1200" dirty="0"/>
              <a:t>Five studies </a:t>
            </a:r>
            <a:r>
              <a:rPr lang="en-GB" sz="1200" dirty="0" smtClean="0"/>
              <a:t>locate existing </a:t>
            </a:r>
            <a:r>
              <a:rPr lang="en-GB" sz="1200" dirty="0"/>
              <a:t>pattern architectures, or update </a:t>
            </a:r>
            <a:r>
              <a:rPr lang="en-GB" sz="1200" dirty="0" smtClean="0"/>
              <a:t>existing designs </a:t>
            </a:r>
            <a:r>
              <a:rPr lang="en-GB" sz="1200" dirty="0"/>
              <a:t>to make use of patterns [1, 2, 7, 9, 18</a:t>
            </a:r>
            <a:r>
              <a:rPr lang="en-GB" sz="1200" dirty="0" smtClean="0"/>
              <a:t>].</a:t>
            </a:r>
          </a:p>
          <a:p>
            <a:endParaRPr lang="en-GB" sz="1200" dirty="0">
              <a:solidFill>
                <a:srgbClr val="00B050"/>
              </a:solidFill>
            </a:endParaRPr>
          </a:p>
          <a:p>
            <a:r>
              <a:rPr lang="en-GB" sz="1200" dirty="0">
                <a:solidFill>
                  <a:srgbClr val="00B050"/>
                </a:solidFill>
              </a:rPr>
              <a:t>Industry Case Studies of new designs. </a:t>
            </a:r>
            <a:r>
              <a:rPr lang="en-GB" sz="1200" dirty="0"/>
              <a:t>Four </a:t>
            </a:r>
            <a:r>
              <a:rPr lang="en-GB" sz="1200" dirty="0" smtClean="0"/>
              <a:t>studies examine </a:t>
            </a:r>
            <a:r>
              <a:rPr lang="en-GB" sz="1200" dirty="0"/>
              <a:t>new or recent development projects </a:t>
            </a:r>
            <a:r>
              <a:rPr lang="en-GB" sz="1200" dirty="0" smtClean="0"/>
              <a:t>which deliberately </a:t>
            </a:r>
            <a:r>
              <a:rPr lang="en-GB" sz="1200" dirty="0"/>
              <a:t>makes use of patterns during the </a:t>
            </a:r>
            <a:r>
              <a:rPr lang="en-GB" sz="1200" dirty="0" smtClean="0"/>
              <a:t>design phase </a:t>
            </a:r>
            <a:r>
              <a:rPr lang="en-GB" sz="1200" dirty="0"/>
              <a:t>[5, 14, 16, 17].</a:t>
            </a:r>
            <a:endParaRPr lang="en-US" sz="1200" dirty="0"/>
          </a:p>
        </p:txBody>
      </p:sp>
    </p:spTree>
    <p:extLst>
      <p:ext uri="{BB962C8B-B14F-4D97-AF65-F5344CB8AC3E}">
        <p14:creationId xmlns:p14="http://schemas.microsoft.com/office/powerpoint/2010/main" val="3715161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92696"/>
            <a:ext cx="8424936" cy="307777"/>
          </a:xfrm>
          <a:prstGeom prst="rect">
            <a:avLst/>
          </a:prstGeom>
        </p:spPr>
        <p:txBody>
          <a:bodyPr wrap="square">
            <a:spAutoFit/>
          </a:bodyPr>
          <a:lstStyle/>
          <a:p>
            <a:r>
              <a:rPr lang="en-US" sz="1400" dirty="0"/>
              <a:t>5. Pattern Occurrences</a:t>
            </a:r>
            <a:endParaRPr lang="en-US" sz="1400" dirty="0"/>
          </a:p>
        </p:txBody>
      </p:sp>
      <p:sp>
        <p:nvSpPr>
          <p:cNvPr id="3" name="Dikdörtgen 2"/>
          <p:cNvSpPr/>
          <p:nvPr/>
        </p:nvSpPr>
        <p:spPr>
          <a:xfrm>
            <a:off x="492307" y="1428073"/>
            <a:ext cx="3168352" cy="2308324"/>
          </a:xfrm>
          <a:prstGeom prst="rect">
            <a:avLst/>
          </a:prstGeom>
        </p:spPr>
        <p:txBody>
          <a:bodyPr wrap="square">
            <a:spAutoFit/>
          </a:bodyPr>
          <a:lstStyle/>
          <a:p>
            <a:r>
              <a:rPr lang="en-GB" sz="1200" dirty="0"/>
              <a:t>The occurrence of patterns in the selected papers was </a:t>
            </a:r>
            <a:r>
              <a:rPr lang="en-GB" sz="1200" dirty="0" smtClean="0"/>
              <a:t>also quite </a:t>
            </a:r>
            <a:r>
              <a:rPr lang="en-GB" sz="1200" dirty="0"/>
              <a:t>evenly distributed among the Gamma et al patterns</a:t>
            </a:r>
            <a:r>
              <a:rPr lang="en-GB" sz="1200" dirty="0" smtClean="0"/>
              <a:t>. </a:t>
            </a:r>
          </a:p>
          <a:p>
            <a:endParaRPr lang="en-GB" sz="1200" dirty="0"/>
          </a:p>
          <a:p>
            <a:r>
              <a:rPr lang="en-US" sz="1200" dirty="0" smtClean="0"/>
              <a:t>Certain </a:t>
            </a:r>
            <a:r>
              <a:rPr lang="en-GB" sz="1200" dirty="0" smtClean="0"/>
              <a:t>patterns </a:t>
            </a:r>
            <a:r>
              <a:rPr lang="en-GB" sz="1200" dirty="0"/>
              <a:t>appear to be more desirable based on their </a:t>
            </a:r>
            <a:r>
              <a:rPr lang="en-GB" sz="1200" dirty="0" smtClean="0"/>
              <a:t>frequent </a:t>
            </a:r>
            <a:r>
              <a:rPr lang="en-US" sz="1200" dirty="0" smtClean="0"/>
              <a:t>usage. </a:t>
            </a:r>
          </a:p>
          <a:p>
            <a:endParaRPr lang="en-US" sz="1200" dirty="0"/>
          </a:p>
          <a:p>
            <a:r>
              <a:rPr lang="en-GB" sz="1200" dirty="0" smtClean="0"/>
              <a:t>Most </a:t>
            </a:r>
            <a:r>
              <a:rPr lang="en-GB" sz="1200" dirty="0"/>
              <a:t>of the more popular patterns support </a:t>
            </a:r>
            <a:r>
              <a:rPr lang="en-GB" sz="1200" dirty="0" smtClean="0"/>
              <a:t>interface </a:t>
            </a:r>
            <a:r>
              <a:rPr lang="en-US" sz="1200" dirty="0" smtClean="0"/>
              <a:t>abstraction </a:t>
            </a:r>
            <a:r>
              <a:rPr lang="en-US" sz="1200" dirty="0"/>
              <a:t>and reusability</a:t>
            </a:r>
            <a:r>
              <a:rPr lang="en-US" sz="1200" dirty="0" smtClean="0"/>
              <a:t>.</a:t>
            </a:r>
            <a:r>
              <a:rPr lang="en-GB" sz="1200" dirty="0"/>
              <a:t> </a:t>
            </a:r>
            <a:endParaRPr lang="en-GB" sz="1200" dirty="0" smtClean="0"/>
          </a:p>
          <a:p>
            <a:endParaRPr lang="en-GB" sz="1200" dirty="0"/>
          </a:p>
          <a:p>
            <a:endParaRPr lang="en-GB" sz="1200" dirty="0" smtClean="0"/>
          </a:p>
          <a:p>
            <a:endParaRPr lang="en-US" sz="1200" dirty="0"/>
          </a:p>
        </p:txBody>
      </p:sp>
      <p:pic>
        <p:nvPicPr>
          <p:cNvPr id="9218" name="Picture 2" descr="C:\Users\Ani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65725"/>
            <a:ext cx="4314825" cy="627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8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US" sz="1400" dirty="0"/>
              <a:t>6. Pattern Coupling</a:t>
            </a:r>
            <a:endParaRPr lang="en-US" sz="1400" dirty="0"/>
          </a:p>
        </p:txBody>
      </p:sp>
      <p:sp>
        <p:nvSpPr>
          <p:cNvPr id="3" name="Dikdörtgen 2"/>
          <p:cNvSpPr/>
          <p:nvPr/>
        </p:nvSpPr>
        <p:spPr>
          <a:xfrm>
            <a:off x="611560" y="1124744"/>
            <a:ext cx="7920880" cy="461665"/>
          </a:xfrm>
          <a:prstGeom prst="rect">
            <a:avLst/>
          </a:prstGeom>
        </p:spPr>
        <p:txBody>
          <a:bodyPr wrap="square">
            <a:spAutoFit/>
          </a:bodyPr>
          <a:lstStyle/>
          <a:p>
            <a:r>
              <a:rPr lang="en-GB" sz="1200" dirty="0"/>
              <a:t>We identified all coupled patterns. Such coupled </a:t>
            </a:r>
            <a:r>
              <a:rPr lang="en-GB" sz="1200" dirty="0" smtClean="0"/>
              <a:t>patterns consist </a:t>
            </a:r>
            <a:r>
              <a:rPr lang="en-GB" sz="1200" dirty="0"/>
              <a:t>of all pattern pairs or multiples that are connected.</a:t>
            </a:r>
          </a:p>
          <a:p>
            <a:r>
              <a:rPr lang="en-GB" sz="1200" dirty="0"/>
              <a:t>We classified the sets of connected patterns in terms of </a:t>
            </a:r>
            <a:r>
              <a:rPr lang="en-GB" sz="1200" dirty="0" smtClean="0"/>
              <a:t>loose vs</a:t>
            </a:r>
            <a:r>
              <a:rPr lang="en-GB" sz="1200" dirty="0"/>
              <a:t>. tight coupling, and pattern interaction types:</a:t>
            </a:r>
            <a:endParaRPr lang="en-US" sz="1200" dirty="0"/>
          </a:p>
        </p:txBody>
      </p:sp>
      <p:sp>
        <p:nvSpPr>
          <p:cNvPr id="4" name="Metin kutusu 3"/>
          <p:cNvSpPr txBox="1"/>
          <p:nvPr/>
        </p:nvSpPr>
        <p:spPr>
          <a:xfrm>
            <a:off x="995660" y="1935853"/>
            <a:ext cx="7104731" cy="1415772"/>
          </a:xfrm>
          <a:prstGeom prst="rect">
            <a:avLst/>
          </a:prstGeom>
          <a:noFill/>
        </p:spPr>
        <p:txBody>
          <a:bodyPr wrap="square" rtlCol="0">
            <a:spAutoFit/>
          </a:bodyPr>
          <a:lstStyle/>
          <a:p>
            <a:pPr marL="285750" indent="-285750">
              <a:buFont typeface="Arial" panose="020B0604020202020204" pitchFamily="34" charset="0"/>
              <a:buChar char="•"/>
            </a:pPr>
            <a:r>
              <a:rPr lang="en-US" sz="1400" dirty="0"/>
              <a:t>Coupling types</a:t>
            </a:r>
            <a:r>
              <a:rPr lang="en-US" sz="1400" dirty="0" smtClean="0"/>
              <a:t>.</a:t>
            </a:r>
          </a:p>
          <a:p>
            <a:pPr marL="285750" indent="-285750">
              <a:buFont typeface="Arial" panose="020B0604020202020204" pitchFamily="34" charset="0"/>
              <a:buChar char="•"/>
            </a:pPr>
            <a:endParaRPr lang="en-US" sz="1200" dirty="0" smtClean="0"/>
          </a:p>
          <a:p>
            <a:r>
              <a:rPr lang="en-GB" sz="1200" dirty="0">
                <a:solidFill>
                  <a:srgbClr val="00B050"/>
                </a:solidFill>
              </a:rPr>
              <a:t>Loosely Coupled: </a:t>
            </a:r>
            <a:r>
              <a:rPr lang="en-GB" sz="1200" dirty="0"/>
              <a:t>Patterns are loosely tied </a:t>
            </a:r>
            <a:r>
              <a:rPr lang="en-GB" sz="1200" dirty="0" smtClean="0"/>
              <a:t>together with </a:t>
            </a:r>
            <a:r>
              <a:rPr lang="en-GB" sz="1200" dirty="0"/>
              <a:t>few </a:t>
            </a:r>
            <a:r>
              <a:rPr lang="en-GB" sz="1200" dirty="0" smtClean="0"/>
              <a:t>connections, making </a:t>
            </a:r>
            <a:r>
              <a:rPr lang="en-GB" sz="1200" dirty="0"/>
              <a:t>it easier to </a:t>
            </a:r>
            <a:r>
              <a:rPr lang="en-GB" sz="1200" dirty="0" smtClean="0"/>
              <a:t>separate the </a:t>
            </a:r>
            <a:r>
              <a:rPr lang="en-GB" sz="1200" dirty="0"/>
              <a:t>patterns. They should promote quicker, </a:t>
            </a:r>
            <a:r>
              <a:rPr lang="en-GB" sz="1200" dirty="0" smtClean="0"/>
              <a:t>simpler </a:t>
            </a:r>
            <a:r>
              <a:rPr lang="en-US" sz="1200" dirty="0" smtClean="0"/>
              <a:t>future </a:t>
            </a:r>
            <a:r>
              <a:rPr lang="en-US" sz="1200" dirty="0"/>
              <a:t>design changes</a:t>
            </a:r>
            <a:r>
              <a:rPr lang="en-US" sz="1200" dirty="0" smtClean="0"/>
              <a:t>.</a:t>
            </a:r>
          </a:p>
          <a:p>
            <a:endParaRPr lang="en-US" sz="1200" dirty="0"/>
          </a:p>
          <a:p>
            <a:r>
              <a:rPr lang="en-GB" sz="1200" dirty="0">
                <a:solidFill>
                  <a:srgbClr val="00B050"/>
                </a:solidFill>
              </a:rPr>
              <a:t>Tightly Coupled: </a:t>
            </a:r>
            <a:r>
              <a:rPr lang="en-GB" sz="1200" dirty="0"/>
              <a:t>Patterns are tightly tied </a:t>
            </a:r>
            <a:r>
              <a:rPr lang="en-GB" sz="1200" dirty="0" smtClean="0"/>
              <a:t>together with </a:t>
            </a:r>
            <a:r>
              <a:rPr lang="en-GB" sz="1200" dirty="0"/>
              <a:t>many links and dependencies. </a:t>
            </a:r>
            <a:r>
              <a:rPr lang="en-GB" sz="1200" dirty="0" smtClean="0"/>
              <a:t>Minor changes </a:t>
            </a:r>
            <a:r>
              <a:rPr lang="en-GB" sz="1200" dirty="0"/>
              <a:t>to one of the patterns will be </a:t>
            </a:r>
            <a:r>
              <a:rPr lang="en-GB" sz="1200" dirty="0" smtClean="0"/>
              <a:t>difficult </a:t>
            </a:r>
            <a:r>
              <a:rPr lang="en-US" sz="1200" dirty="0" smtClean="0"/>
              <a:t>without </a:t>
            </a:r>
            <a:r>
              <a:rPr lang="en-US" sz="1200" dirty="0"/>
              <a:t>affecting the other(s).</a:t>
            </a:r>
            <a:endParaRPr lang="en-US" sz="1200" dirty="0"/>
          </a:p>
        </p:txBody>
      </p:sp>
    </p:spTree>
    <p:extLst>
      <p:ext uri="{BB962C8B-B14F-4D97-AF65-F5344CB8AC3E}">
        <p14:creationId xmlns:p14="http://schemas.microsoft.com/office/powerpoint/2010/main" val="133302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55576" y="1124744"/>
            <a:ext cx="7104731"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Pattern Interaction Types</a:t>
            </a:r>
            <a:r>
              <a:rPr lang="en-US" sz="1400" dirty="0" smtClean="0"/>
              <a:t>.</a:t>
            </a:r>
          </a:p>
          <a:p>
            <a:endParaRPr lang="en-US" sz="1200" dirty="0" smtClean="0"/>
          </a:p>
          <a:p>
            <a:r>
              <a:rPr lang="en-GB" sz="1200" dirty="0">
                <a:solidFill>
                  <a:srgbClr val="00B050"/>
                </a:solidFill>
              </a:rPr>
              <a:t>Intersection: </a:t>
            </a:r>
            <a:r>
              <a:rPr lang="en-GB" sz="1200" dirty="0"/>
              <a:t>Intersecting patterns exhibit a </a:t>
            </a:r>
            <a:r>
              <a:rPr lang="en-GB" sz="1200" dirty="0">
                <a:solidFill>
                  <a:srgbClr val="00B050"/>
                </a:solidFill>
              </a:rPr>
              <a:t>“</a:t>
            </a:r>
            <a:r>
              <a:rPr lang="en-GB" sz="1200" dirty="0" smtClean="0">
                <a:solidFill>
                  <a:srgbClr val="00B050"/>
                </a:solidFill>
              </a:rPr>
              <a:t>talks to</a:t>
            </a:r>
            <a:r>
              <a:rPr lang="en-GB" sz="1200" dirty="0">
                <a:solidFill>
                  <a:srgbClr val="00B050"/>
                </a:solidFill>
              </a:rPr>
              <a:t>” or “uses a” communication </a:t>
            </a:r>
            <a:r>
              <a:rPr lang="en-GB" sz="1200" dirty="0"/>
              <a:t>and </a:t>
            </a:r>
            <a:r>
              <a:rPr lang="en-GB" sz="1200" dirty="0" smtClean="0"/>
              <a:t>interaction scheme</a:t>
            </a:r>
            <a:r>
              <a:rPr lang="en-GB" sz="1200" dirty="0"/>
              <a:t>. We classified a pattern as an </a:t>
            </a:r>
            <a:r>
              <a:rPr lang="en-GB" sz="1200" dirty="0" smtClean="0"/>
              <a:t>intersection type </a:t>
            </a:r>
            <a:r>
              <a:rPr lang="en-GB" sz="1200" dirty="0"/>
              <a:t>when </a:t>
            </a:r>
            <a:r>
              <a:rPr lang="en-GB" sz="1200" dirty="0" smtClean="0"/>
              <a:t>there was </a:t>
            </a:r>
            <a:r>
              <a:rPr lang="en-GB" sz="1200" dirty="0"/>
              <a:t>no evidence that it was </a:t>
            </a:r>
            <a:r>
              <a:rPr lang="en-GB" sz="1200" dirty="0" smtClean="0"/>
              <a:t>either a </a:t>
            </a:r>
            <a:r>
              <a:rPr lang="en-GB" sz="1200" dirty="0"/>
              <a:t>Composite, or an Embedded type</a:t>
            </a:r>
            <a:r>
              <a:rPr lang="en-GB" sz="1200" dirty="0" smtClean="0"/>
              <a:t>.</a:t>
            </a:r>
          </a:p>
          <a:p>
            <a:endParaRPr lang="en-US" sz="1200" dirty="0" smtClean="0"/>
          </a:p>
          <a:p>
            <a:r>
              <a:rPr lang="en-US" sz="1200" dirty="0">
                <a:solidFill>
                  <a:srgbClr val="00B050"/>
                </a:solidFill>
              </a:rPr>
              <a:t>Composite: </a:t>
            </a:r>
            <a:r>
              <a:rPr lang="en-US" sz="1200" dirty="0"/>
              <a:t>Composite patterns have pattern </a:t>
            </a:r>
            <a:r>
              <a:rPr lang="en-US" sz="1200" dirty="0" smtClean="0"/>
              <a:t>elements </a:t>
            </a:r>
            <a:r>
              <a:rPr lang="en-GB" sz="1200" dirty="0" smtClean="0"/>
              <a:t>as </a:t>
            </a:r>
            <a:r>
              <a:rPr lang="en-GB" sz="1200" dirty="0"/>
              <a:t>components. These components </a:t>
            </a:r>
            <a:r>
              <a:rPr lang="en-GB" sz="1200" dirty="0" smtClean="0"/>
              <a:t>are wholly </a:t>
            </a:r>
            <a:r>
              <a:rPr lang="en-GB" sz="1200" dirty="0"/>
              <a:t>contained in the composite pattern. </a:t>
            </a:r>
            <a:r>
              <a:rPr lang="en-GB" sz="1200" dirty="0" smtClean="0"/>
              <a:t>Composite patterns </a:t>
            </a:r>
            <a:r>
              <a:rPr lang="en-GB" sz="1200" dirty="0"/>
              <a:t>are recognizable as a </a:t>
            </a:r>
            <a:r>
              <a:rPr lang="en-GB" sz="1200" dirty="0">
                <a:solidFill>
                  <a:srgbClr val="00B050"/>
                </a:solidFill>
              </a:rPr>
              <a:t>“</a:t>
            </a:r>
            <a:r>
              <a:rPr lang="en-GB" sz="1200" dirty="0" smtClean="0">
                <a:solidFill>
                  <a:srgbClr val="00B050"/>
                </a:solidFill>
              </a:rPr>
              <a:t>together make </a:t>
            </a:r>
            <a:r>
              <a:rPr lang="en-GB" sz="1200" dirty="0">
                <a:solidFill>
                  <a:srgbClr val="00B050"/>
                </a:solidFill>
              </a:rPr>
              <a:t>up a” relationship </a:t>
            </a:r>
            <a:r>
              <a:rPr lang="en-GB" sz="1200" dirty="0"/>
              <a:t>— the composite </a:t>
            </a:r>
            <a:r>
              <a:rPr lang="en-GB" sz="1200" dirty="0" smtClean="0"/>
              <a:t>has emergent </a:t>
            </a:r>
            <a:r>
              <a:rPr lang="en-GB" sz="1200" dirty="0"/>
              <a:t>properties not found in the parts. </a:t>
            </a:r>
            <a:r>
              <a:rPr lang="en-GB" sz="1200" dirty="0" smtClean="0"/>
              <a:t>The composites that we </a:t>
            </a:r>
            <a:r>
              <a:rPr lang="en-GB" sz="1200" dirty="0"/>
              <a:t>found are not listed as patterns</a:t>
            </a:r>
          </a:p>
          <a:p>
            <a:r>
              <a:rPr lang="en-US" sz="1200" dirty="0"/>
              <a:t>in Gamma et al [8</a:t>
            </a:r>
            <a:r>
              <a:rPr lang="en-US" sz="1200" dirty="0" smtClean="0"/>
              <a:t>].</a:t>
            </a:r>
          </a:p>
          <a:p>
            <a:endParaRPr lang="en-US" sz="1200" dirty="0"/>
          </a:p>
          <a:p>
            <a:r>
              <a:rPr lang="en-GB" sz="1200" dirty="0">
                <a:solidFill>
                  <a:srgbClr val="00B050"/>
                </a:solidFill>
              </a:rPr>
              <a:t>Embedded: </a:t>
            </a:r>
            <a:r>
              <a:rPr lang="en-GB" sz="1200" dirty="0"/>
              <a:t>Embedded patterns represents the </a:t>
            </a:r>
            <a:r>
              <a:rPr lang="en-GB" sz="1200" dirty="0" smtClean="0"/>
              <a:t>interaction best </a:t>
            </a:r>
            <a:r>
              <a:rPr lang="en-GB" sz="1200" dirty="0"/>
              <a:t>described as a </a:t>
            </a:r>
            <a:r>
              <a:rPr lang="en-GB" sz="1200" dirty="0">
                <a:solidFill>
                  <a:srgbClr val="00B050"/>
                </a:solidFill>
              </a:rPr>
              <a:t>“has a” </a:t>
            </a:r>
            <a:r>
              <a:rPr lang="en-GB" sz="1200" dirty="0" smtClean="0">
                <a:solidFill>
                  <a:srgbClr val="00B050"/>
                </a:solidFill>
              </a:rPr>
              <a:t>relationship. </a:t>
            </a:r>
            <a:r>
              <a:rPr lang="en-GB" sz="1200" dirty="0" smtClean="0"/>
              <a:t>The </a:t>
            </a:r>
            <a:r>
              <a:rPr lang="en-GB" sz="1200" dirty="0"/>
              <a:t>parent pattern includes an instance of the </a:t>
            </a:r>
            <a:r>
              <a:rPr lang="en-GB" sz="1200" dirty="0" smtClean="0"/>
              <a:t>embedded pattern </a:t>
            </a:r>
            <a:r>
              <a:rPr lang="en-GB" sz="1200" dirty="0"/>
              <a:t>in it. It differs from the </a:t>
            </a:r>
            <a:r>
              <a:rPr lang="en-GB" sz="1200" dirty="0" smtClean="0"/>
              <a:t>composite in </a:t>
            </a:r>
            <a:r>
              <a:rPr lang="en-GB" sz="1200" dirty="0"/>
              <a:t>that the parent pattern is not a composite </a:t>
            </a:r>
            <a:r>
              <a:rPr lang="en-GB" sz="1200" dirty="0" smtClean="0"/>
              <a:t>of multiple </a:t>
            </a:r>
            <a:r>
              <a:rPr lang="en-GB" sz="1200" dirty="0"/>
              <a:t>patterns, but has independent content </a:t>
            </a:r>
            <a:r>
              <a:rPr lang="en-GB" sz="1200" dirty="0" smtClean="0"/>
              <a:t>in addition </a:t>
            </a:r>
            <a:r>
              <a:rPr lang="en-GB" sz="1200" dirty="0"/>
              <a:t>to the embedded pattern. It differs </a:t>
            </a:r>
            <a:r>
              <a:rPr lang="en-GB" sz="1200" dirty="0" smtClean="0"/>
              <a:t>from the </a:t>
            </a:r>
            <a:r>
              <a:rPr lang="en-GB" sz="1200" dirty="0"/>
              <a:t>intersection “uses a” scheme; the used </a:t>
            </a:r>
            <a:r>
              <a:rPr lang="en-GB" sz="1200" dirty="0" smtClean="0"/>
              <a:t>pattern is </a:t>
            </a:r>
            <a:r>
              <a:rPr lang="en-GB" sz="1200" dirty="0"/>
              <a:t>entirely within the using pattern’s structure.</a:t>
            </a:r>
            <a:endParaRPr lang="en-US" sz="1200" dirty="0"/>
          </a:p>
        </p:txBody>
      </p:sp>
    </p:spTree>
    <p:extLst>
      <p:ext uri="{BB962C8B-B14F-4D97-AF65-F5344CB8AC3E}">
        <p14:creationId xmlns:p14="http://schemas.microsoft.com/office/powerpoint/2010/main" val="2108324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85529" y="519063"/>
            <a:ext cx="7567925" cy="461665"/>
          </a:xfrm>
          <a:prstGeom prst="rect">
            <a:avLst/>
          </a:prstGeom>
        </p:spPr>
        <p:txBody>
          <a:bodyPr wrap="square">
            <a:spAutoFit/>
          </a:bodyPr>
          <a:lstStyle/>
          <a:p>
            <a:r>
              <a:rPr lang="en-GB" sz="1200" dirty="0"/>
              <a:t>We found 17 coupled pattern multiples</a:t>
            </a:r>
            <a:r>
              <a:rPr lang="en-GB" sz="1200" dirty="0" smtClean="0"/>
              <a:t>. </a:t>
            </a:r>
            <a:r>
              <a:rPr lang="en-US" sz="1200" dirty="0"/>
              <a:t>The </a:t>
            </a:r>
            <a:r>
              <a:rPr lang="en-US" sz="1200" dirty="0" smtClean="0"/>
              <a:t>identification </a:t>
            </a:r>
            <a:r>
              <a:rPr lang="en-GB" sz="1200" dirty="0" smtClean="0"/>
              <a:t>of </a:t>
            </a:r>
            <a:r>
              <a:rPr lang="en-GB" sz="1200" dirty="0"/>
              <a:t>coupled patterns was easy in some cases using the </a:t>
            </a:r>
            <a:r>
              <a:rPr lang="en-GB" sz="1200" dirty="0" smtClean="0"/>
              <a:t>descriptions in </a:t>
            </a:r>
            <a:r>
              <a:rPr lang="en-GB" sz="1200" dirty="0"/>
              <a:t>the examples. In other cases, the reviewer </a:t>
            </a:r>
            <a:r>
              <a:rPr lang="en-GB" sz="1200" dirty="0" smtClean="0"/>
              <a:t>recognized patterns </a:t>
            </a:r>
            <a:r>
              <a:rPr lang="en-GB" sz="1200" dirty="0"/>
              <a:t>by examining the class structure.</a:t>
            </a:r>
            <a:endParaRPr lang="en-US" sz="1200" dirty="0"/>
          </a:p>
        </p:txBody>
      </p:sp>
      <p:sp>
        <p:nvSpPr>
          <p:cNvPr id="3" name="Dikdörtgen 2"/>
          <p:cNvSpPr/>
          <p:nvPr/>
        </p:nvSpPr>
        <p:spPr>
          <a:xfrm>
            <a:off x="749380" y="1239143"/>
            <a:ext cx="7595084" cy="1200329"/>
          </a:xfrm>
          <a:prstGeom prst="rect">
            <a:avLst/>
          </a:prstGeom>
        </p:spPr>
        <p:txBody>
          <a:bodyPr wrap="square">
            <a:spAutoFit/>
          </a:bodyPr>
          <a:lstStyle/>
          <a:p>
            <a:r>
              <a:rPr lang="en-US" sz="1200" dirty="0"/>
              <a:t>Figure </a:t>
            </a:r>
            <a:r>
              <a:rPr lang="en-US" sz="1200" dirty="0" smtClean="0"/>
              <a:t>2 </a:t>
            </a:r>
            <a:r>
              <a:rPr lang="en-GB" sz="1200" dirty="0"/>
              <a:t>shows an example of one of the coupled patterns found </a:t>
            </a:r>
            <a:r>
              <a:rPr lang="en-GB" sz="1200" dirty="0" smtClean="0"/>
              <a:t>in Masuda et al [10]. In this example, an instance of a Template Method </a:t>
            </a:r>
            <a:r>
              <a:rPr lang="en-GB" sz="1200" dirty="0"/>
              <a:t>pattern is coupled with an instance of a </a:t>
            </a:r>
            <a:r>
              <a:rPr lang="en-GB" sz="1200" dirty="0" smtClean="0"/>
              <a:t>Builder pattern </a:t>
            </a:r>
            <a:r>
              <a:rPr lang="en-GB" sz="1200" dirty="0"/>
              <a:t>through a shared class. Class Translator plays a </a:t>
            </a:r>
            <a:r>
              <a:rPr lang="en-GB" sz="1200" dirty="0" smtClean="0"/>
              <a:t>role in </a:t>
            </a:r>
            <a:r>
              <a:rPr lang="en-GB" sz="1200" dirty="0"/>
              <a:t>both patterns. The interaction is of the type “talks </a:t>
            </a:r>
            <a:r>
              <a:rPr lang="en-GB" sz="1200" dirty="0" smtClean="0"/>
              <a:t>with a</a:t>
            </a:r>
            <a:r>
              <a:rPr lang="en-GB" sz="1200" dirty="0"/>
              <a:t>” which places the patterns into the “Intersection” grouping</a:t>
            </a:r>
            <a:r>
              <a:rPr lang="en-GB" sz="1200" dirty="0" smtClean="0"/>
              <a:t>.</a:t>
            </a:r>
          </a:p>
          <a:p>
            <a:endParaRPr lang="en-GB" sz="1200" dirty="0"/>
          </a:p>
          <a:p>
            <a:r>
              <a:rPr lang="en-GB" sz="1200" dirty="0"/>
              <a:t>Most of the sets </a:t>
            </a:r>
            <a:r>
              <a:rPr lang="en-GB" sz="1200" dirty="0" smtClean="0"/>
              <a:t>of </a:t>
            </a:r>
            <a:r>
              <a:rPr lang="en-US" sz="1200" dirty="0" smtClean="0"/>
              <a:t>coupled </a:t>
            </a:r>
            <a:r>
              <a:rPr lang="en-US" sz="1200" dirty="0"/>
              <a:t>patterns are intersections.</a:t>
            </a:r>
            <a:endParaRPr lang="en-US" sz="1200" dirty="0"/>
          </a:p>
        </p:txBody>
      </p:sp>
      <p:pic>
        <p:nvPicPr>
          <p:cNvPr id="10242" name="Picture 2" descr="C:\Users\Anil\Desktop\Cap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b="25368"/>
          <a:stretch/>
        </p:blipFill>
        <p:spPr bwMode="auto">
          <a:xfrm>
            <a:off x="1619672" y="2780928"/>
            <a:ext cx="6175673" cy="304930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Anil\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288" y="6289928"/>
            <a:ext cx="3960440" cy="53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24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GB" sz="1400" dirty="0"/>
              <a:t>7. Pattern Coupling and Design Quality</a:t>
            </a:r>
            <a:endParaRPr lang="en-US" sz="1400" dirty="0"/>
          </a:p>
        </p:txBody>
      </p:sp>
      <p:sp>
        <p:nvSpPr>
          <p:cNvPr id="3" name="Dikdörtgen 2"/>
          <p:cNvSpPr/>
          <p:nvPr/>
        </p:nvSpPr>
        <p:spPr>
          <a:xfrm>
            <a:off x="683568" y="1196752"/>
            <a:ext cx="7776864" cy="461665"/>
          </a:xfrm>
          <a:prstGeom prst="rect">
            <a:avLst/>
          </a:prstGeom>
        </p:spPr>
        <p:txBody>
          <a:bodyPr wrap="square">
            <a:spAutoFit/>
          </a:bodyPr>
          <a:lstStyle/>
          <a:p>
            <a:r>
              <a:rPr lang="en-GB" sz="1200" dirty="0">
                <a:solidFill>
                  <a:srgbClr val="FFC000"/>
                </a:solidFill>
              </a:rPr>
              <a:t>Ultimately</a:t>
            </a:r>
            <a:r>
              <a:rPr lang="en-GB" sz="1200" dirty="0"/>
              <a:t>, we are concerned with the relationship </a:t>
            </a:r>
            <a:r>
              <a:rPr lang="en-GB" sz="1200" dirty="0" smtClean="0"/>
              <a:t>between pattern </a:t>
            </a:r>
            <a:r>
              <a:rPr lang="en-GB" sz="1200" dirty="0"/>
              <a:t>use and external quality factors such as maintainability,</a:t>
            </a:r>
          </a:p>
          <a:p>
            <a:r>
              <a:rPr lang="en-GB" sz="1200" dirty="0"/>
              <a:t>reusability, and factorability— the ability to </a:t>
            </a:r>
            <a:r>
              <a:rPr lang="en-GB" sz="1200" dirty="0" smtClean="0"/>
              <a:t>restructure </a:t>
            </a:r>
            <a:r>
              <a:rPr lang="en-US" sz="1200" dirty="0" smtClean="0"/>
              <a:t>a </a:t>
            </a:r>
            <a:r>
              <a:rPr lang="en-US" sz="1200" dirty="0"/>
              <a:t>system design.</a:t>
            </a:r>
            <a:endParaRPr lang="en-US" sz="1200" dirty="0"/>
          </a:p>
        </p:txBody>
      </p:sp>
      <p:sp>
        <p:nvSpPr>
          <p:cNvPr id="4" name="Dikdörtgen 3"/>
          <p:cNvSpPr/>
          <p:nvPr/>
        </p:nvSpPr>
        <p:spPr>
          <a:xfrm>
            <a:off x="683568" y="1916832"/>
            <a:ext cx="7776864" cy="830997"/>
          </a:xfrm>
          <a:prstGeom prst="rect">
            <a:avLst/>
          </a:prstGeom>
        </p:spPr>
        <p:txBody>
          <a:bodyPr wrap="square">
            <a:spAutoFit/>
          </a:bodyPr>
          <a:lstStyle/>
          <a:p>
            <a:r>
              <a:rPr lang="en-GB" sz="1200" dirty="0"/>
              <a:t>Embedded patterns are not easily </a:t>
            </a:r>
            <a:r>
              <a:rPr lang="en-GB" sz="1200" dirty="0" err="1"/>
              <a:t>modifiedwithout</a:t>
            </a:r>
            <a:r>
              <a:rPr lang="en-GB" sz="1200" dirty="0"/>
              <a:t> </a:t>
            </a:r>
            <a:r>
              <a:rPr lang="en-GB" sz="1200" dirty="0" smtClean="0"/>
              <a:t>affecting the </a:t>
            </a:r>
            <a:r>
              <a:rPr lang="en-GB" sz="1200" dirty="0"/>
              <a:t>parent pattern, and modifications of composite patterns</a:t>
            </a:r>
          </a:p>
          <a:p>
            <a:r>
              <a:rPr lang="en-GB" sz="1200" dirty="0"/>
              <a:t>affect their “composite parent”. The use of an embedded </a:t>
            </a:r>
            <a:r>
              <a:rPr lang="en-GB" sz="1200" dirty="0" smtClean="0"/>
              <a:t>or composite </a:t>
            </a:r>
            <a:r>
              <a:rPr lang="en-GB" sz="1200" dirty="0"/>
              <a:t>pattern set is best delegated to those </a:t>
            </a:r>
            <a:r>
              <a:rPr lang="en-GB" sz="1200" dirty="0" smtClean="0"/>
              <a:t>application</a:t>
            </a:r>
          </a:p>
          <a:p>
            <a:r>
              <a:rPr lang="en-GB" sz="1200" dirty="0" smtClean="0"/>
              <a:t>specific </a:t>
            </a:r>
            <a:r>
              <a:rPr lang="en-GB" sz="1200" dirty="0" err="1" smtClean="0"/>
              <a:t>needswhere</a:t>
            </a:r>
            <a:r>
              <a:rPr lang="en-GB" sz="1200" dirty="0" smtClean="0"/>
              <a:t> there is not likely to be a need for future modification </a:t>
            </a:r>
            <a:r>
              <a:rPr lang="en-GB" sz="1200" dirty="0"/>
              <a:t>of the component patterns in lieu of modifying</a:t>
            </a:r>
          </a:p>
          <a:p>
            <a:r>
              <a:rPr lang="en-US" sz="1200" dirty="0"/>
              <a:t>the overall parent</a:t>
            </a:r>
            <a:r>
              <a:rPr lang="en-US" sz="1200" dirty="0" smtClean="0"/>
              <a:t>.</a:t>
            </a:r>
          </a:p>
        </p:txBody>
      </p:sp>
      <p:sp>
        <p:nvSpPr>
          <p:cNvPr id="6" name="Dikdörtgen 5"/>
          <p:cNvSpPr/>
          <p:nvPr/>
        </p:nvSpPr>
        <p:spPr>
          <a:xfrm>
            <a:off x="683568" y="2996952"/>
            <a:ext cx="7776864" cy="1200329"/>
          </a:xfrm>
          <a:prstGeom prst="rect">
            <a:avLst/>
          </a:prstGeom>
        </p:spPr>
        <p:txBody>
          <a:bodyPr wrap="square">
            <a:spAutoFit/>
          </a:bodyPr>
          <a:lstStyle/>
          <a:p>
            <a:r>
              <a:rPr lang="en-GB" sz="1200" dirty="0"/>
              <a:t>We expect the use of pattern </a:t>
            </a:r>
            <a:r>
              <a:rPr lang="en-GB" sz="1200" dirty="0" smtClean="0"/>
              <a:t>Intersections to </a:t>
            </a:r>
            <a:r>
              <a:rPr lang="en-GB" sz="1200" dirty="0"/>
              <a:t>continue to predominate in pattern coupling </a:t>
            </a:r>
            <a:r>
              <a:rPr lang="en-GB" sz="1200" dirty="0" smtClean="0"/>
              <a:t>instances, since </a:t>
            </a:r>
            <a:r>
              <a:rPr lang="en-GB" sz="1200" dirty="0"/>
              <a:t>the need to connect </a:t>
            </a:r>
            <a:r>
              <a:rPr lang="en-GB" sz="1200" dirty="0" err="1"/>
              <a:t>patternswith</a:t>
            </a:r>
            <a:r>
              <a:rPr lang="en-GB" sz="1200" dirty="0"/>
              <a:t> each other to </a:t>
            </a:r>
            <a:r>
              <a:rPr lang="en-GB" sz="1200" dirty="0" smtClean="0"/>
              <a:t>promote </a:t>
            </a:r>
            <a:r>
              <a:rPr lang="en-GB" sz="1200" dirty="0"/>
              <a:t>modularity and factorability will remain and that is what </a:t>
            </a:r>
            <a:r>
              <a:rPr lang="en-GB" sz="1200" dirty="0" smtClean="0"/>
              <a:t>Intersection </a:t>
            </a:r>
            <a:r>
              <a:rPr lang="en-US" sz="1200" dirty="0" smtClean="0"/>
              <a:t>type </a:t>
            </a:r>
            <a:r>
              <a:rPr lang="en-US" sz="1200" dirty="0"/>
              <a:t>couplings can support</a:t>
            </a:r>
            <a:r>
              <a:rPr lang="en-US" sz="1200" dirty="0" smtClean="0"/>
              <a:t>.</a:t>
            </a:r>
          </a:p>
          <a:p>
            <a:endParaRPr lang="en-US" sz="1200" dirty="0"/>
          </a:p>
          <a:p>
            <a:r>
              <a:rPr lang="en-US" sz="1200" dirty="0" smtClean="0">
                <a:solidFill>
                  <a:srgbClr val="0070C0"/>
                </a:solidFill>
              </a:rPr>
              <a:t>We can think of some Java programs to better understand intersection. Set and get methods allow us to safely do our business without caring about implementation. For example you don’t care whether the server is keeping time as </a:t>
            </a:r>
            <a:endParaRPr lang="en-US" sz="1200" dirty="0">
              <a:solidFill>
                <a:srgbClr val="0070C0"/>
              </a:solidFill>
            </a:endParaRPr>
          </a:p>
        </p:txBody>
      </p:sp>
      <p:pic>
        <p:nvPicPr>
          <p:cNvPr id="11266" name="Picture 2" descr="C:\Users\Ani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931" y="4227386"/>
            <a:ext cx="5926138"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5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ni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66" y="476672"/>
            <a:ext cx="7802563" cy="554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38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692696"/>
            <a:ext cx="8208912" cy="461665"/>
          </a:xfrm>
          <a:prstGeom prst="rect">
            <a:avLst/>
          </a:prstGeom>
        </p:spPr>
        <p:txBody>
          <a:bodyPr wrap="square">
            <a:spAutoFit/>
          </a:bodyPr>
          <a:lstStyle/>
          <a:p>
            <a:r>
              <a:rPr lang="en-GB" sz="1200" dirty="0"/>
              <a:t>Unfortunately, the use of Intersection type pattern </a:t>
            </a:r>
            <a:r>
              <a:rPr lang="en-GB" sz="1200" dirty="0" smtClean="0"/>
              <a:t>couplings does </a:t>
            </a:r>
            <a:r>
              <a:rPr lang="en-GB" sz="1200" dirty="0"/>
              <a:t>not guarantee good software designs. </a:t>
            </a:r>
            <a:r>
              <a:rPr lang="en-GB" sz="1200" dirty="0" smtClean="0"/>
              <a:t>Intersections can </a:t>
            </a:r>
            <a:r>
              <a:rPr lang="en-GB" sz="1200" dirty="0"/>
              <a:t>create both loosely and tightly coupled patterns.</a:t>
            </a:r>
            <a:endParaRPr lang="en-US" sz="1200" dirty="0"/>
          </a:p>
        </p:txBody>
      </p:sp>
      <p:sp>
        <p:nvSpPr>
          <p:cNvPr id="3" name="Dikdörtgen 2"/>
          <p:cNvSpPr/>
          <p:nvPr/>
        </p:nvSpPr>
        <p:spPr>
          <a:xfrm>
            <a:off x="467544" y="1632949"/>
            <a:ext cx="7992888" cy="276999"/>
          </a:xfrm>
          <a:prstGeom prst="rect">
            <a:avLst/>
          </a:prstGeom>
        </p:spPr>
        <p:txBody>
          <a:bodyPr wrap="square">
            <a:spAutoFit/>
          </a:bodyPr>
          <a:lstStyle/>
          <a:p>
            <a:r>
              <a:rPr lang="en-GB" sz="1200" dirty="0" smtClean="0">
                <a:solidFill>
                  <a:srgbClr val="FF0000"/>
                </a:solidFill>
              </a:rPr>
              <a:t>As expected, all of the embedded couplings </a:t>
            </a:r>
            <a:r>
              <a:rPr lang="en-US" sz="1200" dirty="0" smtClean="0">
                <a:solidFill>
                  <a:srgbClr val="FF0000"/>
                </a:solidFill>
              </a:rPr>
              <a:t>are tightly coupled.</a:t>
            </a:r>
            <a:endParaRPr lang="en-US" sz="1200" dirty="0">
              <a:solidFill>
                <a:srgbClr val="FF0000"/>
              </a:solidFill>
            </a:endParaRPr>
          </a:p>
        </p:txBody>
      </p:sp>
      <p:sp>
        <p:nvSpPr>
          <p:cNvPr id="4" name="Dikdörtgen 3"/>
          <p:cNvSpPr/>
          <p:nvPr/>
        </p:nvSpPr>
        <p:spPr>
          <a:xfrm>
            <a:off x="467544" y="2199521"/>
            <a:ext cx="7992888" cy="646331"/>
          </a:xfrm>
          <a:prstGeom prst="rect">
            <a:avLst/>
          </a:prstGeom>
        </p:spPr>
        <p:txBody>
          <a:bodyPr wrap="square">
            <a:spAutoFit/>
          </a:bodyPr>
          <a:lstStyle/>
          <a:p>
            <a:r>
              <a:rPr lang="en-US" sz="1200" dirty="0" smtClean="0">
                <a:solidFill>
                  <a:srgbClr val="FF0000"/>
                </a:solidFill>
              </a:rPr>
              <a:t>The composite couplings are </a:t>
            </a:r>
            <a:r>
              <a:rPr lang="en-GB" sz="1200" dirty="0" smtClean="0">
                <a:solidFill>
                  <a:srgbClr val="FF0000"/>
                </a:solidFill>
              </a:rPr>
              <a:t>evenly divided between loosely and tightly coupled pattern sets, in part, because, if there were tight couplings between any of the patterns (i.e. one embedded pattern), then we classified the entire pattern set was as tightly coupled.</a:t>
            </a:r>
            <a:endParaRPr lang="en-US" sz="1200" dirty="0">
              <a:solidFill>
                <a:srgbClr val="FF0000"/>
              </a:solidFill>
            </a:endParaRPr>
          </a:p>
        </p:txBody>
      </p:sp>
      <p:sp>
        <p:nvSpPr>
          <p:cNvPr id="5" name="Dikdörtgen 4"/>
          <p:cNvSpPr/>
          <p:nvPr/>
        </p:nvSpPr>
        <p:spPr>
          <a:xfrm>
            <a:off x="467544" y="3073109"/>
            <a:ext cx="7992888" cy="1200329"/>
          </a:xfrm>
          <a:prstGeom prst="rect">
            <a:avLst/>
          </a:prstGeom>
        </p:spPr>
        <p:txBody>
          <a:bodyPr wrap="square">
            <a:spAutoFit/>
          </a:bodyPr>
          <a:lstStyle/>
          <a:p>
            <a:r>
              <a:rPr lang="en-GB" sz="1200" dirty="0"/>
              <a:t>We expected a high preponderance of loosely </a:t>
            </a:r>
            <a:r>
              <a:rPr lang="en-GB" sz="1200" dirty="0" smtClean="0"/>
              <a:t>coupled  pattern </a:t>
            </a:r>
            <a:r>
              <a:rPr lang="en-GB" sz="1200" dirty="0"/>
              <a:t>sets among those classified as Intersection </a:t>
            </a:r>
            <a:r>
              <a:rPr lang="en-GB" sz="1200" dirty="0" smtClean="0"/>
              <a:t>couplings. </a:t>
            </a:r>
            <a:r>
              <a:rPr lang="en-US" sz="1200" dirty="0" smtClean="0"/>
              <a:t>However, we see </a:t>
            </a:r>
            <a:r>
              <a:rPr lang="en-US" sz="1200" dirty="0"/>
              <a:t>far </a:t>
            </a:r>
            <a:r>
              <a:rPr lang="en-US" sz="1200" dirty="0" smtClean="0"/>
              <a:t>more </a:t>
            </a:r>
            <a:r>
              <a:rPr lang="en-GB" sz="1200" dirty="0" smtClean="0"/>
              <a:t>tightly </a:t>
            </a:r>
            <a:r>
              <a:rPr lang="en-GB" sz="1200" dirty="0"/>
              <a:t>coupled Intersections that we expected</a:t>
            </a:r>
            <a:r>
              <a:rPr lang="en-GB" sz="1200" dirty="0" smtClean="0"/>
              <a:t>. </a:t>
            </a:r>
          </a:p>
          <a:p>
            <a:r>
              <a:rPr lang="en-GB" sz="1200" dirty="0" smtClean="0"/>
              <a:t>     </a:t>
            </a:r>
            <a:r>
              <a:rPr lang="en-US" sz="1200" dirty="0" smtClean="0"/>
              <a:t>One explanation </a:t>
            </a:r>
            <a:r>
              <a:rPr lang="en-GB" sz="1200" dirty="0" smtClean="0"/>
              <a:t>is </a:t>
            </a:r>
            <a:r>
              <a:rPr lang="en-GB" sz="1200" dirty="0"/>
              <a:t>that the Singleton pattern is a popular </a:t>
            </a:r>
            <a:r>
              <a:rPr lang="en-GB" sz="1200" dirty="0" smtClean="0"/>
              <a:t>embedded type </a:t>
            </a:r>
            <a:r>
              <a:rPr lang="en-GB" sz="1200" dirty="0"/>
              <a:t>and its use resulted in a classification of tightly </a:t>
            </a:r>
            <a:r>
              <a:rPr lang="en-GB" sz="1200" dirty="0" smtClean="0"/>
              <a:t>coupled </a:t>
            </a:r>
            <a:r>
              <a:rPr lang="en-US" sz="1200" dirty="0" smtClean="0"/>
              <a:t>wherever </a:t>
            </a:r>
            <a:r>
              <a:rPr lang="en-US" sz="1200" dirty="0"/>
              <a:t>it is applied</a:t>
            </a:r>
            <a:r>
              <a:rPr lang="en-US" sz="1200" dirty="0" smtClean="0"/>
              <a:t>. </a:t>
            </a:r>
            <a:r>
              <a:rPr lang="en-US" sz="1200" dirty="0"/>
              <a:t>Couplings involving the </a:t>
            </a:r>
            <a:r>
              <a:rPr lang="en-US" sz="1200" dirty="0" smtClean="0"/>
              <a:t>Singleton </a:t>
            </a:r>
            <a:r>
              <a:rPr lang="en-GB" sz="1200" dirty="0" smtClean="0"/>
              <a:t>pattern </a:t>
            </a:r>
            <a:r>
              <a:rPr lang="en-GB" sz="1200" dirty="0"/>
              <a:t>are notable exceptions to the rule that patterns should</a:t>
            </a:r>
          </a:p>
          <a:p>
            <a:r>
              <a:rPr lang="en-US" sz="1200" dirty="0"/>
              <a:t>be loosely coupled</a:t>
            </a:r>
            <a:r>
              <a:rPr lang="en-US" sz="1200" dirty="0" smtClean="0"/>
              <a:t>. It </a:t>
            </a:r>
            <a:r>
              <a:rPr lang="en-GB" sz="1200" dirty="0" smtClean="0"/>
              <a:t>is </a:t>
            </a:r>
            <a:r>
              <a:rPr lang="en-GB" sz="1200" dirty="0"/>
              <a:t>typically used in an application specific context that </a:t>
            </a:r>
            <a:r>
              <a:rPr lang="en-GB" sz="1200" dirty="0" smtClean="0"/>
              <a:t>developers do </a:t>
            </a:r>
            <a:r>
              <a:rPr lang="en-GB" sz="1200" dirty="0"/>
              <a:t>not expect to be modified after the first use in </a:t>
            </a:r>
            <a:r>
              <a:rPr lang="en-GB" sz="1200" dirty="0" smtClean="0"/>
              <a:t>a </a:t>
            </a:r>
            <a:r>
              <a:rPr lang="en-US" sz="1200" dirty="0" smtClean="0"/>
              <a:t>design.</a:t>
            </a:r>
          </a:p>
        </p:txBody>
      </p:sp>
      <p:sp>
        <p:nvSpPr>
          <p:cNvPr id="6" name="Dikdörtgen 5"/>
          <p:cNvSpPr/>
          <p:nvPr/>
        </p:nvSpPr>
        <p:spPr>
          <a:xfrm>
            <a:off x="467544" y="4869160"/>
            <a:ext cx="7992888" cy="646331"/>
          </a:xfrm>
          <a:prstGeom prst="rect">
            <a:avLst/>
          </a:prstGeom>
        </p:spPr>
        <p:txBody>
          <a:bodyPr wrap="square">
            <a:spAutoFit/>
          </a:bodyPr>
          <a:lstStyle/>
          <a:p>
            <a:r>
              <a:rPr lang="en-GB" sz="1200" dirty="0" smtClean="0"/>
              <a:t>     The </a:t>
            </a:r>
            <a:r>
              <a:rPr lang="en-GB" sz="1200" dirty="0"/>
              <a:t>results of the study tend to bear out the </a:t>
            </a:r>
            <a:r>
              <a:rPr lang="en-GB" sz="1200" dirty="0" smtClean="0"/>
              <a:t>traditional views </a:t>
            </a:r>
            <a:r>
              <a:rPr lang="en-GB" sz="1200" dirty="0"/>
              <a:t>on designing for software quality. Maintainability</a:t>
            </a:r>
            <a:r>
              <a:rPr lang="en-GB" sz="1200" dirty="0" smtClean="0"/>
              <a:t>, </a:t>
            </a:r>
            <a:r>
              <a:rPr lang="en-GB" sz="1200" dirty="0"/>
              <a:t>factorability, and reusability are all supported by </a:t>
            </a:r>
            <a:r>
              <a:rPr lang="en-GB" sz="1200" dirty="0" smtClean="0"/>
              <a:t>modular software </a:t>
            </a:r>
            <a:r>
              <a:rPr lang="en-GB" sz="1200" dirty="0"/>
              <a:t>with loosely coupled interfaces and abstraction </a:t>
            </a:r>
            <a:r>
              <a:rPr lang="en-GB" sz="1200" dirty="0" smtClean="0"/>
              <a:t>of details </a:t>
            </a:r>
            <a:r>
              <a:rPr lang="en-GB" sz="1200" dirty="0"/>
              <a:t>to prevent modification of one component from </a:t>
            </a:r>
            <a:r>
              <a:rPr lang="en-GB" sz="1200" dirty="0" smtClean="0"/>
              <a:t>impacting </a:t>
            </a:r>
            <a:r>
              <a:rPr lang="en-US" sz="1200" dirty="0" smtClean="0"/>
              <a:t>others</a:t>
            </a:r>
            <a:r>
              <a:rPr lang="en-US" sz="1200" dirty="0"/>
              <a:t>.</a:t>
            </a:r>
            <a:endParaRPr lang="en-US" sz="1200" dirty="0"/>
          </a:p>
        </p:txBody>
      </p:sp>
      <p:sp>
        <p:nvSpPr>
          <p:cNvPr id="7" name="Dikdörtgen 6"/>
          <p:cNvSpPr/>
          <p:nvPr/>
        </p:nvSpPr>
        <p:spPr>
          <a:xfrm>
            <a:off x="467544" y="5495226"/>
            <a:ext cx="7992888" cy="646331"/>
          </a:xfrm>
          <a:prstGeom prst="rect">
            <a:avLst/>
          </a:prstGeom>
        </p:spPr>
        <p:txBody>
          <a:bodyPr wrap="square">
            <a:spAutoFit/>
          </a:bodyPr>
          <a:lstStyle/>
          <a:p>
            <a:r>
              <a:rPr lang="en-GB" sz="1200" dirty="0" smtClean="0"/>
              <a:t>     Both </a:t>
            </a:r>
            <a:r>
              <a:rPr lang="en-GB" sz="1200" dirty="0"/>
              <a:t>industry and academic software development </a:t>
            </a:r>
            <a:r>
              <a:rPr lang="en-GB" sz="1200" dirty="0" smtClean="0"/>
              <a:t>papers were </a:t>
            </a:r>
            <a:r>
              <a:rPr lang="en-GB" sz="1200" dirty="0"/>
              <a:t>in agreement on the value of modular software. </a:t>
            </a:r>
            <a:r>
              <a:rPr lang="en-GB" sz="1200" dirty="0" smtClean="0"/>
              <a:t>The use </a:t>
            </a:r>
            <a:r>
              <a:rPr lang="en-GB" sz="1200" dirty="0"/>
              <a:t>of patterns not conducive to loose coupling is not </a:t>
            </a:r>
            <a:r>
              <a:rPr lang="en-GB" sz="1200" dirty="0" smtClean="0"/>
              <a:t>eliminated, but </a:t>
            </a:r>
            <a:r>
              <a:rPr lang="en-GB" sz="1200" dirty="0"/>
              <a:t>rather delegated to specific applications where </a:t>
            </a:r>
            <a:r>
              <a:rPr lang="en-GB" sz="1200" dirty="0" smtClean="0"/>
              <a:t>the impact </a:t>
            </a:r>
            <a:r>
              <a:rPr lang="en-GB" sz="1200" dirty="0"/>
              <a:t>on modularity is minimized.</a:t>
            </a:r>
            <a:endParaRPr lang="en-US" sz="1200" dirty="0"/>
          </a:p>
        </p:txBody>
      </p:sp>
    </p:spTree>
    <p:extLst>
      <p:ext uri="{BB962C8B-B14F-4D97-AF65-F5344CB8AC3E}">
        <p14:creationId xmlns:p14="http://schemas.microsoft.com/office/powerpoint/2010/main" val="371824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US" sz="1400" dirty="0"/>
              <a:t>8. Limitations</a:t>
            </a:r>
            <a:endParaRPr lang="en-US" sz="1400" dirty="0"/>
          </a:p>
        </p:txBody>
      </p:sp>
      <p:sp>
        <p:nvSpPr>
          <p:cNvPr id="3" name="Dikdörtgen 2"/>
          <p:cNvSpPr/>
          <p:nvPr/>
        </p:nvSpPr>
        <p:spPr>
          <a:xfrm>
            <a:off x="755576" y="1268760"/>
            <a:ext cx="7200800" cy="276999"/>
          </a:xfrm>
          <a:prstGeom prst="rect">
            <a:avLst/>
          </a:prstGeom>
        </p:spPr>
        <p:txBody>
          <a:bodyPr wrap="square">
            <a:spAutoFit/>
          </a:bodyPr>
          <a:lstStyle/>
          <a:p>
            <a:r>
              <a:rPr lang="en-GB" sz="1200" dirty="0"/>
              <a:t>The greatest threat to the validity of our results is a </a:t>
            </a:r>
            <a:r>
              <a:rPr lang="en-GB" sz="1200" dirty="0" smtClean="0"/>
              <a:t>limited </a:t>
            </a:r>
            <a:r>
              <a:rPr lang="en-US" sz="1200" dirty="0" smtClean="0"/>
              <a:t>data </a:t>
            </a:r>
            <a:r>
              <a:rPr lang="en-US" sz="1200" dirty="0"/>
              <a:t>set.</a:t>
            </a:r>
            <a:endParaRPr lang="en-US" sz="1200" dirty="0"/>
          </a:p>
        </p:txBody>
      </p:sp>
      <p:sp>
        <p:nvSpPr>
          <p:cNvPr id="4" name="Dikdörtgen 3"/>
          <p:cNvSpPr/>
          <p:nvPr/>
        </p:nvSpPr>
        <p:spPr>
          <a:xfrm>
            <a:off x="760478" y="1772816"/>
            <a:ext cx="6763850" cy="276999"/>
          </a:xfrm>
          <a:prstGeom prst="rect">
            <a:avLst/>
          </a:prstGeom>
        </p:spPr>
        <p:txBody>
          <a:bodyPr wrap="square">
            <a:spAutoFit/>
          </a:bodyPr>
          <a:lstStyle/>
          <a:p>
            <a:r>
              <a:rPr lang="en-GB" sz="1200" dirty="0"/>
              <a:t>First, the composite pattern sets are all </a:t>
            </a:r>
            <a:r>
              <a:rPr lang="en-GB" sz="1200" dirty="0" smtClean="0"/>
              <a:t>from </a:t>
            </a:r>
            <a:r>
              <a:rPr lang="en-US" sz="1200" dirty="0" smtClean="0"/>
              <a:t>the </a:t>
            </a:r>
            <a:r>
              <a:rPr lang="en-US" sz="1200" dirty="0"/>
              <a:t>same data source</a:t>
            </a:r>
            <a:endParaRPr lang="en-US" sz="1200" dirty="0"/>
          </a:p>
        </p:txBody>
      </p:sp>
      <p:sp>
        <p:nvSpPr>
          <p:cNvPr id="5" name="Dikdörtgen 4"/>
          <p:cNvSpPr/>
          <p:nvPr/>
        </p:nvSpPr>
        <p:spPr>
          <a:xfrm>
            <a:off x="760478" y="2262549"/>
            <a:ext cx="7339914" cy="461665"/>
          </a:xfrm>
          <a:prstGeom prst="rect">
            <a:avLst/>
          </a:prstGeom>
        </p:spPr>
        <p:txBody>
          <a:bodyPr wrap="square">
            <a:spAutoFit/>
          </a:bodyPr>
          <a:lstStyle/>
          <a:p>
            <a:r>
              <a:rPr lang="en-GB" sz="1200" dirty="0"/>
              <a:t>Second, we classified coupled pattern sets </a:t>
            </a:r>
            <a:r>
              <a:rPr lang="en-GB" sz="1200" dirty="0" smtClean="0"/>
              <a:t>into the </a:t>
            </a:r>
            <a:r>
              <a:rPr lang="en-GB" sz="1200" dirty="0"/>
              <a:t>default “Intersection” category if it did not meet the </a:t>
            </a:r>
            <a:r>
              <a:rPr lang="en-GB" sz="1200" dirty="0" smtClean="0"/>
              <a:t>criteria </a:t>
            </a:r>
            <a:r>
              <a:rPr lang="en-US" sz="1200" dirty="0" smtClean="0"/>
              <a:t>of </a:t>
            </a:r>
            <a:r>
              <a:rPr lang="en-US" sz="1200" dirty="0"/>
              <a:t>another category.</a:t>
            </a:r>
            <a:endParaRPr lang="en-US" sz="1200" dirty="0"/>
          </a:p>
        </p:txBody>
      </p:sp>
      <p:sp>
        <p:nvSpPr>
          <p:cNvPr id="6" name="Dikdörtgen 5"/>
          <p:cNvSpPr/>
          <p:nvPr/>
        </p:nvSpPr>
        <p:spPr>
          <a:xfrm>
            <a:off x="760478" y="2967335"/>
            <a:ext cx="7627946" cy="276999"/>
          </a:xfrm>
          <a:prstGeom prst="rect">
            <a:avLst/>
          </a:prstGeom>
        </p:spPr>
        <p:txBody>
          <a:bodyPr wrap="square">
            <a:spAutoFit/>
          </a:bodyPr>
          <a:lstStyle/>
          <a:p>
            <a:r>
              <a:rPr lang="en-GB" sz="1200" dirty="0"/>
              <a:t>Finally, we depended on a </a:t>
            </a:r>
            <a:r>
              <a:rPr lang="en-GB" sz="1200" dirty="0" smtClean="0"/>
              <a:t>manual process </a:t>
            </a:r>
            <a:r>
              <a:rPr lang="en-GB" sz="1200" dirty="0"/>
              <a:t>for classification using one evaluator, the first author.</a:t>
            </a:r>
            <a:endParaRPr lang="en-US" sz="1200" dirty="0"/>
          </a:p>
        </p:txBody>
      </p:sp>
      <p:sp>
        <p:nvSpPr>
          <p:cNvPr id="7" name="Dikdörtgen 6"/>
          <p:cNvSpPr/>
          <p:nvPr/>
        </p:nvSpPr>
        <p:spPr>
          <a:xfrm>
            <a:off x="755576" y="3501008"/>
            <a:ext cx="7488832" cy="461665"/>
          </a:xfrm>
          <a:prstGeom prst="rect">
            <a:avLst/>
          </a:prstGeom>
        </p:spPr>
        <p:txBody>
          <a:bodyPr wrap="square">
            <a:spAutoFit/>
          </a:bodyPr>
          <a:lstStyle/>
          <a:p>
            <a:r>
              <a:rPr lang="en-GB" sz="1200" dirty="0"/>
              <a:t>Future research should use an expanded data set, </a:t>
            </a:r>
            <a:r>
              <a:rPr lang="en-GB" sz="1200" dirty="0" smtClean="0"/>
              <a:t>more refined </a:t>
            </a:r>
            <a:r>
              <a:rPr lang="en-GB" sz="1200" dirty="0"/>
              <a:t>classification criteria, and either an automated </a:t>
            </a:r>
            <a:r>
              <a:rPr lang="en-GB" sz="1200" dirty="0" smtClean="0"/>
              <a:t>classification mechanism </a:t>
            </a:r>
            <a:r>
              <a:rPr lang="en-GB" sz="1200" dirty="0"/>
              <a:t>or independent expert assessments.</a:t>
            </a:r>
            <a:endParaRPr lang="en-US" sz="1200" dirty="0"/>
          </a:p>
        </p:txBody>
      </p:sp>
    </p:spTree>
    <p:extLst>
      <p:ext uri="{BB962C8B-B14F-4D97-AF65-F5344CB8AC3E}">
        <p14:creationId xmlns:p14="http://schemas.microsoft.com/office/powerpoint/2010/main" val="109738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92219" y="620688"/>
            <a:ext cx="8424936" cy="307777"/>
          </a:xfrm>
          <a:prstGeom prst="rect">
            <a:avLst/>
          </a:prstGeom>
        </p:spPr>
        <p:txBody>
          <a:bodyPr wrap="square">
            <a:spAutoFit/>
          </a:bodyPr>
          <a:lstStyle/>
          <a:p>
            <a:r>
              <a:rPr lang="en-US" sz="1400" dirty="0"/>
              <a:t>9. Conclusions</a:t>
            </a:r>
            <a:endParaRPr lang="en-US" sz="1400" dirty="0"/>
          </a:p>
        </p:txBody>
      </p:sp>
      <p:sp>
        <p:nvSpPr>
          <p:cNvPr id="3" name="Dikdörtgen 2"/>
          <p:cNvSpPr/>
          <p:nvPr/>
        </p:nvSpPr>
        <p:spPr>
          <a:xfrm>
            <a:off x="755575" y="1124744"/>
            <a:ext cx="8161579" cy="1384995"/>
          </a:xfrm>
          <a:prstGeom prst="rect">
            <a:avLst/>
          </a:prstGeom>
        </p:spPr>
        <p:txBody>
          <a:bodyPr wrap="square">
            <a:spAutoFit/>
          </a:bodyPr>
          <a:lstStyle/>
          <a:p>
            <a:r>
              <a:rPr lang="en-US" sz="1200" dirty="0"/>
              <a:t>-</a:t>
            </a:r>
            <a:r>
              <a:rPr lang="en-GB" sz="1200" dirty="0" smtClean="0"/>
              <a:t>We </a:t>
            </a:r>
            <a:r>
              <a:rPr lang="en-GB" sz="1200" dirty="0"/>
              <a:t>find examples of coupled OO design patterns in </a:t>
            </a:r>
            <a:r>
              <a:rPr lang="en-GB" sz="1200" dirty="0" smtClean="0"/>
              <a:t>theoretical and </a:t>
            </a:r>
            <a:r>
              <a:rPr lang="en-GB" sz="1200" dirty="0"/>
              <a:t>applied research as well as in industry case studies</a:t>
            </a:r>
            <a:r>
              <a:rPr lang="en-GB" sz="1200" dirty="0" smtClean="0"/>
              <a:t>.</a:t>
            </a:r>
          </a:p>
          <a:p>
            <a:endParaRPr lang="en-GB" sz="1200" dirty="0" smtClean="0"/>
          </a:p>
          <a:p>
            <a:r>
              <a:rPr lang="en-GB" sz="1200" dirty="0" smtClean="0"/>
              <a:t>The </a:t>
            </a:r>
            <a:r>
              <a:rPr lang="en-GB" sz="1200" dirty="0"/>
              <a:t>examples are split nearly evenly between sets </a:t>
            </a:r>
            <a:r>
              <a:rPr lang="en-GB" sz="1200" dirty="0" smtClean="0"/>
              <a:t>of tightly </a:t>
            </a:r>
            <a:r>
              <a:rPr lang="en-GB" sz="1200" dirty="0"/>
              <a:t>coupled patterns and sets of loosely coupled patterns</a:t>
            </a:r>
            <a:r>
              <a:rPr lang="en-GB" sz="1200" dirty="0" smtClean="0"/>
              <a:t>.</a:t>
            </a:r>
          </a:p>
          <a:p>
            <a:endParaRPr lang="en-GB" sz="1200" dirty="0" smtClean="0"/>
          </a:p>
          <a:p>
            <a:r>
              <a:rPr lang="en-GB" sz="1200" dirty="0" smtClean="0"/>
              <a:t>Sets </a:t>
            </a:r>
            <a:r>
              <a:rPr lang="en-GB" sz="1200" dirty="0"/>
              <a:t>of coupled patterns classified as exhibiting </a:t>
            </a:r>
            <a:r>
              <a:rPr lang="en-GB" sz="1200" dirty="0" smtClean="0">
                <a:solidFill>
                  <a:srgbClr val="FF0000"/>
                </a:solidFill>
              </a:rPr>
              <a:t>Composite Coupling </a:t>
            </a:r>
            <a:r>
              <a:rPr lang="en-GB" sz="1200" dirty="0"/>
              <a:t>and those containing an instance of the Singleton</a:t>
            </a:r>
          </a:p>
          <a:p>
            <a:r>
              <a:rPr lang="en-GB" sz="1200" dirty="0"/>
              <a:t>pattern tend to be tightly coupled. However, expanded </a:t>
            </a:r>
            <a:r>
              <a:rPr lang="en-GB" sz="1200" dirty="0" smtClean="0"/>
              <a:t>data is </a:t>
            </a:r>
            <a:r>
              <a:rPr lang="en-GB" sz="1200" dirty="0"/>
              <a:t>needed to generalize the results to the set of all OO software</a:t>
            </a:r>
          </a:p>
          <a:p>
            <a:r>
              <a:rPr lang="en-US" sz="1200" dirty="0"/>
              <a:t>designs.</a:t>
            </a:r>
            <a:endParaRPr lang="en-US" sz="1200" dirty="0"/>
          </a:p>
        </p:txBody>
      </p:sp>
      <p:sp>
        <p:nvSpPr>
          <p:cNvPr id="4" name="Dikdörtgen 3"/>
          <p:cNvSpPr/>
          <p:nvPr/>
        </p:nvSpPr>
        <p:spPr>
          <a:xfrm>
            <a:off x="755574" y="2924944"/>
            <a:ext cx="8161579" cy="1015663"/>
          </a:xfrm>
          <a:prstGeom prst="rect">
            <a:avLst/>
          </a:prstGeom>
        </p:spPr>
        <p:txBody>
          <a:bodyPr wrap="square">
            <a:spAutoFit/>
          </a:bodyPr>
          <a:lstStyle/>
          <a:p>
            <a:r>
              <a:rPr lang="en-GB" sz="1200" dirty="0" smtClean="0"/>
              <a:t>-Further </a:t>
            </a:r>
            <a:r>
              <a:rPr lang="en-GB" sz="1200" dirty="0"/>
              <a:t>studies should lead to an understanding of </a:t>
            </a:r>
            <a:r>
              <a:rPr lang="en-GB" sz="1200" dirty="0" smtClean="0"/>
              <a:t>which</a:t>
            </a:r>
            <a:r>
              <a:rPr lang="tr-TR" sz="1200" dirty="0" smtClean="0"/>
              <a:t> </a:t>
            </a:r>
            <a:r>
              <a:rPr lang="en-GB" sz="1200" dirty="0" smtClean="0"/>
              <a:t>pattern </a:t>
            </a:r>
            <a:r>
              <a:rPr lang="en-GB" sz="1200" dirty="0"/>
              <a:t>constructs are effective and lead to more </a:t>
            </a:r>
            <a:r>
              <a:rPr lang="en-GB" sz="1200" dirty="0" smtClean="0"/>
              <a:t>adaptable</a:t>
            </a:r>
            <a:r>
              <a:rPr lang="tr-TR" sz="1200" dirty="0" smtClean="0"/>
              <a:t> </a:t>
            </a:r>
            <a:r>
              <a:rPr lang="en-GB" sz="1200" dirty="0" smtClean="0"/>
              <a:t>systems </a:t>
            </a:r>
            <a:r>
              <a:rPr lang="en-GB" sz="1200" dirty="0"/>
              <a:t>for particular applications. </a:t>
            </a:r>
            <a:endParaRPr lang="tr-TR" sz="1200" dirty="0" smtClean="0"/>
          </a:p>
          <a:p>
            <a:endParaRPr lang="tr-TR" sz="1200" dirty="0"/>
          </a:p>
          <a:p>
            <a:r>
              <a:rPr lang="en-GB" sz="1200" dirty="0" smtClean="0"/>
              <a:t>Eventually </a:t>
            </a:r>
            <a:r>
              <a:rPr lang="en-GB" sz="1200" dirty="0"/>
              <a:t>this </a:t>
            </a:r>
            <a:r>
              <a:rPr lang="en-GB" sz="1200" dirty="0" smtClean="0"/>
              <a:t>work</a:t>
            </a:r>
            <a:r>
              <a:rPr lang="tr-TR" sz="1200" dirty="0" smtClean="0"/>
              <a:t> </a:t>
            </a:r>
            <a:r>
              <a:rPr lang="en-GB" sz="1200" dirty="0" smtClean="0"/>
              <a:t>may </a:t>
            </a:r>
            <a:r>
              <a:rPr lang="en-GB" sz="1200" dirty="0"/>
              <a:t>lead to mechanisms to evaluate macro pattern </a:t>
            </a:r>
            <a:r>
              <a:rPr lang="en-GB" sz="1200" dirty="0" smtClean="0"/>
              <a:t>couplings</a:t>
            </a:r>
            <a:r>
              <a:rPr lang="tr-TR" sz="1200" dirty="0" smtClean="0"/>
              <a:t> </a:t>
            </a:r>
            <a:r>
              <a:rPr lang="en-GB" sz="1200" dirty="0" smtClean="0"/>
              <a:t>for </a:t>
            </a:r>
            <a:r>
              <a:rPr lang="en-GB" sz="1200" dirty="0"/>
              <a:t>new Composite patterns or pattern languages.</a:t>
            </a:r>
            <a:endParaRPr lang="en-US" sz="1200" dirty="0"/>
          </a:p>
        </p:txBody>
      </p:sp>
      <p:sp>
        <p:nvSpPr>
          <p:cNvPr id="5" name="Dikdörtgen 4"/>
          <p:cNvSpPr/>
          <p:nvPr/>
        </p:nvSpPr>
        <p:spPr>
          <a:xfrm>
            <a:off x="755576" y="4512895"/>
            <a:ext cx="8161579" cy="1015663"/>
          </a:xfrm>
          <a:prstGeom prst="rect">
            <a:avLst/>
          </a:prstGeom>
        </p:spPr>
        <p:txBody>
          <a:bodyPr wrap="square">
            <a:spAutoFit/>
          </a:bodyPr>
          <a:lstStyle/>
          <a:p>
            <a:r>
              <a:rPr lang="en-GB" sz="1200" dirty="0" smtClean="0"/>
              <a:t>-Patterns </a:t>
            </a:r>
            <a:r>
              <a:rPr lang="en-GB" sz="1200" dirty="0"/>
              <a:t>are clearly becoming a popular design </a:t>
            </a:r>
            <a:r>
              <a:rPr lang="en-GB" sz="1200" dirty="0" smtClean="0"/>
              <a:t>mechanism, and </a:t>
            </a:r>
            <a:r>
              <a:rPr lang="en-GB" sz="1200" dirty="0"/>
              <a:t>as their use increases, there will be a growing </a:t>
            </a:r>
            <a:r>
              <a:rPr lang="en-GB" sz="1200" dirty="0" smtClean="0"/>
              <a:t>need for </a:t>
            </a:r>
            <a:r>
              <a:rPr lang="en-GB" sz="1200" dirty="0"/>
              <a:t>good pattern coupling methods—if we design a </a:t>
            </a:r>
            <a:r>
              <a:rPr lang="en-GB" sz="1200" dirty="0" smtClean="0"/>
              <a:t>system as </a:t>
            </a:r>
            <a:r>
              <a:rPr lang="en-GB" sz="1200" dirty="0"/>
              <a:t>a set of patterns, these patterns must communicate. </a:t>
            </a:r>
            <a:endParaRPr lang="en-GB" sz="1200" dirty="0" smtClean="0"/>
          </a:p>
          <a:p>
            <a:endParaRPr lang="en-GB" sz="1200" dirty="0"/>
          </a:p>
          <a:p>
            <a:r>
              <a:rPr lang="en-GB" sz="1200" dirty="0" smtClean="0"/>
              <a:t>By examining </a:t>
            </a:r>
            <a:r>
              <a:rPr lang="en-GB" sz="1200" dirty="0"/>
              <a:t>how patterns have been coupled in published </a:t>
            </a:r>
            <a:r>
              <a:rPr lang="en-GB" sz="1200" dirty="0" smtClean="0"/>
              <a:t>examples, we </a:t>
            </a:r>
            <a:r>
              <a:rPr lang="en-GB" sz="1200" dirty="0"/>
              <a:t>can better understand the benefits and costs </a:t>
            </a:r>
            <a:r>
              <a:rPr lang="en-GB" sz="1200" dirty="0" smtClean="0"/>
              <a:t>of design </a:t>
            </a:r>
            <a:r>
              <a:rPr lang="en-GB" sz="1200" dirty="0"/>
              <a:t>options involving connected patterns.</a:t>
            </a:r>
            <a:endParaRPr lang="en-US" sz="1200" dirty="0"/>
          </a:p>
        </p:txBody>
      </p:sp>
    </p:spTree>
    <p:extLst>
      <p:ext uri="{BB962C8B-B14F-4D97-AF65-F5344CB8AC3E}">
        <p14:creationId xmlns:p14="http://schemas.microsoft.com/office/powerpoint/2010/main" val="3371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88640"/>
            <a:ext cx="4140998" cy="62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27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45827"/>
            <a:ext cx="5935207"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72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76672"/>
            <a:ext cx="5311775"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61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62984"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2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C:\Users\Anıl\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4"/>
            <a:ext cx="4842510" cy="1304290"/>
          </a:xfrm>
          <a:prstGeom prst="rect">
            <a:avLst/>
          </a:prstGeom>
          <a:noFill/>
          <a:ln>
            <a:noFill/>
          </a:ln>
        </p:spPr>
      </p:pic>
      <p:sp>
        <p:nvSpPr>
          <p:cNvPr id="4" name="Dikdörtgen 3"/>
          <p:cNvSpPr/>
          <p:nvPr/>
        </p:nvSpPr>
        <p:spPr>
          <a:xfrm>
            <a:off x="456460" y="908720"/>
            <a:ext cx="8424936" cy="307777"/>
          </a:xfrm>
          <a:prstGeom prst="rect">
            <a:avLst/>
          </a:prstGeom>
        </p:spPr>
        <p:txBody>
          <a:bodyPr wrap="square">
            <a:spAutoFit/>
          </a:bodyPr>
          <a:lstStyle/>
          <a:p>
            <a:r>
              <a:rPr lang="en-US" sz="1400" dirty="0" smtClean="0"/>
              <a:t>- Cohesive</a:t>
            </a:r>
            <a:endParaRPr lang="en-US" sz="1400" dirty="0"/>
          </a:p>
        </p:txBody>
      </p:sp>
      <p:pic>
        <p:nvPicPr>
          <p:cNvPr id="1026" name="Picture 2"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905" y="4149080"/>
            <a:ext cx="368935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475656" y="2988813"/>
            <a:ext cx="5328592" cy="830997"/>
          </a:xfrm>
          <a:prstGeom prst="rect">
            <a:avLst/>
          </a:prstGeom>
        </p:spPr>
        <p:txBody>
          <a:bodyPr wrap="square">
            <a:spAutoFit/>
          </a:bodyPr>
          <a:lstStyle/>
          <a:p>
            <a:r>
              <a:rPr lang="tr-TR" sz="1200" dirty="0" err="1">
                <a:solidFill>
                  <a:srgbClr val="0070C0"/>
                </a:solidFill>
              </a:rPr>
              <a:t>Account</a:t>
            </a:r>
            <a:r>
              <a:rPr lang="tr-TR" sz="1200" dirty="0">
                <a:solidFill>
                  <a:srgbClr val="0070C0"/>
                </a:solidFill>
              </a:rPr>
              <a:t> </a:t>
            </a:r>
            <a:r>
              <a:rPr lang="tr-TR" sz="1200" dirty="0" err="1">
                <a:solidFill>
                  <a:srgbClr val="0070C0"/>
                </a:solidFill>
              </a:rPr>
              <a:t>class</a:t>
            </a:r>
            <a:r>
              <a:rPr lang="tr-TR" sz="1200" dirty="0">
                <a:solidFill>
                  <a:srgbClr val="0070C0"/>
                </a:solidFill>
              </a:rPr>
              <a:t> is in </a:t>
            </a:r>
            <a:r>
              <a:rPr lang="tr-TR" sz="1200" dirty="0" err="1">
                <a:solidFill>
                  <a:srgbClr val="0070C0"/>
                </a:solidFill>
              </a:rPr>
              <a:t>src</a:t>
            </a:r>
            <a:r>
              <a:rPr lang="tr-TR" sz="1200" dirty="0">
                <a:solidFill>
                  <a:srgbClr val="0070C0"/>
                </a:solidFill>
              </a:rPr>
              <a:t>\test </a:t>
            </a:r>
            <a:r>
              <a:rPr lang="tr-TR" sz="1200" dirty="0" err="1">
                <a:solidFill>
                  <a:srgbClr val="0070C0"/>
                </a:solidFill>
              </a:rPr>
              <a:t>folder</a:t>
            </a:r>
            <a:r>
              <a:rPr lang="tr-TR" sz="1200" dirty="0">
                <a:solidFill>
                  <a:srgbClr val="0070C0"/>
                </a:solidFill>
              </a:rPr>
              <a:t> </a:t>
            </a:r>
            <a:r>
              <a:rPr lang="tr-TR" sz="1200" dirty="0" err="1">
                <a:solidFill>
                  <a:srgbClr val="0070C0"/>
                </a:solidFill>
              </a:rPr>
              <a:t>while</a:t>
            </a:r>
            <a:r>
              <a:rPr lang="tr-TR" sz="1200" dirty="0">
                <a:solidFill>
                  <a:srgbClr val="0070C0"/>
                </a:solidFill>
              </a:rPr>
              <a:t> </a:t>
            </a:r>
            <a:r>
              <a:rPr lang="tr-TR" sz="1200" dirty="0" err="1">
                <a:solidFill>
                  <a:srgbClr val="0070C0"/>
                </a:solidFill>
              </a:rPr>
              <a:t>AccountTest</a:t>
            </a:r>
            <a:r>
              <a:rPr lang="tr-TR" sz="1200" dirty="0">
                <a:solidFill>
                  <a:srgbClr val="0070C0"/>
                </a:solidFill>
              </a:rPr>
              <a:t> </a:t>
            </a:r>
            <a:r>
              <a:rPr lang="tr-TR" sz="1200" dirty="0" err="1">
                <a:solidFill>
                  <a:srgbClr val="0070C0"/>
                </a:solidFill>
              </a:rPr>
              <a:t>class</a:t>
            </a:r>
            <a:r>
              <a:rPr lang="tr-TR" sz="1200" dirty="0">
                <a:solidFill>
                  <a:srgbClr val="0070C0"/>
                </a:solidFill>
              </a:rPr>
              <a:t> is in </a:t>
            </a:r>
            <a:r>
              <a:rPr lang="tr-TR" sz="1200" dirty="0" err="1">
                <a:solidFill>
                  <a:srgbClr val="0070C0"/>
                </a:solidFill>
              </a:rPr>
              <a:t>src</a:t>
            </a:r>
            <a:r>
              <a:rPr lang="tr-TR" sz="1200" dirty="0">
                <a:solidFill>
                  <a:srgbClr val="0070C0"/>
                </a:solidFill>
              </a:rPr>
              <a:t> </a:t>
            </a:r>
            <a:r>
              <a:rPr lang="tr-TR" sz="1200" dirty="0" err="1">
                <a:solidFill>
                  <a:srgbClr val="0070C0"/>
                </a:solidFill>
              </a:rPr>
              <a:t>folder</a:t>
            </a:r>
            <a:r>
              <a:rPr lang="tr-TR" sz="1200" dirty="0">
                <a:solidFill>
                  <a:srgbClr val="0070C0"/>
                </a:solidFill>
              </a:rPr>
              <a:t>. </a:t>
            </a:r>
            <a:r>
              <a:rPr lang="tr-TR" sz="1200" dirty="0" err="1">
                <a:solidFill>
                  <a:srgbClr val="0070C0"/>
                </a:solidFill>
              </a:rPr>
              <a:t>So</a:t>
            </a:r>
            <a:r>
              <a:rPr lang="tr-TR" sz="1200" dirty="0">
                <a:solidFill>
                  <a:srgbClr val="0070C0"/>
                </a:solidFill>
              </a:rPr>
              <a:t> </a:t>
            </a:r>
            <a:r>
              <a:rPr lang="tr-TR" sz="1200" dirty="0" err="1">
                <a:solidFill>
                  <a:srgbClr val="0070C0"/>
                </a:solidFill>
              </a:rPr>
              <a:t>we</a:t>
            </a:r>
            <a:r>
              <a:rPr lang="tr-TR" sz="1200" dirty="0">
                <a:solidFill>
                  <a:srgbClr val="0070C0"/>
                </a:solidFill>
              </a:rPr>
              <a:t> </a:t>
            </a:r>
            <a:r>
              <a:rPr lang="tr-TR" sz="1200" dirty="0" err="1">
                <a:solidFill>
                  <a:srgbClr val="0070C0"/>
                </a:solidFill>
              </a:rPr>
              <a:t>import</a:t>
            </a:r>
            <a:r>
              <a:rPr lang="tr-TR" sz="1200" dirty="0">
                <a:solidFill>
                  <a:srgbClr val="0070C0"/>
                </a:solidFill>
              </a:rPr>
              <a:t> </a:t>
            </a:r>
            <a:r>
              <a:rPr lang="tr-TR" sz="1200" dirty="0" err="1">
                <a:solidFill>
                  <a:srgbClr val="0070C0"/>
                </a:solidFill>
              </a:rPr>
              <a:t>Account</a:t>
            </a:r>
            <a:r>
              <a:rPr lang="tr-TR" sz="1200" dirty="0">
                <a:solidFill>
                  <a:srgbClr val="0070C0"/>
                </a:solidFill>
              </a:rPr>
              <a:t> </a:t>
            </a:r>
            <a:r>
              <a:rPr lang="tr-TR" sz="1200" dirty="0" err="1">
                <a:solidFill>
                  <a:srgbClr val="0070C0"/>
                </a:solidFill>
              </a:rPr>
              <a:t>class</a:t>
            </a:r>
            <a:r>
              <a:rPr lang="tr-TR" sz="1200" dirty="0">
                <a:solidFill>
                  <a:srgbClr val="0070C0"/>
                </a:solidFill>
              </a:rPr>
              <a:t> </a:t>
            </a:r>
            <a:r>
              <a:rPr lang="tr-TR" sz="1200" dirty="0" err="1">
                <a:solidFill>
                  <a:srgbClr val="0070C0"/>
                </a:solidFill>
              </a:rPr>
              <a:t>using</a:t>
            </a:r>
            <a:r>
              <a:rPr lang="tr-TR" sz="1200" dirty="0">
                <a:solidFill>
                  <a:srgbClr val="0070C0"/>
                </a:solidFill>
              </a:rPr>
              <a:t> </a:t>
            </a:r>
            <a:r>
              <a:rPr lang="tr-TR" sz="1200" dirty="0" err="1">
                <a:solidFill>
                  <a:srgbClr val="0070C0"/>
                </a:solidFill>
              </a:rPr>
              <a:t>import</a:t>
            </a:r>
            <a:r>
              <a:rPr lang="tr-TR" sz="1200" dirty="0">
                <a:solidFill>
                  <a:srgbClr val="0070C0"/>
                </a:solidFill>
              </a:rPr>
              <a:t> </a:t>
            </a:r>
            <a:r>
              <a:rPr lang="tr-TR" sz="1200" dirty="0" err="1" smtClean="0">
                <a:solidFill>
                  <a:srgbClr val="0070C0"/>
                </a:solidFill>
              </a:rPr>
              <a:t>test.Account</a:t>
            </a:r>
            <a:r>
              <a:rPr lang="en-US" sz="1200" dirty="0" smtClean="0">
                <a:solidFill>
                  <a:srgbClr val="0070C0"/>
                </a:solidFill>
              </a:rPr>
              <a:t>. </a:t>
            </a:r>
            <a:r>
              <a:rPr lang="en-US" sz="1200" dirty="0">
                <a:solidFill>
                  <a:srgbClr val="0070C0"/>
                </a:solidFill>
              </a:rPr>
              <a:t>Normally cohesive classes like these would be together in the same package.</a:t>
            </a:r>
          </a:p>
          <a:p>
            <a:endParaRPr lang="en-US" sz="1200" dirty="0">
              <a:solidFill>
                <a:srgbClr val="0070C0"/>
              </a:solidFill>
            </a:endParaRPr>
          </a:p>
        </p:txBody>
      </p:sp>
    </p:spTree>
    <p:extLst>
      <p:ext uri="{BB962C8B-B14F-4D97-AF65-F5344CB8AC3E}">
        <p14:creationId xmlns:p14="http://schemas.microsoft.com/office/powerpoint/2010/main" val="29058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28" y="1268760"/>
            <a:ext cx="7216191"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ikdörtgen 2"/>
          <p:cNvSpPr/>
          <p:nvPr/>
        </p:nvSpPr>
        <p:spPr>
          <a:xfrm>
            <a:off x="539552" y="4509120"/>
            <a:ext cx="7632848" cy="646331"/>
          </a:xfrm>
          <a:prstGeom prst="rect">
            <a:avLst/>
          </a:prstGeom>
        </p:spPr>
        <p:txBody>
          <a:bodyPr wrap="square">
            <a:spAutoFit/>
          </a:bodyPr>
          <a:lstStyle/>
          <a:p>
            <a:r>
              <a:rPr lang="tr-TR" sz="1200" dirty="0" err="1" smtClean="0">
                <a:solidFill>
                  <a:srgbClr val="0070C0"/>
                </a:solidFill>
              </a:rPr>
              <a:t>Account</a:t>
            </a:r>
            <a:r>
              <a:rPr lang="tr-TR" sz="1200" dirty="0" smtClean="0">
                <a:solidFill>
                  <a:srgbClr val="0070C0"/>
                </a:solidFill>
              </a:rPr>
              <a:t> </a:t>
            </a:r>
            <a:r>
              <a:rPr lang="tr-TR" sz="1200" dirty="0" err="1">
                <a:solidFill>
                  <a:srgbClr val="0070C0"/>
                </a:solidFill>
              </a:rPr>
              <a:t>class</a:t>
            </a:r>
            <a:r>
              <a:rPr lang="tr-TR" sz="1200" dirty="0">
                <a:solidFill>
                  <a:srgbClr val="0070C0"/>
                </a:solidFill>
              </a:rPr>
              <a:t> is in </a:t>
            </a:r>
            <a:r>
              <a:rPr lang="tr-TR" sz="1200" dirty="0" err="1">
                <a:solidFill>
                  <a:srgbClr val="0070C0"/>
                </a:solidFill>
              </a:rPr>
              <a:t>src</a:t>
            </a:r>
            <a:r>
              <a:rPr lang="tr-TR" sz="1200" dirty="0">
                <a:solidFill>
                  <a:srgbClr val="0070C0"/>
                </a:solidFill>
              </a:rPr>
              <a:t>\</a:t>
            </a:r>
            <a:r>
              <a:rPr lang="tr-TR" sz="1200" dirty="0" err="1">
                <a:solidFill>
                  <a:srgbClr val="0070C0"/>
                </a:solidFill>
              </a:rPr>
              <a:t>Source.testFolder</a:t>
            </a:r>
            <a:r>
              <a:rPr lang="tr-TR" sz="1200" dirty="0">
                <a:solidFill>
                  <a:srgbClr val="0070C0"/>
                </a:solidFill>
              </a:rPr>
              <a:t> </a:t>
            </a:r>
            <a:r>
              <a:rPr lang="tr-TR" sz="1200" dirty="0" err="1">
                <a:solidFill>
                  <a:srgbClr val="0070C0"/>
                </a:solidFill>
              </a:rPr>
              <a:t>and</a:t>
            </a:r>
            <a:r>
              <a:rPr lang="tr-TR" sz="1200" dirty="0">
                <a:solidFill>
                  <a:srgbClr val="0070C0"/>
                </a:solidFill>
              </a:rPr>
              <a:t> </a:t>
            </a:r>
            <a:r>
              <a:rPr lang="tr-TR" sz="1200" dirty="0" err="1">
                <a:solidFill>
                  <a:srgbClr val="0070C0"/>
                </a:solidFill>
              </a:rPr>
              <a:t>AccountTest</a:t>
            </a:r>
            <a:r>
              <a:rPr lang="tr-TR" sz="1200" dirty="0">
                <a:solidFill>
                  <a:srgbClr val="0070C0"/>
                </a:solidFill>
              </a:rPr>
              <a:t> </a:t>
            </a:r>
            <a:r>
              <a:rPr lang="tr-TR" sz="1200" dirty="0" err="1">
                <a:solidFill>
                  <a:srgbClr val="0070C0"/>
                </a:solidFill>
              </a:rPr>
              <a:t>class</a:t>
            </a:r>
            <a:r>
              <a:rPr lang="tr-TR" sz="1200" dirty="0">
                <a:solidFill>
                  <a:srgbClr val="0070C0"/>
                </a:solidFill>
              </a:rPr>
              <a:t> is in </a:t>
            </a:r>
            <a:r>
              <a:rPr lang="tr-TR" sz="1200" dirty="0" err="1">
                <a:solidFill>
                  <a:srgbClr val="0070C0"/>
                </a:solidFill>
              </a:rPr>
              <a:t>src</a:t>
            </a:r>
            <a:r>
              <a:rPr lang="tr-TR" sz="1200" dirty="0">
                <a:solidFill>
                  <a:srgbClr val="0070C0"/>
                </a:solidFill>
              </a:rPr>
              <a:t> </a:t>
            </a:r>
            <a:r>
              <a:rPr lang="tr-TR" sz="1200" dirty="0" err="1">
                <a:solidFill>
                  <a:srgbClr val="0070C0"/>
                </a:solidFill>
              </a:rPr>
              <a:t>folder</a:t>
            </a:r>
            <a:r>
              <a:rPr lang="tr-TR" sz="1200" dirty="0">
                <a:solidFill>
                  <a:srgbClr val="0070C0"/>
                </a:solidFill>
              </a:rPr>
              <a:t>. </a:t>
            </a:r>
            <a:r>
              <a:rPr lang="tr-TR" sz="1200" dirty="0" err="1">
                <a:solidFill>
                  <a:srgbClr val="0070C0"/>
                </a:solidFill>
              </a:rPr>
              <a:t>So</a:t>
            </a:r>
            <a:r>
              <a:rPr lang="tr-TR" sz="1200" dirty="0">
                <a:solidFill>
                  <a:srgbClr val="0070C0"/>
                </a:solidFill>
              </a:rPr>
              <a:t> </a:t>
            </a:r>
            <a:r>
              <a:rPr lang="tr-TR" sz="1200" dirty="0" err="1">
                <a:solidFill>
                  <a:srgbClr val="0070C0"/>
                </a:solidFill>
              </a:rPr>
              <a:t>we</a:t>
            </a:r>
            <a:r>
              <a:rPr lang="tr-TR" sz="1200" dirty="0">
                <a:solidFill>
                  <a:srgbClr val="0070C0"/>
                </a:solidFill>
              </a:rPr>
              <a:t> </a:t>
            </a:r>
            <a:r>
              <a:rPr lang="tr-TR" sz="1200" dirty="0" err="1">
                <a:solidFill>
                  <a:srgbClr val="0070C0"/>
                </a:solidFill>
              </a:rPr>
              <a:t>import</a:t>
            </a:r>
            <a:r>
              <a:rPr lang="tr-TR" sz="1200" dirty="0">
                <a:solidFill>
                  <a:srgbClr val="0070C0"/>
                </a:solidFill>
              </a:rPr>
              <a:t> </a:t>
            </a:r>
            <a:r>
              <a:rPr lang="tr-TR" sz="1200" dirty="0" err="1">
                <a:solidFill>
                  <a:srgbClr val="0070C0"/>
                </a:solidFill>
              </a:rPr>
              <a:t>Account</a:t>
            </a:r>
            <a:r>
              <a:rPr lang="tr-TR" sz="1200" dirty="0">
                <a:solidFill>
                  <a:srgbClr val="0070C0"/>
                </a:solidFill>
              </a:rPr>
              <a:t> </a:t>
            </a:r>
            <a:r>
              <a:rPr lang="tr-TR" sz="1200" dirty="0" err="1">
                <a:solidFill>
                  <a:srgbClr val="0070C0"/>
                </a:solidFill>
              </a:rPr>
              <a:t>class</a:t>
            </a:r>
            <a:r>
              <a:rPr lang="tr-TR" sz="1200" dirty="0">
                <a:solidFill>
                  <a:srgbClr val="0070C0"/>
                </a:solidFill>
              </a:rPr>
              <a:t> </a:t>
            </a:r>
            <a:r>
              <a:rPr lang="tr-TR" sz="1200" dirty="0" err="1">
                <a:solidFill>
                  <a:srgbClr val="0070C0"/>
                </a:solidFill>
              </a:rPr>
              <a:t>using</a:t>
            </a:r>
            <a:r>
              <a:rPr lang="tr-TR" sz="1200" dirty="0">
                <a:solidFill>
                  <a:srgbClr val="0070C0"/>
                </a:solidFill>
              </a:rPr>
              <a:t> </a:t>
            </a:r>
            <a:r>
              <a:rPr lang="tr-TR" sz="1200" dirty="0" err="1">
                <a:solidFill>
                  <a:srgbClr val="0070C0"/>
                </a:solidFill>
              </a:rPr>
              <a:t>import</a:t>
            </a:r>
            <a:r>
              <a:rPr lang="tr-TR" sz="1200" dirty="0">
                <a:solidFill>
                  <a:srgbClr val="0070C0"/>
                </a:solidFill>
              </a:rPr>
              <a:t> </a:t>
            </a:r>
            <a:r>
              <a:rPr lang="tr-TR" sz="1200" dirty="0" err="1">
                <a:solidFill>
                  <a:srgbClr val="0070C0"/>
                </a:solidFill>
              </a:rPr>
              <a:t>Source.testFolder.Account</a:t>
            </a:r>
            <a:r>
              <a:rPr lang="tr-TR" sz="1200" dirty="0">
                <a:solidFill>
                  <a:srgbClr val="0070C0"/>
                </a:solidFill>
              </a:rPr>
              <a:t> (</a:t>
            </a:r>
            <a:r>
              <a:rPr lang="tr-TR" sz="1200" dirty="0" err="1">
                <a:solidFill>
                  <a:srgbClr val="0070C0"/>
                </a:solidFill>
              </a:rPr>
              <a:t>just</a:t>
            </a:r>
            <a:r>
              <a:rPr lang="tr-TR" sz="1200" dirty="0">
                <a:solidFill>
                  <a:srgbClr val="0070C0"/>
                </a:solidFill>
              </a:rPr>
              <a:t> </a:t>
            </a:r>
            <a:r>
              <a:rPr lang="tr-TR" sz="1200" dirty="0" err="1">
                <a:solidFill>
                  <a:srgbClr val="0070C0"/>
                </a:solidFill>
              </a:rPr>
              <a:t>like</a:t>
            </a:r>
            <a:r>
              <a:rPr lang="tr-TR" sz="1200" dirty="0">
                <a:solidFill>
                  <a:srgbClr val="0070C0"/>
                </a:solidFill>
              </a:rPr>
              <a:t> </a:t>
            </a:r>
            <a:r>
              <a:rPr lang="tr-TR" sz="1200" dirty="0" err="1">
                <a:solidFill>
                  <a:srgbClr val="0070C0"/>
                </a:solidFill>
              </a:rPr>
              <a:t>java.util.Scanner</a:t>
            </a:r>
            <a:r>
              <a:rPr lang="tr-TR" sz="1200" dirty="0">
                <a:solidFill>
                  <a:srgbClr val="0070C0"/>
                </a:solidFill>
              </a:rPr>
              <a:t>). </a:t>
            </a:r>
            <a:r>
              <a:rPr lang="tr-TR" sz="1200" dirty="0" err="1">
                <a:solidFill>
                  <a:srgbClr val="0070C0"/>
                </a:solidFill>
              </a:rPr>
              <a:t>Important</a:t>
            </a:r>
            <a:r>
              <a:rPr lang="tr-TR" sz="1200" dirty="0">
                <a:solidFill>
                  <a:srgbClr val="0070C0"/>
                </a:solidFill>
              </a:rPr>
              <a:t> </a:t>
            </a:r>
            <a:r>
              <a:rPr lang="tr-TR" sz="1200" dirty="0" err="1">
                <a:solidFill>
                  <a:srgbClr val="0070C0"/>
                </a:solidFill>
              </a:rPr>
              <a:t>note</a:t>
            </a:r>
            <a:r>
              <a:rPr lang="tr-TR" sz="1200" dirty="0">
                <a:solidFill>
                  <a:srgbClr val="0070C0"/>
                </a:solidFill>
              </a:rPr>
              <a:t>: </a:t>
            </a:r>
            <a:r>
              <a:rPr lang="tr-TR" sz="1200" dirty="0" err="1">
                <a:solidFill>
                  <a:srgbClr val="0070C0"/>
                </a:solidFill>
              </a:rPr>
              <a:t>you</a:t>
            </a:r>
            <a:r>
              <a:rPr lang="tr-TR" sz="1200" dirty="0">
                <a:solidFill>
                  <a:srgbClr val="0070C0"/>
                </a:solidFill>
              </a:rPr>
              <a:t> </a:t>
            </a:r>
            <a:r>
              <a:rPr lang="tr-TR" sz="1200" dirty="0" err="1">
                <a:solidFill>
                  <a:srgbClr val="0070C0"/>
                </a:solidFill>
              </a:rPr>
              <a:t>dont</a:t>
            </a:r>
            <a:r>
              <a:rPr lang="tr-TR" sz="1200" dirty="0">
                <a:solidFill>
                  <a:srgbClr val="0070C0"/>
                </a:solidFill>
              </a:rPr>
              <a:t> </a:t>
            </a:r>
            <a:r>
              <a:rPr lang="tr-TR" sz="1200" dirty="0" err="1">
                <a:solidFill>
                  <a:srgbClr val="0070C0"/>
                </a:solidFill>
              </a:rPr>
              <a:t>import</a:t>
            </a:r>
            <a:r>
              <a:rPr lang="tr-TR" sz="1200" dirty="0">
                <a:solidFill>
                  <a:srgbClr val="0070C0"/>
                </a:solidFill>
              </a:rPr>
              <a:t> a </a:t>
            </a:r>
            <a:r>
              <a:rPr lang="tr-TR" sz="1200" dirty="0" err="1">
                <a:solidFill>
                  <a:srgbClr val="0070C0"/>
                </a:solidFill>
              </a:rPr>
              <a:t>class</a:t>
            </a:r>
            <a:r>
              <a:rPr lang="tr-TR" sz="1200" dirty="0">
                <a:solidFill>
                  <a:srgbClr val="0070C0"/>
                </a:solidFill>
              </a:rPr>
              <a:t> in </a:t>
            </a:r>
            <a:r>
              <a:rPr lang="tr-TR" sz="1200" dirty="0" err="1">
                <a:solidFill>
                  <a:srgbClr val="0070C0"/>
                </a:solidFill>
              </a:rPr>
              <a:t>default</a:t>
            </a:r>
            <a:r>
              <a:rPr lang="tr-TR" sz="1200" dirty="0">
                <a:solidFill>
                  <a:srgbClr val="0070C0"/>
                </a:solidFill>
              </a:rPr>
              <a:t> </a:t>
            </a:r>
            <a:r>
              <a:rPr lang="tr-TR" sz="1200" dirty="0" err="1">
                <a:solidFill>
                  <a:srgbClr val="0070C0"/>
                </a:solidFill>
              </a:rPr>
              <a:t>package</a:t>
            </a:r>
            <a:r>
              <a:rPr lang="tr-TR" sz="1200" dirty="0">
                <a:solidFill>
                  <a:srgbClr val="0070C0"/>
                </a:solidFill>
              </a:rPr>
              <a:t>(</a:t>
            </a:r>
            <a:r>
              <a:rPr lang="tr-TR" sz="1200" dirty="0" err="1">
                <a:solidFill>
                  <a:srgbClr val="0070C0"/>
                </a:solidFill>
              </a:rPr>
              <a:t>src</a:t>
            </a:r>
            <a:r>
              <a:rPr lang="tr-TR" sz="1200" dirty="0">
                <a:solidFill>
                  <a:srgbClr val="0070C0"/>
                </a:solidFill>
              </a:rPr>
              <a:t> </a:t>
            </a:r>
            <a:r>
              <a:rPr lang="tr-TR" sz="1200" dirty="0" err="1">
                <a:solidFill>
                  <a:srgbClr val="0070C0"/>
                </a:solidFill>
              </a:rPr>
              <a:t>root</a:t>
            </a:r>
            <a:r>
              <a:rPr lang="tr-TR" sz="1200" dirty="0">
                <a:solidFill>
                  <a:srgbClr val="0070C0"/>
                </a:solidFill>
              </a:rPr>
              <a:t> </a:t>
            </a:r>
            <a:r>
              <a:rPr lang="tr-TR" sz="1200" dirty="0" err="1">
                <a:solidFill>
                  <a:srgbClr val="0070C0"/>
                </a:solidFill>
              </a:rPr>
              <a:t>folder</a:t>
            </a:r>
            <a:r>
              <a:rPr lang="tr-TR" sz="1200" dirty="0">
                <a:solidFill>
                  <a:srgbClr val="0070C0"/>
                </a:solidFill>
              </a:rPr>
              <a:t>) </a:t>
            </a:r>
            <a:r>
              <a:rPr lang="tr-TR" sz="1200" dirty="0" err="1">
                <a:solidFill>
                  <a:srgbClr val="0070C0"/>
                </a:solidFill>
              </a:rPr>
              <a:t>so</a:t>
            </a:r>
            <a:r>
              <a:rPr lang="tr-TR" sz="1200" dirty="0">
                <a:solidFill>
                  <a:srgbClr val="0070C0"/>
                </a:solidFill>
              </a:rPr>
              <a:t> </a:t>
            </a:r>
            <a:r>
              <a:rPr lang="tr-TR" sz="1200" dirty="0" err="1">
                <a:solidFill>
                  <a:srgbClr val="0070C0"/>
                </a:solidFill>
              </a:rPr>
              <a:t>dont</a:t>
            </a:r>
            <a:r>
              <a:rPr lang="tr-TR" sz="1200" dirty="0">
                <a:solidFill>
                  <a:srgbClr val="0070C0"/>
                </a:solidFill>
              </a:rPr>
              <a:t> </a:t>
            </a:r>
            <a:r>
              <a:rPr lang="tr-TR" sz="1200" dirty="0" err="1">
                <a:solidFill>
                  <a:srgbClr val="0070C0"/>
                </a:solidFill>
              </a:rPr>
              <a:t>use</a:t>
            </a:r>
            <a:r>
              <a:rPr lang="tr-TR" sz="1200" dirty="0">
                <a:solidFill>
                  <a:srgbClr val="0070C0"/>
                </a:solidFill>
              </a:rPr>
              <a:t> it.</a:t>
            </a:r>
            <a:endParaRPr lang="en-US" sz="1200" dirty="0">
              <a:solidFill>
                <a:srgbClr val="0070C0"/>
              </a:solidFill>
            </a:endParaRPr>
          </a:p>
        </p:txBody>
      </p:sp>
    </p:spTree>
    <p:extLst>
      <p:ext uri="{BB962C8B-B14F-4D97-AF65-F5344CB8AC3E}">
        <p14:creationId xmlns:p14="http://schemas.microsoft.com/office/powerpoint/2010/main" val="136481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56460" y="980728"/>
            <a:ext cx="8424936" cy="307777"/>
          </a:xfrm>
          <a:prstGeom prst="rect">
            <a:avLst/>
          </a:prstGeom>
        </p:spPr>
        <p:txBody>
          <a:bodyPr wrap="square">
            <a:spAutoFit/>
          </a:bodyPr>
          <a:lstStyle/>
          <a:p>
            <a:r>
              <a:rPr lang="en-US" sz="1400" dirty="0" smtClean="0"/>
              <a:t>- Coupling</a:t>
            </a:r>
            <a:endParaRPr lang="en-US" sz="1400" dirty="0"/>
          </a:p>
        </p:txBody>
      </p:sp>
      <p:sp>
        <p:nvSpPr>
          <p:cNvPr id="3" name="Metin kutusu 2"/>
          <p:cNvSpPr txBox="1"/>
          <p:nvPr/>
        </p:nvSpPr>
        <p:spPr>
          <a:xfrm>
            <a:off x="755576" y="1628800"/>
            <a:ext cx="7200800" cy="276999"/>
          </a:xfrm>
          <a:prstGeom prst="rect">
            <a:avLst/>
          </a:prstGeom>
          <a:noFill/>
        </p:spPr>
        <p:txBody>
          <a:bodyPr wrap="square" rtlCol="0">
            <a:spAutoFit/>
          </a:bodyPr>
          <a:lstStyle/>
          <a:p>
            <a:r>
              <a:rPr lang="en-GB" sz="1200" i="1" dirty="0"/>
              <a:t>T</a:t>
            </a:r>
            <a:r>
              <a:rPr lang="en-GB" sz="1200" dirty="0" smtClean="0"/>
              <a:t>he </a:t>
            </a:r>
            <a:r>
              <a:rPr lang="en-GB" sz="1200" dirty="0"/>
              <a:t>degree of interdependence between software </a:t>
            </a:r>
            <a:r>
              <a:rPr lang="en-GB" sz="1200" dirty="0" smtClean="0"/>
              <a:t>modules</a:t>
            </a:r>
            <a:r>
              <a:rPr lang="en-US" sz="1200" dirty="0" smtClean="0"/>
              <a:t>.</a:t>
            </a:r>
            <a:endParaRPr lang="en-US" sz="1200" dirty="0"/>
          </a:p>
        </p:txBody>
      </p:sp>
      <p:sp>
        <p:nvSpPr>
          <p:cNvPr id="4" name="Metin kutusu 3"/>
          <p:cNvSpPr txBox="1"/>
          <p:nvPr/>
        </p:nvSpPr>
        <p:spPr>
          <a:xfrm>
            <a:off x="827584" y="2348880"/>
            <a:ext cx="6830716" cy="461665"/>
          </a:xfrm>
          <a:prstGeom prst="rect">
            <a:avLst/>
          </a:prstGeom>
          <a:noFill/>
        </p:spPr>
        <p:txBody>
          <a:bodyPr wrap="none" rtlCol="0">
            <a:spAutoFit/>
          </a:bodyPr>
          <a:lstStyle/>
          <a:p>
            <a:r>
              <a:rPr lang="en-US" sz="1200" dirty="0" smtClean="0">
                <a:solidFill>
                  <a:srgbClr val="0070C0"/>
                </a:solidFill>
              </a:rPr>
              <a:t>It is a good programming practice to create your software out of independent modules as much as possible. </a:t>
            </a:r>
          </a:p>
          <a:p>
            <a:r>
              <a:rPr lang="en-US" sz="1200" dirty="0" smtClean="0">
                <a:solidFill>
                  <a:srgbClr val="0070C0"/>
                </a:solidFill>
              </a:rPr>
              <a:t>That way your program can look like a building made out of blocks instead of a bowl of spaghetti.</a:t>
            </a:r>
          </a:p>
        </p:txBody>
      </p:sp>
    </p:spTree>
    <p:extLst>
      <p:ext uri="{BB962C8B-B14F-4D97-AF65-F5344CB8AC3E}">
        <p14:creationId xmlns:p14="http://schemas.microsoft.com/office/powerpoint/2010/main" val="3853434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383</TotalTime>
  <Words>2919</Words>
  <Application>Microsoft Office PowerPoint</Application>
  <PresentationFormat>Ekran Gösterisi (4:3)</PresentationFormat>
  <Paragraphs>200</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NewsPrint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madkobra</dc:creator>
  <cp:lastModifiedBy>Anil</cp:lastModifiedBy>
  <cp:revision>41</cp:revision>
  <dcterms:created xsi:type="dcterms:W3CDTF">2018-04-13T05:27:17Z</dcterms:created>
  <dcterms:modified xsi:type="dcterms:W3CDTF">2018-04-13T13:38:01Z</dcterms:modified>
</cp:coreProperties>
</file>