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58" r:id="rId7"/>
    <p:sldId id="259" r:id="rId8"/>
    <p:sldId id="261" r:id="rId9"/>
    <p:sldId id="260" r:id="rId10"/>
    <p:sldId id="276" r:id="rId11"/>
    <p:sldId id="277" r:id="rId12"/>
    <p:sldId id="278" r:id="rId13"/>
    <p:sldId id="280" r:id="rId14"/>
    <p:sldId id="279" r:id="rId15"/>
    <p:sldId id="281" r:id="rId16"/>
    <p:sldId id="282" r:id="rId17"/>
    <p:sldId id="283" r:id="rId18"/>
    <p:sldId id="284" r:id="rId19"/>
    <p:sldId id="285" r:id="rId20"/>
    <p:sldId id="286" r:id="rId21"/>
    <p:sldId id="287" r:id="rId22"/>
    <p:sldId id="288" r:id="rId23"/>
    <p:sldId id="289" r:id="rId24"/>
    <p:sldId id="270" r:id="rId25"/>
    <p:sldId id="265" r:id="rId26"/>
    <p:sldId id="266" r:id="rId27"/>
    <p:sldId id="267"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1" autoAdjust="0"/>
    <p:restoredTop sz="94718"/>
  </p:normalViewPr>
  <p:slideViewPr>
    <p:cSldViewPr snapToGrid="0">
      <p:cViewPr varScale="1">
        <p:scale>
          <a:sx n="82" d="100"/>
          <a:sy n="82" d="100"/>
        </p:scale>
        <p:origin x="581"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406F7-A184-46D3-BCDA-83212DF7D2EE}"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0A2B6F4-A24C-4BB0-8520-E514BD6256DE}">
      <dgm:prSet/>
      <dgm:spPr/>
      <dgm:t>
        <a:bodyPr/>
        <a:lstStyle/>
        <a:p>
          <a:r>
            <a:rPr lang="en-CA" dirty="0"/>
            <a:t>Analysis of broadband quality</a:t>
          </a:r>
          <a:endParaRPr lang="en-US" dirty="0"/>
        </a:p>
      </dgm:t>
    </dgm:pt>
    <dgm:pt modelId="{163E41DA-5C01-4764-98BE-626852E4A796}" type="parTrans" cxnId="{F0238BCD-EAB0-4757-97C5-11A7E98EAA1C}">
      <dgm:prSet/>
      <dgm:spPr/>
      <dgm:t>
        <a:bodyPr/>
        <a:lstStyle/>
        <a:p>
          <a:endParaRPr lang="en-US"/>
        </a:p>
      </dgm:t>
    </dgm:pt>
    <dgm:pt modelId="{6BCD9BB5-5DF8-4648-AC83-16FC376D61E5}" type="sibTrans" cxnId="{F0238BCD-EAB0-4757-97C5-11A7E98EAA1C}">
      <dgm:prSet/>
      <dgm:spPr/>
      <dgm:t>
        <a:bodyPr/>
        <a:lstStyle/>
        <a:p>
          <a:endParaRPr lang="en-US"/>
        </a:p>
      </dgm:t>
    </dgm:pt>
    <dgm:pt modelId="{F12647D2-FAC1-45B9-9DBA-55DCA629B1B3}">
      <dgm:prSet/>
      <dgm:spPr/>
      <dgm:t>
        <a:bodyPr/>
        <a:lstStyle/>
        <a:p>
          <a:r>
            <a:rPr lang="en-CA" dirty="0"/>
            <a:t>Analysis of broadband speed</a:t>
          </a:r>
          <a:endParaRPr lang="en-US" dirty="0"/>
        </a:p>
      </dgm:t>
    </dgm:pt>
    <dgm:pt modelId="{7D1BBC86-ABB4-4BC1-81F4-A4E335EDA44C}" type="parTrans" cxnId="{284831D9-2599-47C3-BCF9-5730A0EA0033}">
      <dgm:prSet/>
      <dgm:spPr/>
      <dgm:t>
        <a:bodyPr/>
        <a:lstStyle/>
        <a:p>
          <a:endParaRPr lang="en-US"/>
        </a:p>
      </dgm:t>
    </dgm:pt>
    <dgm:pt modelId="{6EF52DD3-1C27-417A-BD9B-6D0637893BF2}" type="sibTrans" cxnId="{284831D9-2599-47C3-BCF9-5730A0EA0033}">
      <dgm:prSet/>
      <dgm:spPr/>
      <dgm:t>
        <a:bodyPr/>
        <a:lstStyle/>
        <a:p>
          <a:endParaRPr lang="en-US"/>
        </a:p>
      </dgm:t>
    </dgm:pt>
    <dgm:pt modelId="{27061E42-3478-4970-8D8A-849785AE5E3B}">
      <dgm:prSet/>
      <dgm:spPr/>
      <dgm:t>
        <a:bodyPr/>
        <a:lstStyle/>
        <a:p>
          <a:r>
            <a:rPr lang="en-CA" dirty="0"/>
            <a:t>Comparisons between carriers at the same location</a:t>
          </a:r>
          <a:endParaRPr lang="en-US" dirty="0"/>
        </a:p>
      </dgm:t>
    </dgm:pt>
    <dgm:pt modelId="{63C5861E-DCEF-413E-B73D-FE354B2852ED}" type="parTrans" cxnId="{2EB30FE6-252A-4502-ADC2-5EFA5489F903}">
      <dgm:prSet/>
      <dgm:spPr/>
      <dgm:t>
        <a:bodyPr/>
        <a:lstStyle/>
        <a:p>
          <a:endParaRPr lang="en-US"/>
        </a:p>
      </dgm:t>
    </dgm:pt>
    <dgm:pt modelId="{C0D2B0DA-3703-4AAC-A058-85623895F48E}" type="sibTrans" cxnId="{2EB30FE6-252A-4502-ADC2-5EFA5489F903}">
      <dgm:prSet/>
      <dgm:spPr/>
      <dgm:t>
        <a:bodyPr/>
        <a:lstStyle/>
        <a:p>
          <a:endParaRPr lang="en-US"/>
        </a:p>
      </dgm:t>
    </dgm:pt>
    <dgm:pt modelId="{3B2DA1DE-A328-4A09-AD9F-20A96DF9A525}">
      <dgm:prSet/>
      <dgm:spPr/>
      <dgm:t>
        <a:bodyPr/>
        <a:lstStyle/>
        <a:p>
          <a:r>
            <a:rPr lang="en-CA"/>
            <a:t>Comparison between different technologies(i.e. fibre, coax, cellular , satellite)</a:t>
          </a:r>
          <a:endParaRPr lang="en-US"/>
        </a:p>
      </dgm:t>
    </dgm:pt>
    <dgm:pt modelId="{1A4A88BB-D5AE-4C4E-94EC-F4BEC8EAFFA1}" type="parTrans" cxnId="{FB52D7E0-3977-4B84-8C21-780C4420DAEC}">
      <dgm:prSet/>
      <dgm:spPr/>
      <dgm:t>
        <a:bodyPr/>
        <a:lstStyle/>
        <a:p>
          <a:endParaRPr lang="en-US"/>
        </a:p>
      </dgm:t>
    </dgm:pt>
    <dgm:pt modelId="{7F47C213-D680-48D8-A1BC-3EBD9C4C3FB5}" type="sibTrans" cxnId="{FB52D7E0-3977-4B84-8C21-780C4420DAEC}">
      <dgm:prSet/>
      <dgm:spPr/>
      <dgm:t>
        <a:bodyPr/>
        <a:lstStyle/>
        <a:p>
          <a:endParaRPr lang="en-US"/>
        </a:p>
      </dgm:t>
    </dgm:pt>
    <dgm:pt modelId="{156AAFD6-064D-4094-B550-EE42A8CBCADE}">
      <dgm:prSet/>
      <dgm:spPr/>
      <dgm:t>
        <a:bodyPr/>
        <a:lstStyle/>
        <a:p>
          <a:r>
            <a:rPr lang="en-CA"/>
            <a:t>Comparisons between different sites with same carriers/technology</a:t>
          </a:r>
          <a:endParaRPr lang="en-US"/>
        </a:p>
      </dgm:t>
    </dgm:pt>
    <dgm:pt modelId="{B4D695F0-6994-4E9B-A905-C3183E399923}" type="parTrans" cxnId="{94BAD618-BFF9-4EAE-A844-4B07127C5594}">
      <dgm:prSet/>
      <dgm:spPr/>
      <dgm:t>
        <a:bodyPr/>
        <a:lstStyle/>
        <a:p>
          <a:endParaRPr lang="en-US"/>
        </a:p>
      </dgm:t>
    </dgm:pt>
    <dgm:pt modelId="{B792F480-BFBD-42EC-B9BB-AD7F2ED4F3B7}" type="sibTrans" cxnId="{94BAD618-BFF9-4EAE-A844-4B07127C5594}">
      <dgm:prSet/>
      <dgm:spPr/>
      <dgm:t>
        <a:bodyPr/>
        <a:lstStyle/>
        <a:p>
          <a:endParaRPr lang="en-US"/>
        </a:p>
      </dgm:t>
    </dgm:pt>
    <dgm:pt modelId="{39532911-B0E0-4038-8A52-9B89A7A98658}">
      <dgm:prSet/>
      <dgm:spPr/>
      <dgm:t>
        <a:bodyPr/>
        <a:lstStyle/>
        <a:p>
          <a:r>
            <a:rPr lang="en-CA" dirty="0"/>
            <a:t>Analysis of external factors (i.e. weather) on the internet services.</a:t>
          </a:r>
          <a:endParaRPr lang="en-US" dirty="0"/>
        </a:p>
      </dgm:t>
    </dgm:pt>
    <dgm:pt modelId="{DB474656-2EA2-4BD8-A3B7-81714380747E}" type="parTrans" cxnId="{EB5490B0-9D62-4447-B4CC-BA5460E512A8}">
      <dgm:prSet/>
      <dgm:spPr/>
      <dgm:t>
        <a:bodyPr/>
        <a:lstStyle/>
        <a:p>
          <a:endParaRPr lang="en-US"/>
        </a:p>
      </dgm:t>
    </dgm:pt>
    <dgm:pt modelId="{FDD0ED74-058B-430A-9FBC-481500108ACE}" type="sibTrans" cxnId="{EB5490B0-9D62-4447-B4CC-BA5460E512A8}">
      <dgm:prSet/>
      <dgm:spPr/>
      <dgm:t>
        <a:bodyPr/>
        <a:lstStyle/>
        <a:p>
          <a:endParaRPr lang="en-US"/>
        </a:p>
      </dgm:t>
    </dgm:pt>
    <dgm:pt modelId="{8DF6F94D-2247-4210-B19F-5E992E0EF363}" type="pres">
      <dgm:prSet presAssocID="{74E406F7-A184-46D3-BCDA-83212DF7D2EE}" presName="vert0" presStyleCnt="0">
        <dgm:presLayoutVars>
          <dgm:dir/>
          <dgm:animOne val="branch"/>
          <dgm:animLvl val="lvl"/>
        </dgm:presLayoutVars>
      </dgm:prSet>
      <dgm:spPr/>
    </dgm:pt>
    <dgm:pt modelId="{2BCD7160-419A-451F-BED8-4168DA619924}" type="pres">
      <dgm:prSet presAssocID="{00A2B6F4-A24C-4BB0-8520-E514BD6256DE}" presName="thickLine" presStyleLbl="alignNode1" presStyleIdx="0" presStyleCnt="6"/>
      <dgm:spPr/>
    </dgm:pt>
    <dgm:pt modelId="{4C86BB72-4E03-459A-A135-35ADDC595F4D}" type="pres">
      <dgm:prSet presAssocID="{00A2B6F4-A24C-4BB0-8520-E514BD6256DE}" presName="horz1" presStyleCnt="0"/>
      <dgm:spPr/>
    </dgm:pt>
    <dgm:pt modelId="{E32B662E-A718-4CCB-84AD-03FC8B08015B}" type="pres">
      <dgm:prSet presAssocID="{00A2B6F4-A24C-4BB0-8520-E514BD6256DE}" presName="tx1" presStyleLbl="revTx" presStyleIdx="0" presStyleCnt="6"/>
      <dgm:spPr/>
    </dgm:pt>
    <dgm:pt modelId="{C3261E0F-BE90-4FBA-8E4D-C7025B5D11DA}" type="pres">
      <dgm:prSet presAssocID="{00A2B6F4-A24C-4BB0-8520-E514BD6256DE}" presName="vert1" presStyleCnt="0"/>
      <dgm:spPr/>
    </dgm:pt>
    <dgm:pt modelId="{3FC7D7E1-D211-4A85-B6A9-7B4F3F53BC51}" type="pres">
      <dgm:prSet presAssocID="{F12647D2-FAC1-45B9-9DBA-55DCA629B1B3}" presName="thickLine" presStyleLbl="alignNode1" presStyleIdx="1" presStyleCnt="6"/>
      <dgm:spPr/>
    </dgm:pt>
    <dgm:pt modelId="{3D4E8C05-28F0-4CD7-A57D-B159D2C99655}" type="pres">
      <dgm:prSet presAssocID="{F12647D2-FAC1-45B9-9DBA-55DCA629B1B3}" presName="horz1" presStyleCnt="0"/>
      <dgm:spPr/>
    </dgm:pt>
    <dgm:pt modelId="{D447A817-E2DC-439A-AEAF-B65154A12364}" type="pres">
      <dgm:prSet presAssocID="{F12647D2-FAC1-45B9-9DBA-55DCA629B1B3}" presName="tx1" presStyleLbl="revTx" presStyleIdx="1" presStyleCnt="6"/>
      <dgm:spPr/>
    </dgm:pt>
    <dgm:pt modelId="{83E36999-C288-4FE5-BDC8-6856C0611D2C}" type="pres">
      <dgm:prSet presAssocID="{F12647D2-FAC1-45B9-9DBA-55DCA629B1B3}" presName="vert1" presStyleCnt="0"/>
      <dgm:spPr/>
    </dgm:pt>
    <dgm:pt modelId="{236085E7-B67E-4499-9046-B8D0FA514D0F}" type="pres">
      <dgm:prSet presAssocID="{27061E42-3478-4970-8D8A-849785AE5E3B}" presName="thickLine" presStyleLbl="alignNode1" presStyleIdx="2" presStyleCnt="6"/>
      <dgm:spPr/>
    </dgm:pt>
    <dgm:pt modelId="{06CB4F35-9670-41BD-9D43-B9FE9EA66A44}" type="pres">
      <dgm:prSet presAssocID="{27061E42-3478-4970-8D8A-849785AE5E3B}" presName="horz1" presStyleCnt="0"/>
      <dgm:spPr/>
    </dgm:pt>
    <dgm:pt modelId="{98F764AF-FECA-4C6A-A1A1-D77E0A2B5B4F}" type="pres">
      <dgm:prSet presAssocID="{27061E42-3478-4970-8D8A-849785AE5E3B}" presName="tx1" presStyleLbl="revTx" presStyleIdx="2" presStyleCnt="6"/>
      <dgm:spPr/>
    </dgm:pt>
    <dgm:pt modelId="{E7934A6C-9021-4C3C-B9F7-1B427348CA8E}" type="pres">
      <dgm:prSet presAssocID="{27061E42-3478-4970-8D8A-849785AE5E3B}" presName="vert1" presStyleCnt="0"/>
      <dgm:spPr/>
    </dgm:pt>
    <dgm:pt modelId="{58C4FE3C-F1C6-4E23-94B5-76C1C51D2098}" type="pres">
      <dgm:prSet presAssocID="{3B2DA1DE-A328-4A09-AD9F-20A96DF9A525}" presName="thickLine" presStyleLbl="alignNode1" presStyleIdx="3" presStyleCnt="6"/>
      <dgm:spPr/>
    </dgm:pt>
    <dgm:pt modelId="{90B020A0-BD91-4FBD-B7B1-1FFDC588EE7A}" type="pres">
      <dgm:prSet presAssocID="{3B2DA1DE-A328-4A09-AD9F-20A96DF9A525}" presName="horz1" presStyleCnt="0"/>
      <dgm:spPr/>
    </dgm:pt>
    <dgm:pt modelId="{C889439B-5EB5-489A-9907-9B6681B72C23}" type="pres">
      <dgm:prSet presAssocID="{3B2DA1DE-A328-4A09-AD9F-20A96DF9A525}" presName="tx1" presStyleLbl="revTx" presStyleIdx="3" presStyleCnt="6"/>
      <dgm:spPr/>
    </dgm:pt>
    <dgm:pt modelId="{2235DF14-2804-4F56-8F9E-218D2739E7CC}" type="pres">
      <dgm:prSet presAssocID="{3B2DA1DE-A328-4A09-AD9F-20A96DF9A525}" presName="vert1" presStyleCnt="0"/>
      <dgm:spPr/>
    </dgm:pt>
    <dgm:pt modelId="{3D5BC4C1-FC7C-4668-BFB5-4C0309870EF3}" type="pres">
      <dgm:prSet presAssocID="{156AAFD6-064D-4094-B550-EE42A8CBCADE}" presName="thickLine" presStyleLbl="alignNode1" presStyleIdx="4" presStyleCnt="6"/>
      <dgm:spPr/>
    </dgm:pt>
    <dgm:pt modelId="{3FCC49FC-5E5C-4EC4-9F6A-FF07506D3A16}" type="pres">
      <dgm:prSet presAssocID="{156AAFD6-064D-4094-B550-EE42A8CBCADE}" presName="horz1" presStyleCnt="0"/>
      <dgm:spPr/>
    </dgm:pt>
    <dgm:pt modelId="{E38D824D-0733-4B42-A6E0-A5FDE66C6E58}" type="pres">
      <dgm:prSet presAssocID="{156AAFD6-064D-4094-B550-EE42A8CBCADE}" presName="tx1" presStyleLbl="revTx" presStyleIdx="4" presStyleCnt="6"/>
      <dgm:spPr/>
    </dgm:pt>
    <dgm:pt modelId="{F891A34E-86F6-44CE-A81F-1B453CB089FE}" type="pres">
      <dgm:prSet presAssocID="{156AAFD6-064D-4094-B550-EE42A8CBCADE}" presName="vert1" presStyleCnt="0"/>
      <dgm:spPr/>
    </dgm:pt>
    <dgm:pt modelId="{9C2A357F-044C-49D0-81CA-9B35AF5D08D9}" type="pres">
      <dgm:prSet presAssocID="{39532911-B0E0-4038-8A52-9B89A7A98658}" presName="thickLine" presStyleLbl="alignNode1" presStyleIdx="5" presStyleCnt="6"/>
      <dgm:spPr/>
    </dgm:pt>
    <dgm:pt modelId="{4E82C360-4355-4385-A8C2-7522CD944BF5}" type="pres">
      <dgm:prSet presAssocID="{39532911-B0E0-4038-8A52-9B89A7A98658}" presName="horz1" presStyleCnt="0"/>
      <dgm:spPr/>
    </dgm:pt>
    <dgm:pt modelId="{F697E1F8-2E69-4B88-B906-757E583492CE}" type="pres">
      <dgm:prSet presAssocID="{39532911-B0E0-4038-8A52-9B89A7A98658}" presName="tx1" presStyleLbl="revTx" presStyleIdx="5" presStyleCnt="6"/>
      <dgm:spPr/>
    </dgm:pt>
    <dgm:pt modelId="{B5BDB13D-19E2-4536-9D8C-5A7260C59638}" type="pres">
      <dgm:prSet presAssocID="{39532911-B0E0-4038-8A52-9B89A7A98658}" presName="vert1" presStyleCnt="0"/>
      <dgm:spPr/>
    </dgm:pt>
  </dgm:ptLst>
  <dgm:cxnLst>
    <dgm:cxn modelId="{7EEBE901-CCD1-4B46-B454-BE7E2C1FD18C}" type="presOf" srcId="{74E406F7-A184-46D3-BCDA-83212DF7D2EE}" destId="{8DF6F94D-2247-4210-B19F-5E992E0EF363}" srcOrd="0" destOrd="0" presId="urn:microsoft.com/office/officeart/2008/layout/LinedList"/>
    <dgm:cxn modelId="{94BAD618-BFF9-4EAE-A844-4B07127C5594}" srcId="{74E406F7-A184-46D3-BCDA-83212DF7D2EE}" destId="{156AAFD6-064D-4094-B550-EE42A8CBCADE}" srcOrd="4" destOrd="0" parTransId="{B4D695F0-6994-4E9B-A905-C3183E399923}" sibTransId="{B792F480-BFBD-42EC-B9BB-AD7F2ED4F3B7}"/>
    <dgm:cxn modelId="{399F7425-2802-4F1F-ADAD-B943F896D768}" type="presOf" srcId="{F12647D2-FAC1-45B9-9DBA-55DCA629B1B3}" destId="{D447A817-E2DC-439A-AEAF-B65154A12364}" srcOrd="0" destOrd="0" presId="urn:microsoft.com/office/officeart/2008/layout/LinedList"/>
    <dgm:cxn modelId="{CB4D988C-8997-49E2-B177-371ABE79ECA2}" type="presOf" srcId="{00A2B6F4-A24C-4BB0-8520-E514BD6256DE}" destId="{E32B662E-A718-4CCB-84AD-03FC8B08015B}" srcOrd="0" destOrd="0" presId="urn:microsoft.com/office/officeart/2008/layout/LinedList"/>
    <dgm:cxn modelId="{B70430AF-E1EE-4669-AE41-6C718D7E89DF}" type="presOf" srcId="{3B2DA1DE-A328-4A09-AD9F-20A96DF9A525}" destId="{C889439B-5EB5-489A-9907-9B6681B72C23}" srcOrd="0" destOrd="0" presId="urn:microsoft.com/office/officeart/2008/layout/LinedList"/>
    <dgm:cxn modelId="{EB5490B0-9D62-4447-B4CC-BA5460E512A8}" srcId="{74E406F7-A184-46D3-BCDA-83212DF7D2EE}" destId="{39532911-B0E0-4038-8A52-9B89A7A98658}" srcOrd="5" destOrd="0" parTransId="{DB474656-2EA2-4BD8-A3B7-81714380747E}" sibTransId="{FDD0ED74-058B-430A-9FBC-481500108ACE}"/>
    <dgm:cxn modelId="{517DCFC6-C1F4-4D46-85E4-18B56B406B54}" type="presOf" srcId="{27061E42-3478-4970-8D8A-849785AE5E3B}" destId="{98F764AF-FECA-4C6A-A1A1-D77E0A2B5B4F}" srcOrd="0" destOrd="0" presId="urn:microsoft.com/office/officeart/2008/layout/LinedList"/>
    <dgm:cxn modelId="{F0238BCD-EAB0-4757-97C5-11A7E98EAA1C}" srcId="{74E406F7-A184-46D3-BCDA-83212DF7D2EE}" destId="{00A2B6F4-A24C-4BB0-8520-E514BD6256DE}" srcOrd="0" destOrd="0" parTransId="{163E41DA-5C01-4764-98BE-626852E4A796}" sibTransId="{6BCD9BB5-5DF8-4648-AC83-16FC376D61E5}"/>
    <dgm:cxn modelId="{284831D9-2599-47C3-BCF9-5730A0EA0033}" srcId="{74E406F7-A184-46D3-BCDA-83212DF7D2EE}" destId="{F12647D2-FAC1-45B9-9DBA-55DCA629B1B3}" srcOrd="1" destOrd="0" parTransId="{7D1BBC86-ABB4-4BC1-81F4-A4E335EDA44C}" sibTransId="{6EF52DD3-1C27-417A-BD9B-6D0637893BF2}"/>
    <dgm:cxn modelId="{2B5E89DC-995C-4263-8F3A-B3FF545607D4}" type="presOf" srcId="{156AAFD6-064D-4094-B550-EE42A8CBCADE}" destId="{E38D824D-0733-4B42-A6E0-A5FDE66C6E58}" srcOrd="0" destOrd="0" presId="urn:microsoft.com/office/officeart/2008/layout/LinedList"/>
    <dgm:cxn modelId="{FB52D7E0-3977-4B84-8C21-780C4420DAEC}" srcId="{74E406F7-A184-46D3-BCDA-83212DF7D2EE}" destId="{3B2DA1DE-A328-4A09-AD9F-20A96DF9A525}" srcOrd="3" destOrd="0" parTransId="{1A4A88BB-D5AE-4C4E-94EC-F4BEC8EAFFA1}" sibTransId="{7F47C213-D680-48D8-A1BC-3EBD9C4C3FB5}"/>
    <dgm:cxn modelId="{2EB30FE6-252A-4502-ADC2-5EFA5489F903}" srcId="{74E406F7-A184-46D3-BCDA-83212DF7D2EE}" destId="{27061E42-3478-4970-8D8A-849785AE5E3B}" srcOrd="2" destOrd="0" parTransId="{63C5861E-DCEF-413E-B73D-FE354B2852ED}" sibTransId="{C0D2B0DA-3703-4AAC-A058-85623895F48E}"/>
    <dgm:cxn modelId="{07E7FDFF-EF6F-49C5-9EAB-8BD2E4BA682F}" type="presOf" srcId="{39532911-B0E0-4038-8A52-9B89A7A98658}" destId="{F697E1F8-2E69-4B88-B906-757E583492CE}" srcOrd="0" destOrd="0" presId="urn:microsoft.com/office/officeart/2008/layout/LinedList"/>
    <dgm:cxn modelId="{79C67550-74BF-4C38-8F9F-EEB5F0C2621C}" type="presParOf" srcId="{8DF6F94D-2247-4210-B19F-5E992E0EF363}" destId="{2BCD7160-419A-451F-BED8-4168DA619924}" srcOrd="0" destOrd="0" presId="urn:microsoft.com/office/officeart/2008/layout/LinedList"/>
    <dgm:cxn modelId="{84368E6D-C47F-4F84-A621-448D20834868}" type="presParOf" srcId="{8DF6F94D-2247-4210-B19F-5E992E0EF363}" destId="{4C86BB72-4E03-459A-A135-35ADDC595F4D}" srcOrd="1" destOrd="0" presId="urn:microsoft.com/office/officeart/2008/layout/LinedList"/>
    <dgm:cxn modelId="{59E5BBBE-D155-4347-A2BD-D1291F1DAF6E}" type="presParOf" srcId="{4C86BB72-4E03-459A-A135-35ADDC595F4D}" destId="{E32B662E-A718-4CCB-84AD-03FC8B08015B}" srcOrd="0" destOrd="0" presId="urn:microsoft.com/office/officeart/2008/layout/LinedList"/>
    <dgm:cxn modelId="{3E2C118A-F334-4772-8EEE-11CCA128FF83}" type="presParOf" srcId="{4C86BB72-4E03-459A-A135-35ADDC595F4D}" destId="{C3261E0F-BE90-4FBA-8E4D-C7025B5D11DA}" srcOrd="1" destOrd="0" presId="urn:microsoft.com/office/officeart/2008/layout/LinedList"/>
    <dgm:cxn modelId="{9CBE8424-9273-4D02-8C0B-998A8F1BE7F4}" type="presParOf" srcId="{8DF6F94D-2247-4210-B19F-5E992E0EF363}" destId="{3FC7D7E1-D211-4A85-B6A9-7B4F3F53BC51}" srcOrd="2" destOrd="0" presId="urn:microsoft.com/office/officeart/2008/layout/LinedList"/>
    <dgm:cxn modelId="{0C8C3548-EE3C-4EA8-B9BA-43530A6B13D6}" type="presParOf" srcId="{8DF6F94D-2247-4210-B19F-5E992E0EF363}" destId="{3D4E8C05-28F0-4CD7-A57D-B159D2C99655}" srcOrd="3" destOrd="0" presId="urn:microsoft.com/office/officeart/2008/layout/LinedList"/>
    <dgm:cxn modelId="{F6C6BCEC-CE4F-4EF5-AF4E-8D0301667939}" type="presParOf" srcId="{3D4E8C05-28F0-4CD7-A57D-B159D2C99655}" destId="{D447A817-E2DC-439A-AEAF-B65154A12364}" srcOrd="0" destOrd="0" presId="urn:microsoft.com/office/officeart/2008/layout/LinedList"/>
    <dgm:cxn modelId="{629F8F3F-9398-4CFD-AFB4-77AD8F44F080}" type="presParOf" srcId="{3D4E8C05-28F0-4CD7-A57D-B159D2C99655}" destId="{83E36999-C288-4FE5-BDC8-6856C0611D2C}" srcOrd="1" destOrd="0" presId="urn:microsoft.com/office/officeart/2008/layout/LinedList"/>
    <dgm:cxn modelId="{93577069-70BB-40CF-8D89-9C0458D63701}" type="presParOf" srcId="{8DF6F94D-2247-4210-B19F-5E992E0EF363}" destId="{236085E7-B67E-4499-9046-B8D0FA514D0F}" srcOrd="4" destOrd="0" presId="urn:microsoft.com/office/officeart/2008/layout/LinedList"/>
    <dgm:cxn modelId="{64D2DEFF-F2CA-4F09-B03B-3B58E9B89672}" type="presParOf" srcId="{8DF6F94D-2247-4210-B19F-5E992E0EF363}" destId="{06CB4F35-9670-41BD-9D43-B9FE9EA66A44}" srcOrd="5" destOrd="0" presId="urn:microsoft.com/office/officeart/2008/layout/LinedList"/>
    <dgm:cxn modelId="{892842CC-200B-422E-AB14-6A68D07684F8}" type="presParOf" srcId="{06CB4F35-9670-41BD-9D43-B9FE9EA66A44}" destId="{98F764AF-FECA-4C6A-A1A1-D77E0A2B5B4F}" srcOrd="0" destOrd="0" presId="urn:microsoft.com/office/officeart/2008/layout/LinedList"/>
    <dgm:cxn modelId="{8FDF6C21-9246-41AC-B374-F7A089D1897C}" type="presParOf" srcId="{06CB4F35-9670-41BD-9D43-B9FE9EA66A44}" destId="{E7934A6C-9021-4C3C-B9F7-1B427348CA8E}" srcOrd="1" destOrd="0" presId="urn:microsoft.com/office/officeart/2008/layout/LinedList"/>
    <dgm:cxn modelId="{FAE61E1E-401B-4CC0-A5C8-98371F4FB99D}" type="presParOf" srcId="{8DF6F94D-2247-4210-B19F-5E992E0EF363}" destId="{58C4FE3C-F1C6-4E23-94B5-76C1C51D2098}" srcOrd="6" destOrd="0" presId="urn:microsoft.com/office/officeart/2008/layout/LinedList"/>
    <dgm:cxn modelId="{CEC78B4D-89C4-4FB3-B5C0-4780DAF33C9F}" type="presParOf" srcId="{8DF6F94D-2247-4210-B19F-5E992E0EF363}" destId="{90B020A0-BD91-4FBD-B7B1-1FFDC588EE7A}" srcOrd="7" destOrd="0" presId="urn:microsoft.com/office/officeart/2008/layout/LinedList"/>
    <dgm:cxn modelId="{99E597F5-44F9-4215-9BEF-32112DB6114B}" type="presParOf" srcId="{90B020A0-BD91-4FBD-B7B1-1FFDC588EE7A}" destId="{C889439B-5EB5-489A-9907-9B6681B72C23}" srcOrd="0" destOrd="0" presId="urn:microsoft.com/office/officeart/2008/layout/LinedList"/>
    <dgm:cxn modelId="{FA51BC2C-B4E3-418B-AC25-E8F48E74561C}" type="presParOf" srcId="{90B020A0-BD91-4FBD-B7B1-1FFDC588EE7A}" destId="{2235DF14-2804-4F56-8F9E-218D2739E7CC}" srcOrd="1" destOrd="0" presId="urn:microsoft.com/office/officeart/2008/layout/LinedList"/>
    <dgm:cxn modelId="{73D38C7F-7F31-484A-9678-5809A3BB7464}" type="presParOf" srcId="{8DF6F94D-2247-4210-B19F-5E992E0EF363}" destId="{3D5BC4C1-FC7C-4668-BFB5-4C0309870EF3}" srcOrd="8" destOrd="0" presId="urn:microsoft.com/office/officeart/2008/layout/LinedList"/>
    <dgm:cxn modelId="{44932546-B27D-4014-BA7D-5D32C830DD50}" type="presParOf" srcId="{8DF6F94D-2247-4210-B19F-5E992E0EF363}" destId="{3FCC49FC-5E5C-4EC4-9F6A-FF07506D3A16}" srcOrd="9" destOrd="0" presId="urn:microsoft.com/office/officeart/2008/layout/LinedList"/>
    <dgm:cxn modelId="{FADD6C86-3C9A-4EB0-A44D-C13326543950}" type="presParOf" srcId="{3FCC49FC-5E5C-4EC4-9F6A-FF07506D3A16}" destId="{E38D824D-0733-4B42-A6E0-A5FDE66C6E58}" srcOrd="0" destOrd="0" presId="urn:microsoft.com/office/officeart/2008/layout/LinedList"/>
    <dgm:cxn modelId="{A5F8DF8A-0B48-47FE-844C-E0CDB2E08834}" type="presParOf" srcId="{3FCC49FC-5E5C-4EC4-9F6A-FF07506D3A16}" destId="{F891A34E-86F6-44CE-A81F-1B453CB089FE}" srcOrd="1" destOrd="0" presId="urn:microsoft.com/office/officeart/2008/layout/LinedList"/>
    <dgm:cxn modelId="{0E98618F-C007-48B0-8581-47FFE0B0B50F}" type="presParOf" srcId="{8DF6F94D-2247-4210-B19F-5E992E0EF363}" destId="{9C2A357F-044C-49D0-81CA-9B35AF5D08D9}" srcOrd="10" destOrd="0" presId="urn:microsoft.com/office/officeart/2008/layout/LinedList"/>
    <dgm:cxn modelId="{51EF8B40-E3A5-48B7-ABD9-0EA984817D6F}" type="presParOf" srcId="{8DF6F94D-2247-4210-B19F-5E992E0EF363}" destId="{4E82C360-4355-4385-A8C2-7522CD944BF5}" srcOrd="11" destOrd="0" presId="urn:microsoft.com/office/officeart/2008/layout/LinedList"/>
    <dgm:cxn modelId="{4216D730-ECF8-4F50-8E57-AD88A8B2C1B1}" type="presParOf" srcId="{4E82C360-4355-4385-A8C2-7522CD944BF5}" destId="{F697E1F8-2E69-4B88-B906-757E583492CE}" srcOrd="0" destOrd="0" presId="urn:microsoft.com/office/officeart/2008/layout/LinedList"/>
    <dgm:cxn modelId="{97E44448-BC15-4F8A-84DB-CB3180C6156D}" type="presParOf" srcId="{4E82C360-4355-4385-A8C2-7522CD944BF5}" destId="{B5BDB13D-19E2-4536-9D8C-5A7260C596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D7160-419A-451F-BED8-4168DA619924}">
      <dsp:nvSpPr>
        <dsp:cNvPr id="0" name=""/>
        <dsp:cNvSpPr/>
      </dsp:nvSpPr>
      <dsp:spPr>
        <a:xfrm>
          <a:off x="0" y="1643"/>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2B662E-A718-4CCB-84AD-03FC8B08015B}">
      <dsp:nvSpPr>
        <dsp:cNvPr id="0" name=""/>
        <dsp:cNvSpPr/>
      </dsp:nvSpPr>
      <dsp:spPr>
        <a:xfrm>
          <a:off x="0" y="1643"/>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Analysis of broadband quality</a:t>
          </a:r>
          <a:endParaRPr lang="en-US" sz="2200" kern="1200" dirty="0"/>
        </a:p>
      </dsp:txBody>
      <dsp:txXfrm>
        <a:off x="0" y="1643"/>
        <a:ext cx="9779182" cy="560587"/>
      </dsp:txXfrm>
    </dsp:sp>
    <dsp:sp modelId="{3FC7D7E1-D211-4A85-B6A9-7B4F3F53BC51}">
      <dsp:nvSpPr>
        <dsp:cNvPr id="0" name=""/>
        <dsp:cNvSpPr/>
      </dsp:nvSpPr>
      <dsp:spPr>
        <a:xfrm>
          <a:off x="0" y="562231"/>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47A817-E2DC-439A-AEAF-B65154A12364}">
      <dsp:nvSpPr>
        <dsp:cNvPr id="0" name=""/>
        <dsp:cNvSpPr/>
      </dsp:nvSpPr>
      <dsp:spPr>
        <a:xfrm>
          <a:off x="0" y="562231"/>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Analysis of broadband speed</a:t>
          </a:r>
          <a:endParaRPr lang="en-US" sz="2200" kern="1200" dirty="0"/>
        </a:p>
      </dsp:txBody>
      <dsp:txXfrm>
        <a:off x="0" y="562231"/>
        <a:ext cx="9779182" cy="560587"/>
      </dsp:txXfrm>
    </dsp:sp>
    <dsp:sp modelId="{236085E7-B67E-4499-9046-B8D0FA514D0F}">
      <dsp:nvSpPr>
        <dsp:cNvPr id="0" name=""/>
        <dsp:cNvSpPr/>
      </dsp:nvSpPr>
      <dsp:spPr>
        <a:xfrm>
          <a:off x="0" y="1122819"/>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F764AF-FECA-4C6A-A1A1-D77E0A2B5B4F}">
      <dsp:nvSpPr>
        <dsp:cNvPr id="0" name=""/>
        <dsp:cNvSpPr/>
      </dsp:nvSpPr>
      <dsp:spPr>
        <a:xfrm>
          <a:off x="0" y="1122819"/>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Comparisons between carriers at the same location</a:t>
          </a:r>
          <a:endParaRPr lang="en-US" sz="2200" kern="1200" dirty="0"/>
        </a:p>
      </dsp:txBody>
      <dsp:txXfrm>
        <a:off x="0" y="1122819"/>
        <a:ext cx="9779182" cy="560587"/>
      </dsp:txXfrm>
    </dsp:sp>
    <dsp:sp modelId="{58C4FE3C-F1C6-4E23-94B5-76C1C51D2098}">
      <dsp:nvSpPr>
        <dsp:cNvPr id="0" name=""/>
        <dsp:cNvSpPr/>
      </dsp:nvSpPr>
      <dsp:spPr>
        <a:xfrm>
          <a:off x="0" y="1683407"/>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89439B-5EB5-489A-9907-9B6681B72C23}">
      <dsp:nvSpPr>
        <dsp:cNvPr id="0" name=""/>
        <dsp:cNvSpPr/>
      </dsp:nvSpPr>
      <dsp:spPr>
        <a:xfrm>
          <a:off x="0" y="1683407"/>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Comparison between different technologies(i.e. fibre, coax, cellular , satellite)</a:t>
          </a:r>
          <a:endParaRPr lang="en-US" sz="2200" kern="1200"/>
        </a:p>
      </dsp:txBody>
      <dsp:txXfrm>
        <a:off x="0" y="1683407"/>
        <a:ext cx="9779182" cy="560587"/>
      </dsp:txXfrm>
    </dsp:sp>
    <dsp:sp modelId="{3D5BC4C1-FC7C-4668-BFB5-4C0309870EF3}">
      <dsp:nvSpPr>
        <dsp:cNvPr id="0" name=""/>
        <dsp:cNvSpPr/>
      </dsp:nvSpPr>
      <dsp:spPr>
        <a:xfrm>
          <a:off x="0" y="2243995"/>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8D824D-0733-4B42-A6E0-A5FDE66C6E58}">
      <dsp:nvSpPr>
        <dsp:cNvPr id="0" name=""/>
        <dsp:cNvSpPr/>
      </dsp:nvSpPr>
      <dsp:spPr>
        <a:xfrm>
          <a:off x="0" y="2243995"/>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Comparisons between different sites with same carriers/technology</a:t>
          </a:r>
          <a:endParaRPr lang="en-US" sz="2200" kern="1200"/>
        </a:p>
      </dsp:txBody>
      <dsp:txXfrm>
        <a:off x="0" y="2243995"/>
        <a:ext cx="9779182" cy="560587"/>
      </dsp:txXfrm>
    </dsp:sp>
    <dsp:sp modelId="{9C2A357F-044C-49D0-81CA-9B35AF5D08D9}">
      <dsp:nvSpPr>
        <dsp:cNvPr id="0" name=""/>
        <dsp:cNvSpPr/>
      </dsp:nvSpPr>
      <dsp:spPr>
        <a:xfrm>
          <a:off x="0" y="2804583"/>
          <a:ext cx="977918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97E1F8-2E69-4B88-B906-757E583492CE}">
      <dsp:nvSpPr>
        <dsp:cNvPr id="0" name=""/>
        <dsp:cNvSpPr/>
      </dsp:nvSpPr>
      <dsp:spPr>
        <a:xfrm>
          <a:off x="0" y="2804583"/>
          <a:ext cx="9779182" cy="560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dirty="0"/>
            <a:t>Analysis of external factors (i.e. weather) on the internet services.</a:t>
          </a:r>
          <a:endParaRPr lang="en-US" sz="2200" kern="1200" dirty="0"/>
        </a:p>
      </dsp:txBody>
      <dsp:txXfrm>
        <a:off x="0" y="2804583"/>
        <a:ext cx="9779182" cy="560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file:///C:\Users\Gagandeep%20kaur\Documents\My%20Tableau%20Reposit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70021" y="1122363"/>
            <a:ext cx="7494405" cy="2387600"/>
          </a:xfrm>
        </p:spPr>
        <p:txBody>
          <a:bodyPr/>
          <a:lstStyle/>
          <a:p>
            <a:r>
              <a:rPr lang="en-US" dirty="0"/>
              <a:t>Broadband usage        CW-E</a:t>
            </a:r>
          </a:p>
        </p:txBody>
      </p:sp>
      <p:sp>
        <p:nvSpPr>
          <p:cNvPr id="4" name="TextBox 3">
            <a:extLst>
              <a:ext uri="{FF2B5EF4-FFF2-40B4-BE49-F238E27FC236}">
                <a16:creationId xmlns:a16="http://schemas.microsoft.com/office/drawing/2014/main" id="{5651B483-6DDF-9CA3-9F8B-BF10C1C3F199}"/>
              </a:ext>
            </a:extLst>
          </p:cNvPr>
          <p:cNvSpPr txBox="1"/>
          <p:nvPr/>
        </p:nvSpPr>
        <p:spPr>
          <a:xfrm>
            <a:off x="7248698" y="5403128"/>
            <a:ext cx="3125585" cy="923330"/>
          </a:xfrm>
          <a:prstGeom prst="rect">
            <a:avLst/>
          </a:prstGeom>
          <a:noFill/>
        </p:spPr>
        <p:txBody>
          <a:bodyPr wrap="square" rtlCol="0">
            <a:spAutoFit/>
          </a:bodyPr>
          <a:lstStyle/>
          <a:p>
            <a:r>
              <a:rPr lang="en-CA"/>
              <a:t> </a:t>
            </a:r>
            <a:r>
              <a:rPr lang="en-CA" sz="5400"/>
              <a:t>G</a:t>
            </a:r>
            <a:r>
              <a:rPr lang="en-US" sz="5400"/>
              <a:t>roup 10</a:t>
            </a: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92C2-2AAC-E552-4882-35564DD186B0}"/>
              </a:ext>
            </a:extLst>
          </p:cNvPr>
          <p:cNvSpPr>
            <a:spLocks noGrp="1"/>
          </p:cNvSpPr>
          <p:nvPr>
            <p:ph type="title"/>
          </p:nvPr>
        </p:nvSpPr>
        <p:spPr>
          <a:xfrm>
            <a:off x="700961" y="36091"/>
            <a:ext cx="9779183" cy="856376"/>
          </a:xfrm>
        </p:spPr>
        <p:txBody>
          <a:bodyPr/>
          <a:lstStyle/>
          <a:p>
            <a:r>
              <a:rPr lang="en-CA" sz="3200" dirty="0"/>
              <a:t>Checking each columns in Data for Quality Check</a:t>
            </a:r>
          </a:p>
        </p:txBody>
      </p:sp>
      <p:pic>
        <p:nvPicPr>
          <p:cNvPr id="8" name="Content Placeholder 7" descr="Table, Excel&#10;&#10;Description automatically generated">
            <a:extLst>
              <a:ext uri="{FF2B5EF4-FFF2-40B4-BE49-F238E27FC236}">
                <a16:creationId xmlns:a16="http://schemas.microsoft.com/office/drawing/2014/main" id="{9742EA57-234E-CA89-9664-1984020578C9}"/>
              </a:ext>
            </a:extLst>
          </p:cNvPr>
          <p:cNvPicPr>
            <a:picLocks noGrp="1" noChangeAspect="1"/>
          </p:cNvPicPr>
          <p:nvPr>
            <p:ph idx="1"/>
          </p:nvPr>
        </p:nvPicPr>
        <p:blipFill rotWithShape="1">
          <a:blip r:embed="rId2"/>
          <a:srcRect l="-128" t="8769" r="13993"/>
          <a:stretch/>
        </p:blipFill>
        <p:spPr>
          <a:xfrm>
            <a:off x="134157" y="892467"/>
            <a:ext cx="3898997" cy="2876310"/>
          </a:xfrm>
        </p:spPr>
      </p:pic>
      <p:sp>
        <p:nvSpPr>
          <p:cNvPr id="4" name="Date Placeholder 3">
            <a:extLst>
              <a:ext uri="{FF2B5EF4-FFF2-40B4-BE49-F238E27FC236}">
                <a16:creationId xmlns:a16="http://schemas.microsoft.com/office/drawing/2014/main" id="{C0AC175F-7292-36DC-BA23-7A8F5EBD8A34}"/>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0ACE04A5-AE45-6F8D-2DF8-A00AF93B55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8B596E2-44F3-547F-9014-B4EC0B66BA6A}"/>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0" name="Picture 9" descr="Graphical user interface, table&#10;&#10;Description automatically generated">
            <a:extLst>
              <a:ext uri="{FF2B5EF4-FFF2-40B4-BE49-F238E27FC236}">
                <a16:creationId xmlns:a16="http://schemas.microsoft.com/office/drawing/2014/main" id="{F7BD22B7-1D37-F34C-B4B1-F5DB4D7CD54E}"/>
              </a:ext>
            </a:extLst>
          </p:cNvPr>
          <p:cNvPicPr>
            <a:picLocks noChangeAspect="1"/>
          </p:cNvPicPr>
          <p:nvPr/>
        </p:nvPicPr>
        <p:blipFill>
          <a:blip r:embed="rId3"/>
          <a:stretch>
            <a:fillRect/>
          </a:stretch>
        </p:blipFill>
        <p:spPr>
          <a:xfrm>
            <a:off x="4217436" y="2360645"/>
            <a:ext cx="7212564" cy="3312367"/>
          </a:xfrm>
          <a:prstGeom prst="rect">
            <a:avLst/>
          </a:prstGeom>
        </p:spPr>
      </p:pic>
    </p:spTree>
    <p:extLst>
      <p:ext uri="{BB962C8B-B14F-4D97-AF65-F5344CB8AC3E}">
        <p14:creationId xmlns:p14="http://schemas.microsoft.com/office/powerpoint/2010/main" val="160550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470-DB56-9FBE-FC7E-7836BCBEAF4C}"/>
              </a:ext>
            </a:extLst>
          </p:cNvPr>
          <p:cNvSpPr>
            <a:spLocks noGrp="1"/>
          </p:cNvSpPr>
          <p:nvPr>
            <p:ph type="title"/>
          </p:nvPr>
        </p:nvSpPr>
        <p:spPr/>
        <p:txBody>
          <a:bodyPr/>
          <a:lstStyle/>
          <a:p>
            <a:r>
              <a:rPr lang="en-CA" b="0" i="0" dirty="0">
                <a:solidFill>
                  <a:srgbClr val="374151"/>
                </a:solidFill>
                <a:effectLst/>
                <a:latin typeface="Söhne"/>
              </a:rPr>
              <a:t>Data Sampling</a:t>
            </a:r>
            <a:endParaRPr lang="en-CA" dirty="0"/>
          </a:p>
        </p:txBody>
      </p:sp>
      <p:sp>
        <p:nvSpPr>
          <p:cNvPr id="3" name="Content Placeholder 2">
            <a:extLst>
              <a:ext uri="{FF2B5EF4-FFF2-40B4-BE49-F238E27FC236}">
                <a16:creationId xmlns:a16="http://schemas.microsoft.com/office/drawing/2014/main" id="{00F94B76-8BF7-53F6-CE23-FB4E40A9D250}"/>
              </a:ext>
            </a:extLst>
          </p:cNvPr>
          <p:cNvSpPr>
            <a:spLocks noGrp="1"/>
          </p:cNvSpPr>
          <p:nvPr>
            <p:ph idx="1"/>
          </p:nvPr>
        </p:nvSpPr>
        <p:spPr>
          <a:xfrm>
            <a:off x="1055524" y="1706564"/>
            <a:ext cx="10551758" cy="1157934"/>
          </a:xfrm>
        </p:spPr>
        <p:txBody>
          <a:bodyPr/>
          <a:lstStyle/>
          <a:p>
            <a:r>
              <a:rPr lang="en-CA" sz="2000" dirty="0"/>
              <a:t>Although Our Sample data is not to large still we perform specific tasks with data to draw conclusion about data sets such as analyzing data with specific variables in Tableau, Python and Excel.</a:t>
            </a:r>
          </a:p>
        </p:txBody>
      </p:sp>
      <p:sp>
        <p:nvSpPr>
          <p:cNvPr id="4" name="Date Placeholder 3">
            <a:extLst>
              <a:ext uri="{FF2B5EF4-FFF2-40B4-BE49-F238E27FC236}">
                <a16:creationId xmlns:a16="http://schemas.microsoft.com/office/drawing/2014/main" id="{B5CF8868-4F0A-3765-44B4-6FDFAE743E6F}"/>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682F8650-6D27-5EF2-9C0E-75484C2290B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6A0BEE6-28F7-BDF5-8F1B-9B3947E35AF6}"/>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Chart, bar chart&#10;&#10;Description automatically generated">
            <a:extLst>
              <a:ext uri="{FF2B5EF4-FFF2-40B4-BE49-F238E27FC236}">
                <a16:creationId xmlns:a16="http://schemas.microsoft.com/office/drawing/2014/main" id="{84D611E2-D1AF-EFCE-1757-689A5D7D60E2}"/>
              </a:ext>
            </a:extLst>
          </p:cNvPr>
          <p:cNvPicPr>
            <a:picLocks noChangeAspect="1"/>
          </p:cNvPicPr>
          <p:nvPr/>
        </p:nvPicPr>
        <p:blipFill>
          <a:blip r:embed="rId2"/>
          <a:stretch>
            <a:fillRect/>
          </a:stretch>
        </p:blipFill>
        <p:spPr>
          <a:xfrm>
            <a:off x="6547286" y="2785150"/>
            <a:ext cx="5360412" cy="3264579"/>
          </a:xfrm>
          <a:prstGeom prst="rect">
            <a:avLst/>
          </a:prstGeom>
        </p:spPr>
      </p:pic>
      <p:pic>
        <p:nvPicPr>
          <p:cNvPr id="10" name="Picture 9" descr="Chart, bar chart&#10;&#10;Description automatically generated">
            <a:extLst>
              <a:ext uri="{FF2B5EF4-FFF2-40B4-BE49-F238E27FC236}">
                <a16:creationId xmlns:a16="http://schemas.microsoft.com/office/drawing/2014/main" id="{BE248274-1F36-BF78-60FD-869C15C730E7}"/>
              </a:ext>
            </a:extLst>
          </p:cNvPr>
          <p:cNvPicPr>
            <a:picLocks noChangeAspect="1"/>
          </p:cNvPicPr>
          <p:nvPr/>
        </p:nvPicPr>
        <p:blipFill>
          <a:blip r:embed="rId3"/>
          <a:stretch>
            <a:fillRect/>
          </a:stretch>
        </p:blipFill>
        <p:spPr>
          <a:xfrm>
            <a:off x="1529913" y="2864498"/>
            <a:ext cx="5017373" cy="3264579"/>
          </a:xfrm>
          <a:prstGeom prst="rect">
            <a:avLst/>
          </a:prstGeom>
        </p:spPr>
      </p:pic>
    </p:spTree>
    <p:extLst>
      <p:ext uri="{BB962C8B-B14F-4D97-AF65-F5344CB8AC3E}">
        <p14:creationId xmlns:p14="http://schemas.microsoft.com/office/powerpoint/2010/main" val="56864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4732-61AA-3E12-9F73-5ECDF419AC6B}"/>
              </a:ext>
            </a:extLst>
          </p:cNvPr>
          <p:cNvSpPr>
            <a:spLocks noGrp="1"/>
          </p:cNvSpPr>
          <p:nvPr>
            <p:ph type="title"/>
          </p:nvPr>
        </p:nvSpPr>
        <p:spPr>
          <a:xfrm>
            <a:off x="1038283" y="248479"/>
            <a:ext cx="9779183" cy="792163"/>
          </a:xfrm>
        </p:spPr>
        <p:txBody>
          <a:bodyPr/>
          <a:lstStyle/>
          <a:p>
            <a:r>
              <a:rPr lang="en-CA" sz="4800" b="0" i="0" dirty="0">
                <a:solidFill>
                  <a:srgbClr val="374151"/>
                </a:solidFill>
                <a:effectLst/>
                <a:latin typeface="Söhne"/>
              </a:rPr>
              <a:t>Data Validation</a:t>
            </a:r>
            <a:endParaRPr lang="en-CA" dirty="0"/>
          </a:p>
        </p:txBody>
      </p:sp>
      <p:sp>
        <p:nvSpPr>
          <p:cNvPr id="3" name="Content Placeholder 2">
            <a:extLst>
              <a:ext uri="{FF2B5EF4-FFF2-40B4-BE49-F238E27FC236}">
                <a16:creationId xmlns:a16="http://schemas.microsoft.com/office/drawing/2014/main" id="{94FBDE82-D61E-FE8D-6660-3088F3FEF2BB}"/>
              </a:ext>
            </a:extLst>
          </p:cNvPr>
          <p:cNvSpPr>
            <a:spLocks noGrp="1"/>
          </p:cNvSpPr>
          <p:nvPr>
            <p:ph idx="1"/>
          </p:nvPr>
        </p:nvSpPr>
        <p:spPr>
          <a:xfrm>
            <a:off x="948832" y="1421639"/>
            <a:ext cx="9779182" cy="4288696"/>
          </a:xfrm>
        </p:spPr>
        <p:txBody>
          <a:bodyPr/>
          <a:lstStyle/>
          <a:p>
            <a:pPr marL="457200" indent="-457200">
              <a:buFont typeface="Arial" panose="020B0604020202020204" pitchFamily="34" charset="0"/>
              <a:buChar char="•"/>
            </a:pPr>
            <a:r>
              <a:rPr lang="en-US" b="0" i="0" dirty="0">
                <a:solidFill>
                  <a:srgbClr val="374151"/>
                </a:solidFill>
                <a:effectLst/>
                <a:latin typeface="Söhne"/>
              </a:rPr>
              <a:t>Upon conducting a rough analysis and implementing specific data preprocessing steps, we have determined that the data is free from errors and contains variables and columns that can be leveraged for analytical techniques in support of the project objectives. </a:t>
            </a:r>
          </a:p>
          <a:p>
            <a:pPr marL="457200" indent="-457200">
              <a:buFont typeface="Arial" panose="020B0604020202020204" pitchFamily="34" charset="0"/>
              <a:buChar char="•"/>
            </a:pPr>
            <a:r>
              <a:rPr lang="en-US" b="0" i="0" dirty="0">
                <a:solidFill>
                  <a:srgbClr val="374151"/>
                </a:solidFill>
                <a:effectLst/>
                <a:latin typeface="Söhne"/>
              </a:rPr>
              <a:t>However, it should be noted that certain variables are lacking, thereby rendering a comparison between different technologies, such as fiber, cellular, and satellite, and carriers, unfeasible at present.</a:t>
            </a:r>
          </a:p>
          <a:p>
            <a:pPr marL="457200" indent="-457200">
              <a:buFont typeface="Arial" panose="020B0604020202020204" pitchFamily="34" charset="0"/>
              <a:buChar char="•"/>
            </a:pPr>
            <a:r>
              <a:rPr lang="en-US" dirty="0">
                <a:solidFill>
                  <a:srgbClr val="374151"/>
                </a:solidFill>
                <a:latin typeface="Söhne"/>
              </a:rPr>
              <a:t>We talked about this with CW-E in meeting </a:t>
            </a:r>
            <a:endParaRPr lang="en-US" b="0" i="0" dirty="0">
              <a:solidFill>
                <a:srgbClr val="374151"/>
              </a:solidFill>
              <a:effectLst/>
              <a:latin typeface="Söhne"/>
            </a:endParaRPr>
          </a:p>
          <a:p>
            <a:pPr marL="457200" indent="-457200">
              <a:buFont typeface="Arial" panose="020B0604020202020204" pitchFamily="34" charset="0"/>
              <a:buChar char="•"/>
            </a:pPr>
            <a:endParaRPr lang="en-CA" dirty="0"/>
          </a:p>
        </p:txBody>
      </p:sp>
      <p:sp>
        <p:nvSpPr>
          <p:cNvPr id="4" name="Date Placeholder 3">
            <a:extLst>
              <a:ext uri="{FF2B5EF4-FFF2-40B4-BE49-F238E27FC236}">
                <a16:creationId xmlns:a16="http://schemas.microsoft.com/office/drawing/2014/main" id="{6780E0F4-5FBF-E3C3-6175-B61F2C6B7A33}"/>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0C744BE8-300C-2708-37AA-9663095A534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F749B43-7220-A012-32CD-0EE0D3335650}"/>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76237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B553-F2D9-9827-AC6B-5565205CE02B}"/>
              </a:ext>
            </a:extLst>
          </p:cNvPr>
          <p:cNvSpPr>
            <a:spLocks noGrp="1"/>
          </p:cNvSpPr>
          <p:nvPr>
            <p:ph type="title"/>
          </p:nvPr>
        </p:nvSpPr>
        <p:spPr/>
        <p:txBody>
          <a:bodyPr/>
          <a:lstStyle/>
          <a:p>
            <a:r>
              <a:rPr lang="en-CA" dirty="0"/>
              <a:t>Preprocessing </a:t>
            </a:r>
          </a:p>
        </p:txBody>
      </p:sp>
      <p:sp>
        <p:nvSpPr>
          <p:cNvPr id="3" name="Content Placeholder 2">
            <a:extLst>
              <a:ext uri="{FF2B5EF4-FFF2-40B4-BE49-F238E27FC236}">
                <a16:creationId xmlns:a16="http://schemas.microsoft.com/office/drawing/2014/main" id="{C9937E92-B756-6503-1533-B250C0D84562}"/>
              </a:ext>
            </a:extLst>
          </p:cNvPr>
          <p:cNvSpPr>
            <a:spLocks noGrp="1"/>
          </p:cNvSpPr>
          <p:nvPr>
            <p:ph idx="1"/>
          </p:nvPr>
        </p:nvSpPr>
        <p:spPr>
          <a:xfrm>
            <a:off x="1206409" y="2345390"/>
            <a:ext cx="9779182" cy="2785335"/>
          </a:xfrm>
        </p:spPr>
        <p:txBody>
          <a:bodyPr/>
          <a:lstStyle/>
          <a:p>
            <a:r>
              <a:rPr lang="en-CA" dirty="0"/>
              <a:t>In Data preprocessing we go through several steps which are</a:t>
            </a:r>
          </a:p>
          <a:p>
            <a:r>
              <a:rPr lang="en-CA" dirty="0"/>
              <a:t>Mentioned below:</a:t>
            </a:r>
          </a:p>
          <a:p>
            <a:pPr marL="457200" indent="-457200">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leaning </a:t>
            </a:r>
          </a:p>
          <a:p>
            <a:pPr marL="457200" indent="-457200">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ransforming </a:t>
            </a:r>
          </a:p>
          <a:p>
            <a:pPr marL="457200" indent="-457200">
              <a:buFont typeface="Arial" panose="020B0604020202020204" pitchFamily="34" charset="0"/>
              <a:buChar char="•"/>
            </a:pPr>
            <a:r>
              <a:rPr lang="en-US" dirty="0">
                <a:solidFill>
                  <a:srgbClr val="374151"/>
                </a:solidFill>
                <a:latin typeface="Söhne"/>
              </a:rPr>
              <a:t>P</a:t>
            </a:r>
            <a:r>
              <a:rPr lang="en-US" b="0" i="0" dirty="0">
                <a:solidFill>
                  <a:srgbClr val="374151"/>
                </a:solidFill>
                <a:effectLst/>
                <a:latin typeface="Söhne"/>
              </a:rPr>
              <a:t>reparing data for further analysis</a:t>
            </a:r>
            <a:endParaRPr lang="en-CA" dirty="0"/>
          </a:p>
        </p:txBody>
      </p:sp>
      <p:sp>
        <p:nvSpPr>
          <p:cNvPr id="4" name="Date Placeholder 3">
            <a:extLst>
              <a:ext uri="{FF2B5EF4-FFF2-40B4-BE49-F238E27FC236}">
                <a16:creationId xmlns:a16="http://schemas.microsoft.com/office/drawing/2014/main" id="{6083567F-FB91-D8BF-AFD5-65CEBB8F41C8}"/>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161B8DD9-7929-A7A3-9DC5-486AE3113BA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73F97FC-D071-7AC9-BB7B-1F185F4A3734}"/>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0751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95BB-6AFF-5076-7B7F-A5C359EDE746}"/>
              </a:ext>
            </a:extLst>
          </p:cNvPr>
          <p:cNvSpPr>
            <a:spLocks noGrp="1"/>
          </p:cNvSpPr>
          <p:nvPr>
            <p:ph type="title"/>
          </p:nvPr>
        </p:nvSpPr>
        <p:spPr/>
        <p:txBody>
          <a:bodyPr/>
          <a:lstStyle/>
          <a:p>
            <a:r>
              <a:rPr lang="en-CA" dirty="0"/>
              <a:t>Cleaning</a:t>
            </a:r>
          </a:p>
        </p:txBody>
      </p:sp>
      <p:sp>
        <p:nvSpPr>
          <p:cNvPr id="3" name="Content Placeholder 2">
            <a:extLst>
              <a:ext uri="{FF2B5EF4-FFF2-40B4-BE49-F238E27FC236}">
                <a16:creationId xmlns:a16="http://schemas.microsoft.com/office/drawing/2014/main" id="{4E71E2F5-CEE6-873B-6446-8B8160A989EB}"/>
              </a:ext>
            </a:extLst>
          </p:cNvPr>
          <p:cNvSpPr>
            <a:spLocks noGrp="1"/>
          </p:cNvSpPr>
          <p:nvPr>
            <p:ph idx="1"/>
          </p:nvPr>
        </p:nvSpPr>
        <p:spPr>
          <a:xfrm>
            <a:off x="1167493" y="2087561"/>
            <a:ext cx="10643506" cy="1519935"/>
          </a:xfrm>
        </p:spPr>
        <p:txBody>
          <a:bodyPr/>
          <a:lstStyle/>
          <a:p>
            <a:r>
              <a:rPr lang="en-US" sz="2400" b="0" i="0" dirty="0">
                <a:solidFill>
                  <a:srgbClr val="374151"/>
                </a:solidFill>
                <a:effectLst/>
                <a:latin typeface="Söhne"/>
              </a:rPr>
              <a:t>During the data cleaning process, we typically address missing values, duplicates, and outliers. In the case of the given dataset, we have identified columns that contain zero values or information that is deemed irrelevant to our analysis. In order to address this, we have opted to drop these columns from the dataset.</a:t>
            </a:r>
            <a:endParaRPr lang="en-CA" sz="2400" dirty="0"/>
          </a:p>
        </p:txBody>
      </p:sp>
      <p:sp>
        <p:nvSpPr>
          <p:cNvPr id="4" name="Date Placeholder 3">
            <a:extLst>
              <a:ext uri="{FF2B5EF4-FFF2-40B4-BE49-F238E27FC236}">
                <a16:creationId xmlns:a16="http://schemas.microsoft.com/office/drawing/2014/main" id="{DDA2990D-CD94-F861-87A3-6571FA6905E5}"/>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19F05609-2068-D511-469C-87C5236C2E7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D75D8E4-E0A0-7B5B-29C8-D0AF604C7FA0}"/>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Graphical user interface, table&#10;&#10;Description automatically generated">
            <a:extLst>
              <a:ext uri="{FF2B5EF4-FFF2-40B4-BE49-F238E27FC236}">
                <a16:creationId xmlns:a16="http://schemas.microsoft.com/office/drawing/2014/main" id="{AF8DE161-B033-A394-98FC-411009C9DFCA}"/>
              </a:ext>
            </a:extLst>
          </p:cNvPr>
          <p:cNvPicPr>
            <a:picLocks noChangeAspect="1"/>
          </p:cNvPicPr>
          <p:nvPr/>
        </p:nvPicPr>
        <p:blipFill rotWithShape="1">
          <a:blip r:embed="rId2"/>
          <a:srcRect l="59897" r="18733"/>
          <a:stretch/>
        </p:blipFill>
        <p:spPr>
          <a:xfrm>
            <a:off x="7646834" y="3607497"/>
            <a:ext cx="2774821" cy="2931416"/>
          </a:xfrm>
          <a:prstGeom prst="rect">
            <a:avLst/>
          </a:prstGeom>
        </p:spPr>
      </p:pic>
      <p:pic>
        <p:nvPicPr>
          <p:cNvPr id="10" name="Picture 9" descr="Table&#10;&#10;Description automatically generated">
            <a:extLst>
              <a:ext uri="{FF2B5EF4-FFF2-40B4-BE49-F238E27FC236}">
                <a16:creationId xmlns:a16="http://schemas.microsoft.com/office/drawing/2014/main" id="{2DAA3F46-666A-7263-1798-862C13BEAFA8}"/>
              </a:ext>
            </a:extLst>
          </p:cNvPr>
          <p:cNvPicPr>
            <a:picLocks noChangeAspect="1"/>
          </p:cNvPicPr>
          <p:nvPr/>
        </p:nvPicPr>
        <p:blipFill>
          <a:blip r:embed="rId3"/>
          <a:stretch>
            <a:fillRect/>
          </a:stretch>
        </p:blipFill>
        <p:spPr>
          <a:xfrm>
            <a:off x="2516369" y="3888358"/>
            <a:ext cx="2499577" cy="2187130"/>
          </a:xfrm>
          <a:prstGeom prst="rect">
            <a:avLst/>
          </a:prstGeom>
        </p:spPr>
      </p:pic>
    </p:spTree>
    <p:extLst>
      <p:ext uri="{BB962C8B-B14F-4D97-AF65-F5344CB8AC3E}">
        <p14:creationId xmlns:p14="http://schemas.microsoft.com/office/powerpoint/2010/main" val="102760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6480-CC29-D067-6E0F-E29D7118972B}"/>
              </a:ext>
            </a:extLst>
          </p:cNvPr>
          <p:cNvSpPr>
            <a:spLocks noGrp="1"/>
          </p:cNvSpPr>
          <p:nvPr>
            <p:ph type="title"/>
          </p:nvPr>
        </p:nvSpPr>
        <p:spPr>
          <a:xfrm>
            <a:off x="1167493" y="381000"/>
            <a:ext cx="8703018" cy="959285"/>
          </a:xfrm>
        </p:spPr>
        <p:txBody>
          <a:bodyPr/>
          <a:lstStyle/>
          <a:p>
            <a:pPr algn="ctr"/>
            <a:r>
              <a:rPr lang="en-US" sz="4000" dirty="0">
                <a:solidFill>
                  <a:srgbClr val="374151"/>
                </a:solidFill>
                <a:latin typeface="Söhne"/>
              </a:rPr>
              <a:t>T</a:t>
            </a:r>
            <a:r>
              <a:rPr lang="en-US" sz="4000" b="0" i="0" dirty="0">
                <a:solidFill>
                  <a:srgbClr val="374151"/>
                </a:solidFill>
                <a:effectLst/>
                <a:latin typeface="Söhne"/>
              </a:rPr>
              <a:t>ransforming &amp; </a:t>
            </a:r>
            <a:r>
              <a:rPr lang="en-US" sz="4000" dirty="0">
                <a:solidFill>
                  <a:srgbClr val="374151"/>
                </a:solidFill>
                <a:latin typeface="Söhne"/>
              </a:rPr>
              <a:t>P</a:t>
            </a:r>
            <a:r>
              <a:rPr lang="en-US" sz="4000" b="0" i="0" dirty="0">
                <a:solidFill>
                  <a:srgbClr val="374151"/>
                </a:solidFill>
                <a:effectLst/>
                <a:latin typeface="Söhne"/>
              </a:rPr>
              <a:t>reparing data for further analysis </a:t>
            </a:r>
            <a:endParaRPr lang="en-CA" sz="4000" dirty="0"/>
          </a:p>
        </p:txBody>
      </p:sp>
      <p:sp>
        <p:nvSpPr>
          <p:cNvPr id="3" name="Content Placeholder 2">
            <a:extLst>
              <a:ext uri="{FF2B5EF4-FFF2-40B4-BE49-F238E27FC236}">
                <a16:creationId xmlns:a16="http://schemas.microsoft.com/office/drawing/2014/main" id="{44DC1BA5-9948-1254-DEC9-AD6E68676235}"/>
              </a:ext>
            </a:extLst>
          </p:cNvPr>
          <p:cNvSpPr>
            <a:spLocks noGrp="1"/>
          </p:cNvSpPr>
          <p:nvPr>
            <p:ph idx="1"/>
          </p:nvPr>
        </p:nvSpPr>
        <p:spPr>
          <a:xfrm>
            <a:off x="381000" y="1385115"/>
            <a:ext cx="4481745" cy="4087770"/>
          </a:xfrm>
        </p:spPr>
        <p:txBody>
          <a:bodyPr/>
          <a:lstStyle/>
          <a:p>
            <a:pPr marL="457200" indent="-457200">
              <a:buFont typeface="Arial" panose="020B0604020202020204" pitchFamily="34" charset="0"/>
              <a:buChar char="•"/>
            </a:pPr>
            <a:r>
              <a:rPr lang="en-CA" dirty="0"/>
              <a:t>Transform combine column of Date time into separate columns.</a:t>
            </a:r>
          </a:p>
          <a:p>
            <a:pPr marL="457200" indent="-457200">
              <a:buFont typeface="Arial" panose="020B0604020202020204" pitchFamily="34" charset="0"/>
              <a:buChar char="•"/>
            </a:pPr>
            <a:r>
              <a:rPr lang="en-CA" dirty="0"/>
              <a:t>Convert Usage of application in KB into GB.</a:t>
            </a:r>
          </a:p>
          <a:p>
            <a:pPr marL="457200" indent="-457200">
              <a:buFont typeface="Arial" panose="020B0604020202020204" pitchFamily="34" charset="0"/>
              <a:buChar char="•"/>
            </a:pPr>
            <a:r>
              <a:rPr lang="en-CA" dirty="0"/>
              <a:t>Several more small task to prepare data for further analyzation</a:t>
            </a:r>
          </a:p>
        </p:txBody>
      </p:sp>
      <p:sp>
        <p:nvSpPr>
          <p:cNvPr id="4" name="Date Placeholder 3">
            <a:extLst>
              <a:ext uri="{FF2B5EF4-FFF2-40B4-BE49-F238E27FC236}">
                <a16:creationId xmlns:a16="http://schemas.microsoft.com/office/drawing/2014/main" id="{D45C55BC-DC9D-6F79-9398-BE5FAF34EC8F}"/>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6B99FD75-EE95-D4FE-5C49-F2E0439A9D3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3259770-AD19-4CBA-CD0B-4DC1E87EDBF7}"/>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8" name="Picture 7" descr="Table&#10;&#10;Description automatically generated">
            <a:extLst>
              <a:ext uri="{FF2B5EF4-FFF2-40B4-BE49-F238E27FC236}">
                <a16:creationId xmlns:a16="http://schemas.microsoft.com/office/drawing/2014/main" id="{A48E74E5-A750-F653-684E-7C57D204721B}"/>
              </a:ext>
            </a:extLst>
          </p:cNvPr>
          <p:cNvPicPr>
            <a:picLocks noChangeAspect="1"/>
          </p:cNvPicPr>
          <p:nvPr/>
        </p:nvPicPr>
        <p:blipFill rotWithShape="1">
          <a:blip r:embed="rId2"/>
          <a:srcRect t="11155" r="1202" b="65547"/>
          <a:stretch/>
        </p:blipFill>
        <p:spPr>
          <a:xfrm>
            <a:off x="4846044" y="1680392"/>
            <a:ext cx="6764782" cy="1408198"/>
          </a:xfrm>
          <a:prstGeom prst="rect">
            <a:avLst/>
          </a:prstGeom>
        </p:spPr>
      </p:pic>
      <p:pic>
        <p:nvPicPr>
          <p:cNvPr id="10" name="Picture 9">
            <a:extLst>
              <a:ext uri="{FF2B5EF4-FFF2-40B4-BE49-F238E27FC236}">
                <a16:creationId xmlns:a16="http://schemas.microsoft.com/office/drawing/2014/main" id="{B6430D66-D91A-47D6-3E0D-77BD6E57A3B1}"/>
              </a:ext>
            </a:extLst>
          </p:cNvPr>
          <p:cNvPicPr>
            <a:picLocks noChangeAspect="1"/>
          </p:cNvPicPr>
          <p:nvPr/>
        </p:nvPicPr>
        <p:blipFill rotWithShape="1">
          <a:blip r:embed="rId3"/>
          <a:srcRect l="-3876" t="16608" r="3876" b="57872"/>
          <a:stretch/>
        </p:blipFill>
        <p:spPr>
          <a:xfrm>
            <a:off x="4862745" y="3314272"/>
            <a:ext cx="3445167" cy="1408198"/>
          </a:xfrm>
          <a:prstGeom prst="rect">
            <a:avLst/>
          </a:prstGeom>
        </p:spPr>
      </p:pic>
      <p:pic>
        <p:nvPicPr>
          <p:cNvPr id="12" name="Picture 11">
            <a:extLst>
              <a:ext uri="{FF2B5EF4-FFF2-40B4-BE49-F238E27FC236}">
                <a16:creationId xmlns:a16="http://schemas.microsoft.com/office/drawing/2014/main" id="{B3D9F73B-C31D-3B97-A8F8-346F8D285B0E}"/>
              </a:ext>
            </a:extLst>
          </p:cNvPr>
          <p:cNvPicPr>
            <a:picLocks noChangeAspect="1"/>
          </p:cNvPicPr>
          <p:nvPr/>
        </p:nvPicPr>
        <p:blipFill rotWithShape="1">
          <a:blip r:embed="rId4"/>
          <a:srcRect l="-7469" t="13407" r="7469" b="45263"/>
          <a:stretch/>
        </p:blipFill>
        <p:spPr>
          <a:xfrm>
            <a:off x="8648811" y="3769411"/>
            <a:ext cx="3186604" cy="2372701"/>
          </a:xfrm>
          <a:prstGeom prst="rect">
            <a:avLst/>
          </a:prstGeom>
        </p:spPr>
      </p:pic>
      <p:cxnSp>
        <p:nvCxnSpPr>
          <p:cNvPr id="16" name="Connector: Elbow 15">
            <a:extLst>
              <a:ext uri="{FF2B5EF4-FFF2-40B4-BE49-F238E27FC236}">
                <a16:creationId xmlns:a16="http://schemas.microsoft.com/office/drawing/2014/main" id="{8F938A34-A4C0-11B1-BAA3-EF6574EBF6D7}"/>
              </a:ext>
            </a:extLst>
          </p:cNvPr>
          <p:cNvCxnSpPr/>
          <p:nvPr/>
        </p:nvCxnSpPr>
        <p:spPr>
          <a:xfrm>
            <a:off x="6941429" y="4847573"/>
            <a:ext cx="1651426" cy="4384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62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5545-5081-FA14-2CF5-1F0874574DA6}"/>
              </a:ext>
            </a:extLst>
          </p:cNvPr>
          <p:cNvSpPr>
            <a:spLocks noGrp="1"/>
          </p:cNvSpPr>
          <p:nvPr>
            <p:ph type="title"/>
          </p:nvPr>
        </p:nvSpPr>
        <p:spPr/>
        <p:txBody>
          <a:bodyPr/>
          <a:lstStyle/>
          <a:p>
            <a:r>
              <a:rPr lang="en-CA" dirty="0"/>
              <a:t>Data Analyzation and Visualization</a:t>
            </a:r>
          </a:p>
        </p:txBody>
      </p:sp>
      <p:sp>
        <p:nvSpPr>
          <p:cNvPr id="3" name="Content Placeholder 2">
            <a:extLst>
              <a:ext uri="{FF2B5EF4-FFF2-40B4-BE49-F238E27FC236}">
                <a16:creationId xmlns:a16="http://schemas.microsoft.com/office/drawing/2014/main" id="{F840EAC7-164F-02B0-F4E6-B7F3ECBE9BB1}"/>
              </a:ext>
            </a:extLst>
          </p:cNvPr>
          <p:cNvSpPr>
            <a:spLocks noGrp="1"/>
          </p:cNvSpPr>
          <p:nvPr>
            <p:ph idx="1"/>
          </p:nvPr>
        </p:nvSpPr>
        <p:spPr>
          <a:xfrm>
            <a:off x="1278294" y="1854296"/>
            <a:ext cx="9668380" cy="1094177"/>
          </a:xfrm>
        </p:spPr>
        <p:txBody>
          <a:bodyPr/>
          <a:lstStyle/>
          <a:p>
            <a:r>
              <a:rPr lang="en-CA" dirty="0"/>
              <a:t>As a Group we analyzed both data set in several platform such as tableau, python (Jupyter), Power Bi or in Excel.</a:t>
            </a:r>
          </a:p>
        </p:txBody>
      </p:sp>
      <p:sp>
        <p:nvSpPr>
          <p:cNvPr id="4" name="Date Placeholder 3">
            <a:extLst>
              <a:ext uri="{FF2B5EF4-FFF2-40B4-BE49-F238E27FC236}">
                <a16:creationId xmlns:a16="http://schemas.microsoft.com/office/drawing/2014/main" id="{D1266B75-1CF6-3800-54E8-CF9E41D5C279}"/>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151BE91B-90DE-AEEC-B571-5FAD31AAFFE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D4D38F9-40BC-761B-696A-0ACA39489878}"/>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8" name="Picture 7" descr="Chart, line chart&#10;&#10;Description automatically generated">
            <a:extLst>
              <a:ext uri="{FF2B5EF4-FFF2-40B4-BE49-F238E27FC236}">
                <a16:creationId xmlns:a16="http://schemas.microsoft.com/office/drawing/2014/main" id="{40372174-3FF5-990F-0822-A68E192F5755}"/>
              </a:ext>
            </a:extLst>
          </p:cNvPr>
          <p:cNvPicPr>
            <a:picLocks noChangeAspect="1"/>
          </p:cNvPicPr>
          <p:nvPr/>
        </p:nvPicPr>
        <p:blipFill>
          <a:blip r:embed="rId2"/>
          <a:stretch>
            <a:fillRect/>
          </a:stretch>
        </p:blipFill>
        <p:spPr>
          <a:xfrm>
            <a:off x="1503207" y="3049267"/>
            <a:ext cx="4726029" cy="2907435"/>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5BC7CA95-BE9C-38DC-5965-7DEE2A8D0A94}"/>
              </a:ext>
            </a:extLst>
          </p:cNvPr>
          <p:cNvPicPr>
            <a:picLocks noChangeAspect="1"/>
          </p:cNvPicPr>
          <p:nvPr/>
        </p:nvPicPr>
        <p:blipFill rotWithShape="1">
          <a:blip r:embed="rId3"/>
          <a:srcRect l="11021" t="22894" r="21581" b="13148"/>
          <a:stretch/>
        </p:blipFill>
        <p:spPr>
          <a:xfrm>
            <a:off x="6525207" y="3132284"/>
            <a:ext cx="5135728" cy="2741400"/>
          </a:xfrm>
          <a:prstGeom prst="rect">
            <a:avLst/>
          </a:prstGeom>
        </p:spPr>
      </p:pic>
    </p:spTree>
    <p:extLst>
      <p:ext uri="{BB962C8B-B14F-4D97-AF65-F5344CB8AC3E}">
        <p14:creationId xmlns:p14="http://schemas.microsoft.com/office/powerpoint/2010/main" val="60201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3C05-4F1C-D910-6A54-831792C1C20D}"/>
              </a:ext>
            </a:extLst>
          </p:cNvPr>
          <p:cNvSpPr>
            <a:spLocks noGrp="1"/>
          </p:cNvSpPr>
          <p:nvPr>
            <p:ph type="title"/>
          </p:nvPr>
        </p:nvSpPr>
        <p:spPr/>
        <p:txBody>
          <a:bodyPr/>
          <a:lstStyle/>
          <a:p>
            <a:r>
              <a:rPr lang="en-CA" dirty="0"/>
              <a:t>Dashboards</a:t>
            </a:r>
          </a:p>
        </p:txBody>
      </p:sp>
      <p:sp>
        <p:nvSpPr>
          <p:cNvPr id="4" name="Date Placeholder 3">
            <a:extLst>
              <a:ext uri="{FF2B5EF4-FFF2-40B4-BE49-F238E27FC236}">
                <a16:creationId xmlns:a16="http://schemas.microsoft.com/office/drawing/2014/main" id="{C67469D0-27EF-93B1-286E-F49CCBD1379C}"/>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ABC708D7-FD83-2008-52BB-6EFA34FE23D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2B08A3-F87F-8BF1-556A-9ACD950BFBFD}"/>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descr="Chart&#10;&#10;Description automatically generated">
            <a:extLst>
              <a:ext uri="{FF2B5EF4-FFF2-40B4-BE49-F238E27FC236}">
                <a16:creationId xmlns:a16="http://schemas.microsoft.com/office/drawing/2014/main" id="{CA586A2D-D911-CA8C-9208-36634F860446}"/>
              </a:ext>
            </a:extLst>
          </p:cNvPr>
          <p:cNvPicPr>
            <a:picLocks noChangeAspect="1"/>
          </p:cNvPicPr>
          <p:nvPr/>
        </p:nvPicPr>
        <p:blipFill rotWithShape="1">
          <a:blip r:embed="rId2"/>
          <a:srcRect l="14911" t="13520" r="-11786" b="12876"/>
          <a:stretch/>
        </p:blipFill>
        <p:spPr>
          <a:xfrm>
            <a:off x="1472684" y="1706563"/>
            <a:ext cx="10186988" cy="4353695"/>
          </a:xfrm>
          <a:prstGeom prst="rect">
            <a:avLst/>
          </a:prstGeom>
        </p:spPr>
      </p:pic>
    </p:spTree>
    <p:extLst>
      <p:ext uri="{BB962C8B-B14F-4D97-AF65-F5344CB8AC3E}">
        <p14:creationId xmlns:p14="http://schemas.microsoft.com/office/powerpoint/2010/main" val="196113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C8C533-6982-A02B-0201-7B4F17200D2C}"/>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08C960D5-54D6-C7FC-B8EE-31D28B76097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6FCA4E-8F12-62BD-654A-63E9569F6723}"/>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8" name="Picture 7" descr="Chart&#10;&#10;Description automatically generated">
            <a:extLst>
              <a:ext uri="{FF2B5EF4-FFF2-40B4-BE49-F238E27FC236}">
                <a16:creationId xmlns:a16="http://schemas.microsoft.com/office/drawing/2014/main" id="{DDEBC4D4-EC22-0AC9-E08E-7326D35639D2}"/>
              </a:ext>
            </a:extLst>
          </p:cNvPr>
          <p:cNvPicPr>
            <a:picLocks noChangeAspect="1"/>
          </p:cNvPicPr>
          <p:nvPr/>
        </p:nvPicPr>
        <p:blipFill rotWithShape="1">
          <a:blip r:embed="rId2"/>
          <a:srcRect l="14215" t="12664" r="816" b="6646"/>
          <a:stretch/>
        </p:blipFill>
        <p:spPr>
          <a:xfrm>
            <a:off x="1434260" y="821096"/>
            <a:ext cx="9323479" cy="4980348"/>
          </a:xfrm>
          <a:prstGeom prst="rect">
            <a:avLst/>
          </a:prstGeom>
        </p:spPr>
      </p:pic>
    </p:spTree>
    <p:extLst>
      <p:ext uri="{BB962C8B-B14F-4D97-AF65-F5344CB8AC3E}">
        <p14:creationId xmlns:p14="http://schemas.microsoft.com/office/powerpoint/2010/main" val="116948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Excel&#10;&#10;Description automatically generated with low confidence">
            <a:extLst>
              <a:ext uri="{FF2B5EF4-FFF2-40B4-BE49-F238E27FC236}">
                <a16:creationId xmlns:a16="http://schemas.microsoft.com/office/drawing/2014/main" id="{F99FCB02-64D7-3CDA-7880-D04B44B82CD7}"/>
              </a:ext>
            </a:extLst>
          </p:cNvPr>
          <p:cNvPicPr>
            <a:picLocks noGrp="1" noChangeAspect="1"/>
          </p:cNvPicPr>
          <p:nvPr>
            <p:ph idx="1"/>
          </p:nvPr>
        </p:nvPicPr>
        <p:blipFill rotWithShape="1">
          <a:blip r:embed="rId2"/>
          <a:srcRect l="14278" t="14485" b="9864"/>
          <a:stretch/>
        </p:blipFill>
        <p:spPr>
          <a:xfrm>
            <a:off x="1371595" y="1159186"/>
            <a:ext cx="9144823" cy="4539627"/>
          </a:xfrm>
        </p:spPr>
      </p:pic>
      <p:sp>
        <p:nvSpPr>
          <p:cNvPr id="4" name="Date Placeholder 3">
            <a:extLst>
              <a:ext uri="{FF2B5EF4-FFF2-40B4-BE49-F238E27FC236}">
                <a16:creationId xmlns:a16="http://schemas.microsoft.com/office/drawing/2014/main" id="{5CAEF55C-0B7F-63E8-04BC-44924A18232E}"/>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2833CA0D-4153-81C8-EB1D-5AD19410A4E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70716B-AB11-F408-E92F-455AAC7EA950}"/>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60307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CA" dirty="0"/>
              <a:t>Team Members</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CA" dirty="0"/>
              <a:t>Anil kakkar</a:t>
            </a:r>
          </a:p>
          <a:p>
            <a:pPr marL="457200" indent="-457200">
              <a:buFont typeface="Arial" panose="020B0604020202020204" pitchFamily="34" charset="0"/>
              <a:buChar char="•"/>
            </a:pPr>
            <a:r>
              <a:rPr lang="en-CA" dirty="0"/>
              <a:t>Gagandeep kaur Heera</a:t>
            </a:r>
          </a:p>
          <a:p>
            <a:pPr marL="457200" indent="-457200">
              <a:buFont typeface="Arial" panose="020B0604020202020204" pitchFamily="34" charset="0"/>
              <a:buChar char="•"/>
            </a:pPr>
            <a:r>
              <a:rPr lang="en-CA" dirty="0"/>
              <a:t>Vijay Khanna</a:t>
            </a:r>
          </a:p>
          <a:p>
            <a:pPr marL="457200" indent="-457200">
              <a:buFont typeface="Arial" panose="020B0604020202020204" pitchFamily="34" charset="0"/>
              <a:buChar char="•"/>
            </a:pPr>
            <a:r>
              <a:rPr lang="en-CA" dirty="0"/>
              <a:t>Kartik</a:t>
            </a:r>
          </a:p>
          <a:p>
            <a:pPr marL="457200" indent="-457200">
              <a:buFont typeface="Arial" panose="020B0604020202020204" pitchFamily="34" charset="0"/>
              <a:buChar char="•"/>
            </a:pPr>
            <a:r>
              <a:rPr lang="en-CA" dirty="0"/>
              <a:t>Kanishka Singh</a:t>
            </a:r>
          </a:p>
          <a:p>
            <a:endParaRPr lang="en-CA" dirty="0"/>
          </a:p>
          <a:p>
            <a:r>
              <a:rPr lang="en-US" b="1" dirty="0"/>
              <a:t>GitHub link:</a:t>
            </a:r>
          </a:p>
          <a:p>
            <a:r>
              <a:rPr lang="en-US" dirty="0">
                <a:hlinkClick r:id="rId2" action="ppaction://hlinkfile"/>
              </a:rPr>
              <a:t>https://github.com/AnilKakkar76/CapstoneProject_CW-E Git hub</a:t>
            </a:r>
            <a:endParaRPr lang="en-CA"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lstStyle/>
          <a:p>
            <a:fld id="{495D8227-9DE4-4D42-8C1B-E10C828BC634}" type="datetime1">
              <a:rPr lang="en-US" smtClean="0"/>
              <a:pPr/>
              <a:t>2/28/2023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3823997" y="6294437"/>
            <a:ext cx="4114800" cy="365125"/>
          </a:xfrm>
        </p:spPr>
        <p:txBody>
          <a:bodyPr/>
          <a:lstStyle/>
          <a:p>
            <a:r>
              <a:rPr lang="en-US" dirty="0"/>
              <a:t>CW-E Broadband Usage and Quality Analysis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6344-6E3D-2906-DE91-DDDDDB7EF451}"/>
              </a:ext>
            </a:extLst>
          </p:cNvPr>
          <p:cNvSpPr>
            <a:spLocks noGrp="1"/>
          </p:cNvSpPr>
          <p:nvPr>
            <p:ph type="title"/>
          </p:nvPr>
        </p:nvSpPr>
        <p:spPr>
          <a:xfrm>
            <a:off x="1167491" y="278295"/>
            <a:ext cx="9779183" cy="712650"/>
          </a:xfrm>
        </p:spPr>
        <p:txBody>
          <a:bodyPr/>
          <a:lstStyle/>
          <a:p>
            <a:r>
              <a:rPr lang="en-US" sz="4800" dirty="0"/>
              <a:t>Summary of findings </a:t>
            </a:r>
            <a:endParaRPr lang="en-CA" dirty="0"/>
          </a:p>
        </p:txBody>
      </p:sp>
      <p:sp>
        <p:nvSpPr>
          <p:cNvPr id="3" name="Content Placeholder 2">
            <a:extLst>
              <a:ext uri="{FF2B5EF4-FFF2-40B4-BE49-F238E27FC236}">
                <a16:creationId xmlns:a16="http://schemas.microsoft.com/office/drawing/2014/main" id="{7D8708F1-3664-9E84-418E-DA7162829570}"/>
              </a:ext>
            </a:extLst>
          </p:cNvPr>
          <p:cNvSpPr>
            <a:spLocks noGrp="1"/>
          </p:cNvSpPr>
          <p:nvPr>
            <p:ph idx="1"/>
          </p:nvPr>
        </p:nvSpPr>
        <p:spPr>
          <a:xfrm>
            <a:off x="899135" y="990945"/>
            <a:ext cx="9779182" cy="4912898"/>
          </a:xfrm>
        </p:spPr>
        <p:txBody>
          <a:bodyPr/>
          <a:lstStyle/>
          <a:p>
            <a:pPr marL="457200" indent="-457200">
              <a:buFont typeface="Arial" panose="020B0604020202020204" pitchFamily="34" charset="0"/>
              <a:buChar char="•"/>
            </a:pPr>
            <a:r>
              <a:rPr lang="en-US" b="0" i="0" dirty="0">
                <a:solidFill>
                  <a:srgbClr val="374151"/>
                </a:solidFill>
                <a:effectLst/>
                <a:latin typeface="Söhne"/>
              </a:rPr>
              <a:t>Compared to other applications, Google advertising is known to consume a significantly larger amount of data.</a:t>
            </a:r>
          </a:p>
          <a:p>
            <a:pPr marL="457200" indent="-457200">
              <a:buFont typeface="Arial" panose="020B0604020202020204" pitchFamily="34" charset="0"/>
              <a:buChar char="•"/>
            </a:pPr>
            <a:r>
              <a:rPr lang="en-US" dirty="0">
                <a:solidFill>
                  <a:srgbClr val="374151"/>
                </a:solidFill>
                <a:latin typeface="Söhne"/>
              </a:rPr>
              <a:t>The user count during weekdays is higher in comparison to weekends.</a:t>
            </a:r>
          </a:p>
          <a:p>
            <a:pPr marL="457200" indent="-457200">
              <a:buFont typeface="Arial" panose="020B0604020202020204" pitchFamily="34" charset="0"/>
              <a:buChar char="•"/>
            </a:pPr>
            <a:r>
              <a:rPr lang="en-US" b="0" i="0" dirty="0">
                <a:solidFill>
                  <a:srgbClr val="374151"/>
                </a:solidFill>
                <a:effectLst/>
                <a:latin typeface="Söhne"/>
              </a:rPr>
              <a:t>During peak hours, when the number of connected devices increases, there is a decline in both upload and download speeds.</a:t>
            </a:r>
          </a:p>
          <a:p>
            <a:pPr marL="457200" indent="-457200">
              <a:buFont typeface="Arial" panose="020B0604020202020204" pitchFamily="34" charset="0"/>
              <a:buChar char="•"/>
            </a:pPr>
            <a:r>
              <a:rPr lang="en-US" b="0" i="0" dirty="0">
                <a:solidFill>
                  <a:srgbClr val="374151"/>
                </a:solidFill>
                <a:effectLst/>
                <a:latin typeface="Söhne"/>
              </a:rPr>
              <a:t>The Vancouver server tends to have a higher average ping, while the Toronto server experiences higher jitter. On the other hand, the Montreal server has a normal ping and jitter compared to the other two servers.</a:t>
            </a:r>
            <a:endParaRPr lang="en-CA" dirty="0"/>
          </a:p>
        </p:txBody>
      </p:sp>
      <p:sp>
        <p:nvSpPr>
          <p:cNvPr id="4" name="Date Placeholder 3">
            <a:extLst>
              <a:ext uri="{FF2B5EF4-FFF2-40B4-BE49-F238E27FC236}">
                <a16:creationId xmlns:a16="http://schemas.microsoft.com/office/drawing/2014/main" id="{77685FCD-E25C-0680-C412-74992A6F5B95}"/>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2922BF2F-7792-43CA-D72D-1CF7D7E57C2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65E35E9-71D6-252C-7D85-5627A2C64E3D}"/>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024863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&amp; Plan for Next Steps</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2/28/2023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21</a:t>
            </a:fld>
            <a:endParaRPr lang="en-US" dirty="0"/>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9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a:bodyPr>
          <a:lstStyle/>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2/28/2023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p:txBody>
          <a:bodyPr vert="horz" lIns="91440" tIns="45720" rIns="91440" bIns="45720" rtlCol="0" anchor="t">
            <a:normAutofit/>
          </a:bodyPr>
          <a:lstStyle/>
          <a:p>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p:txBody>
          <a:bodyPr/>
          <a:lstStyle/>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p:txBody>
          <a:bodyPr/>
          <a:lstStyle/>
          <a:p>
            <a:endParaRPr lang="en-US" dirty="0"/>
          </a:p>
        </p:txBody>
      </p:sp>
    </p:spTree>
    <p:extLst>
      <p:ext uri="{BB962C8B-B14F-4D97-AF65-F5344CB8AC3E}">
        <p14:creationId xmlns:p14="http://schemas.microsoft.com/office/powerpoint/2010/main" val="256311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p:txBody>
          <a:bodyPr vert="horz" lIns="91440" tIns="45720" rIns="91440" bIns="45720" rtlCol="0" anchor="t">
            <a:noAutofit/>
          </a:bodyPr>
          <a:lstStyle/>
          <a:p>
            <a:endParaRPr lang="en-US" dirty="0"/>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p:txBody>
          <a:bodyPr/>
          <a:lstStyle/>
          <a:p>
            <a:fld id="{A42FF1E2-60E5-C540-AA54-7072D5406B0B}" type="datetime1">
              <a:rPr lang="en-US" smtClean="0"/>
              <a:pPr/>
              <a:t>2/28/2023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p:txBody>
          <a:bodyPr/>
          <a:lstStyle/>
          <a:p>
            <a:fld id="{7FA0C2EE-8499-394A-A22C-DABDB4752AEE}" type="datetime1">
              <a:rPr lang="en-US" smtClean="0"/>
              <a:pPr/>
              <a:t>2/28/2023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059400"/>
            <a:ext cx="6245912" cy="2387600"/>
          </a:xfrm>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539075"/>
            <a:ext cx="6245912" cy="1406101"/>
          </a:xfrm>
        </p:spPr>
        <p:txBody>
          <a:bodyPr>
            <a:normAutofit/>
          </a:bodyPr>
          <a:lstStyle/>
          <a:p>
            <a:r>
              <a:rPr lang="en-US" b="1" dirty="0"/>
              <a:t>Group 10</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CA" dirty="0"/>
              <a:t>Contents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29476" y="2313215"/>
            <a:ext cx="9779183" cy="3436483"/>
          </a:xfrm>
        </p:spPr>
        <p:txBody>
          <a:bodyPr vert="horz" lIns="91440" tIns="45720" rIns="91440" bIns="45720" rtlCol="0" anchor="t">
            <a:noAutofit/>
          </a:bodyPr>
          <a:lstStyle/>
          <a:p>
            <a:pPr marL="342900" indent="-342900">
              <a:buFont typeface="Arial" panose="020B0604020202020204" pitchFamily="34" charset="0"/>
              <a:buChar char="•"/>
            </a:pPr>
            <a:r>
              <a:rPr lang="en-US" sz="1600" dirty="0"/>
              <a:t>Problem Statement</a:t>
            </a:r>
          </a:p>
          <a:p>
            <a:pPr marL="342900" indent="-342900">
              <a:buFont typeface="Arial" panose="020B0604020202020204" pitchFamily="34" charset="0"/>
              <a:buChar char="•"/>
            </a:pPr>
            <a:r>
              <a:rPr lang="en-US" sz="1600" dirty="0"/>
              <a:t>Research Questions / Objectives</a:t>
            </a:r>
          </a:p>
          <a:p>
            <a:pPr marL="342900" indent="-342900">
              <a:buFont typeface="Arial" panose="020B0604020202020204" pitchFamily="34" charset="0"/>
              <a:buChar char="•"/>
            </a:pPr>
            <a:r>
              <a:rPr lang="en-US" sz="1600" dirty="0"/>
              <a:t>Analytical Goals</a:t>
            </a:r>
          </a:p>
          <a:p>
            <a:pPr marL="342900" indent="-342900">
              <a:buFont typeface="Arial" panose="020B0604020202020204" pitchFamily="34" charset="0"/>
              <a:buChar char="•"/>
            </a:pPr>
            <a:r>
              <a:rPr lang="en-US" sz="1600" dirty="0"/>
              <a:t>Dataset</a:t>
            </a:r>
          </a:p>
          <a:p>
            <a:pPr marL="342900" indent="-342900">
              <a:buFont typeface="Arial" panose="020B0604020202020204" pitchFamily="34" charset="0"/>
              <a:buChar char="•"/>
            </a:pPr>
            <a:r>
              <a:rPr lang="en-US" sz="1600" dirty="0"/>
              <a:t>Preprocessing data</a:t>
            </a:r>
          </a:p>
          <a:p>
            <a:pPr marL="342900" indent="-342900">
              <a:buFont typeface="Arial" panose="020B0604020202020204" pitchFamily="34" charset="0"/>
              <a:buChar char="•"/>
            </a:pPr>
            <a:r>
              <a:rPr lang="en-US" sz="1600" dirty="0"/>
              <a:t>Data Analyzation and Visualization</a:t>
            </a:r>
          </a:p>
          <a:p>
            <a:pPr marL="342900" indent="-342900">
              <a:buFont typeface="Arial" panose="020B0604020202020204" pitchFamily="34" charset="0"/>
              <a:buChar char="•"/>
            </a:pPr>
            <a:r>
              <a:rPr lang="en-US" sz="1600" dirty="0"/>
              <a:t>Summary of findings </a:t>
            </a:r>
          </a:p>
          <a:p>
            <a:pPr marL="342900" indent="-342900">
              <a:buFont typeface="Arial" panose="020B0604020202020204" pitchFamily="34" charset="0"/>
              <a:buChar char="•"/>
            </a:pPr>
            <a:r>
              <a:rPr lang="en-US" sz="1600" dirty="0"/>
              <a:t>Plan for real data (NEXT STEP)</a:t>
            </a:r>
          </a:p>
          <a:p>
            <a:pPr marL="342900" indent="-342900">
              <a:buFont typeface="Arial" panose="020B0604020202020204" pitchFamily="34" charset="0"/>
              <a:buChar char="•"/>
            </a:pPr>
            <a:r>
              <a:rPr lang="en-US" sz="1600" dirty="0"/>
              <a:t>References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5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2/28/2023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CW-E Broadband Usage and Quality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15128" y="-424168"/>
            <a:ext cx="6765013" cy="2387600"/>
          </a:xfrm>
        </p:spPr>
        <p:txBody>
          <a:bodyPr/>
          <a:lstStyle/>
          <a:p>
            <a:r>
              <a:rPr lang="en-CA" u="sng" dirty="0"/>
              <a:t>P</a:t>
            </a:r>
            <a:r>
              <a:rPr lang="en-US" u="sng" dirty="0"/>
              <a:t>roblem statement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79919" y="2096109"/>
            <a:ext cx="6900222" cy="2516492"/>
          </a:xfrm>
        </p:spPr>
        <p:txBody>
          <a:bodyPr vert="horz" lIns="91440" tIns="45720" rIns="91440" bIns="45720" rtlCol="0" anchor="t">
            <a:noAutofit/>
          </a:bodyPr>
          <a:lstStyle/>
          <a:p>
            <a:pPr marL="571500" indent="-571500" algn="l">
              <a:buFont typeface="Wingdings" panose="05000000000000000000" pitchFamily="2" charset="2"/>
              <a:buChar char="Ø"/>
            </a:pPr>
            <a:r>
              <a:rPr lang="en-US" sz="2000" b="0" i="0" dirty="0">
                <a:effectLst/>
              </a:rPr>
              <a:t>Access to high-quality broadband services is critical for effective teaching and learning in schools. </a:t>
            </a:r>
            <a:r>
              <a:rPr lang="en-CA" sz="2000" b="0" i="0" dirty="0"/>
              <a:t>V</a:t>
            </a:r>
            <a:r>
              <a:rPr lang="en-CA" sz="2000" dirty="0">
                <a:effectLst/>
                <a:ea typeface="Times New Roman" panose="02020603050405020304" pitchFamily="18" charset="0"/>
              </a:rPr>
              <a:t>arious school boards in Southwestern Ontario</a:t>
            </a:r>
            <a:r>
              <a:rPr lang="en-US" sz="2000" b="0" i="0" dirty="0">
                <a:effectLst/>
              </a:rPr>
              <a:t> are increasingly reliant on broadband services for online learning, research, and communication. However, there is a lack of understanding of broadband quality and usage in local schools, hindering the ability of schools to provide optimal learning experiences for students.</a:t>
            </a:r>
          </a:p>
          <a:p>
            <a:pPr marL="571500" indent="-571500" algn="l">
              <a:buFont typeface="Wingdings" panose="05000000000000000000" pitchFamily="2" charset="2"/>
              <a:buChar char="Ø"/>
            </a:pPr>
            <a:r>
              <a:rPr lang="en-US" sz="2000" b="0" i="0" dirty="0">
                <a:effectLst/>
              </a:rPr>
              <a:t> This project aims to analyze broadband usage and quality in local schools to provide insights on the strengths and weaknesses of the current broadband services and make recommendations for improvements.</a:t>
            </a:r>
          </a:p>
          <a:p>
            <a:pPr algn="l"/>
            <a:endParaRPr lang="en-US" sz="2000" b="0" i="0" dirty="0">
              <a:solidFill>
                <a:srgbClr val="374151"/>
              </a:solidFill>
              <a:effectLst/>
            </a:endParaRPr>
          </a:p>
          <a:p>
            <a:endParaRPr lang="en-US" sz="2000"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vert="horz" lIns="91440" tIns="45720" rIns="91440" bIns="45720" rtlCol="0" anchor="b">
            <a:normAutofit/>
          </a:bodyPr>
          <a:lstStyle/>
          <a:p>
            <a:r>
              <a:rPr lang="en-US" b="1" kern="1200" dirty="0"/>
              <a:t>Goals and objectives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vert="horz" lIns="91440" tIns="45720" rIns="91440" bIns="45720" rtlCol="0" anchor="ctr">
            <a:normAutofit/>
          </a:bodyPr>
          <a:lstStyle/>
          <a:p>
            <a:pPr>
              <a:spcAft>
                <a:spcPts val="600"/>
              </a:spcAft>
            </a:pPr>
            <a:fld id="{C098A06B-52D8-C143-AE54-C8C950480C5A}" type="datetime1">
              <a:rPr lang="en-US" smtClean="0"/>
              <a:pPr>
                <a:spcAft>
                  <a:spcPts val="600"/>
                </a:spcAft>
              </a:pPr>
              <a:t>2/28/2023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dirty="0"/>
              <a:t>CW-E Broadband Usage and Quality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22" name="TextBox 9">
            <a:extLst>
              <a:ext uri="{FF2B5EF4-FFF2-40B4-BE49-F238E27FC236}">
                <a16:creationId xmlns:a16="http://schemas.microsoft.com/office/drawing/2014/main" id="{74C781A4-D879-5186-7C88-E128FBE3F92E}"/>
              </a:ext>
            </a:extLst>
          </p:cNvPr>
          <p:cNvGraphicFramePr/>
          <p:nvPr>
            <p:extLst>
              <p:ext uri="{D42A27DB-BD31-4B8C-83A1-F6EECF244321}">
                <p14:modId xmlns:p14="http://schemas.microsoft.com/office/powerpoint/2010/main" val="58763714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graphical user interface&#10;&#10;Description automatically generated">
            <a:extLst>
              <a:ext uri="{FF2B5EF4-FFF2-40B4-BE49-F238E27FC236}">
                <a16:creationId xmlns:a16="http://schemas.microsoft.com/office/drawing/2014/main" id="{8231770B-E85C-F182-0C20-6BF41FC8B936}"/>
              </a:ext>
            </a:extLst>
          </p:cNvPr>
          <p:cNvPicPr>
            <a:picLocks noChangeAspect="1"/>
          </p:cNvPicPr>
          <p:nvPr/>
        </p:nvPicPr>
        <p:blipFill>
          <a:blip r:embed="rId2"/>
          <a:stretch>
            <a:fillRect/>
          </a:stretch>
        </p:blipFill>
        <p:spPr>
          <a:xfrm>
            <a:off x="3473774" y="2143577"/>
            <a:ext cx="1258586" cy="1258586"/>
          </a:xfrm>
          <a:prstGeom prst="rect">
            <a:avLst/>
          </a:prstGeom>
        </p:spPr>
      </p:pic>
      <p:pic>
        <p:nvPicPr>
          <p:cNvPr id="14" name="Picture 13" descr="A group of people holding flags&#10;&#10;Description automatically generated with low confidence">
            <a:extLst>
              <a:ext uri="{FF2B5EF4-FFF2-40B4-BE49-F238E27FC236}">
                <a16:creationId xmlns:a16="http://schemas.microsoft.com/office/drawing/2014/main" id="{78CF2D38-CBE5-A6DD-BA0E-112F5C04EECC}"/>
              </a:ext>
            </a:extLst>
          </p:cNvPr>
          <p:cNvPicPr>
            <a:picLocks noChangeAspect="1"/>
          </p:cNvPicPr>
          <p:nvPr/>
        </p:nvPicPr>
        <p:blipFill>
          <a:blip r:embed="rId3"/>
          <a:stretch>
            <a:fillRect/>
          </a:stretch>
        </p:blipFill>
        <p:spPr>
          <a:xfrm>
            <a:off x="1752600" y="3429000"/>
            <a:ext cx="1721174" cy="1807166"/>
          </a:xfrm>
          <a:prstGeom prst="rect">
            <a:avLst/>
          </a:prstGeom>
        </p:spPr>
      </p:pic>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49880" y="-383896"/>
            <a:ext cx="9779183" cy="1325563"/>
          </a:xfrm>
        </p:spPr>
        <p:txBody>
          <a:bodyPr anchor="b">
            <a:normAutofit/>
          </a:bodyPr>
          <a:lstStyle/>
          <a:p>
            <a:r>
              <a:rPr lang="en-CA" dirty="0"/>
              <a:t>Analytical Goal</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anchor="ctr">
            <a:normAutofit/>
          </a:bodyPr>
          <a:lstStyle/>
          <a:p>
            <a:pPr>
              <a:spcAft>
                <a:spcPts val="600"/>
              </a:spcAft>
            </a:pPr>
            <a:fld id="{7699C8CE-7534-A244-ABE9-5BED2DFEFBDF}" type="datetime1">
              <a:rPr lang="en-US" smtClean="0"/>
              <a:pPr>
                <a:spcAft>
                  <a:spcPts val="600"/>
                </a:spcAft>
              </a:pPr>
              <a:t>2/28/2023</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CW-E Broadband Usage and Quality Analysis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12" name="Picture 11">
            <a:extLst>
              <a:ext uri="{FF2B5EF4-FFF2-40B4-BE49-F238E27FC236}">
                <a16:creationId xmlns:a16="http://schemas.microsoft.com/office/drawing/2014/main" id="{2C2CA548-1F84-BDA0-BFDA-021CEFF27149}"/>
              </a:ext>
            </a:extLst>
          </p:cNvPr>
          <p:cNvPicPr>
            <a:picLocks noChangeAspect="1"/>
          </p:cNvPicPr>
          <p:nvPr/>
        </p:nvPicPr>
        <p:blipFill>
          <a:blip r:embed="rId4"/>
          <a:stretch>
            <a:fillRect/>
          </a:stretch>
        </p:blipFill>
        <p:spPr>
          <a:xfrm>
            <a:off x="1485457" y="1749743"/>
            <a:ext cx="8508026" cy="3647120"/>
          </a:xfrm>
          <a:prstGeom prst="rect">
            <a:avLst/>
          </a:prstGeom>
        </p:spPr>
      </p:pic>
      <p:pic>
        <p:nvPicPr>
          <p:cNvPr id="16" name="Picture 15" descr="A group of people wearing clothing&#10;&#10;Description automatically generated with low confidence">
            <a:extLst>
              <a:ext uri="{FF2B5EF4-FFF2-40B4-BE49-F238E27FC236}">
                <a16:creationId xmlns:a16="http://schemas.microsoft.com/office/drawing/2014/main" id="{F1236C53-DB80-D7F7-5969-C9072EE8544E}"/>
              </a:ext>
            </a:extLst>
          </p:cNvPr>
          <p:cNvPicPr>
            <a:picLocks noChangeAspect="1"/>
          </p:cNvPicPr>
          <p:nvPr/>
        </p:nvPicPr>
        <p:blipFill>
          <a:blip r:embed="rId5"/>
          <a:stretch>
            <a:fillRect/>
          </a:stretch>
        </p:blipFill>
        <p:spPr>
          <a:xfrm>
            <a:off x="4732360" y="3530123"/>
            <a:ext cx="1920125" cy="1920125"/>
          </a:xfrm>
          <a:prstGeom prst="rect">
            <a:avLst/>
          </a:prstGeom>
        </p:spPr>
      </p:pic>
      <p:pic>
        <p:nvPicPr>
          <p:cNvPr id="20" name="Picture 19" descr="Graphical user interface&#10;&#10;Description automatically generated">
            <a:extLst>
              <a:ext uri="{FF2B5EF4-FFF2-40B4-BE49-F238E27FC236}">
                <a16:creationId xmlns:a16="http://schemas.microsoft.com/office/drawing/2014/main" id="{D066C007-5185-4A91-B350-E74D951B5050}"/>
              </a:ext>
            </a:extLst>
          </p:cNvPr>
          <p:cNvPicPr>
            <a:picLocks noChangeAspect="1"/>
          </p:cNvPicPr>
          <p:nvPr/>
        </p:nvPicPr>
        <p:blipFill>
          <a:blip r:embed="rId6"/>
          <a:stretch>
            <a:fillRect/>
          </a:stretch>
        </p:blipFill>
        <p:spPr>
          <a:xfrm>
            <a:off x="6580190" y="2038683"/>
            <a:ext cx="1363480" cy="1363480"/>
          </a:xfrm>
          <a:prstGeom prst="rect">
            <a:avLst/>
          </a:prstGeom>
        </p:spPr>
      </p:pic>
      <p:pic>
        <p:nvPicPr>
          <p:cNvPr id="21" name="Picture 20" descr="Graphical user interface&#10;&#10;Description automatically generated">
            <a:extLst>
              <a:ext uri="{FF2B5EF4-FFF2-40B4-BE49-F238E27FC236}">
                <a16:creationId xmlns:a16="http://schemas.microsoft.com/office/drawing/2014/main" id="{83FDCD4D-E3E3-AEE0-18BD-552C87FB6AD6}"/>
              </a:ext>
            </a:extLst>
          </p:cNvPr>
          <p:cNvPicPr>
            <a:picLocks noChangeAspect="1"/>
          </p:cNvPicPr>
          <p:nvPr/>
        </p:nvPicPr>
        <p:blipFill>
          <a:blip r:embed="rId7"/>
          <a:stretch>
            <a:fillRect/>
          </a:stretch>
        </p:blipFill>
        <p:spPr>
          <a:xfrm>
            <a:off x="8354217" y="3819165"/>
            <a:ext cx="1026836" cy="1026836"/>
          </a:xfrm>
          <a:prstGeom prst="rect">
            <a:avLst/>
          </a:prstGeom>
        </p:spPr>
      </p:pic>
      <p:sp>
        <p:nvSpPr>
          <p:cNvPr id="29" name="TextBox 28">
            <a:extLst>
              <a:ext uri="{FF2B5EF4-FFF2-40B4-BE49-F238E27FC236}">
                <a16:creationId xmlns:a16="http://schemas.microsoft.com/office/drawing/2014/main" id="{9B60CCAC-36FA-E512-89E3-4BF5650A4A53}"/>
              </a:ext>
            </a:extLst>
          </p:cNvPr>
          <p:cNvSpPr txBox="1"/>
          <p:nvPr/>
        </p:nvSpPr>
        <p:spPr>
          <a:xfrm>
            <a:off x="1290410" y="5393351"/>
            <a:ext cx="2183364" cy="923330"/>
          </a:xfrm>
          <a:prstGeom prst="rect">
            <a:avLst/>
          </a:prstGeom>
          <a:noFill/>
        </p:spPr>
        <p:txBody>
          <a:bodyPr wrap="square" rtlCol="0">
            <a:spAutoFit/>
          </a:bodyPr>
          <a:lstStyle/>
          <a:p>
            <a:pPr algn="ctr"/>
            <a:r>
              <a:rPr lang="en-CA" dirty="0"/>
              <a:t>Define Problem  and Research Questions</a:t>
            </a:r>
          </a:p>
        </p:txBody>
      </p:sp>
      <p:sp>
        <p:nvSpPr>
          <p:cNvPr id="32" name="TextBox 31">
            <a:extLst>
              <a:ext uri="{FF2B5EF4-FFF2-40B4-BE49-F238E27FC236}">
                <a16:creationId xmlns:a16="http://schemas.microsoft.com/office/drawing/2014/main" id="{DC9C9DD5-2995-9336-3B40-7BAD153676CB}"/>
              </a:ext>
            </a:extLst>
          </p:cNvPr>
          <p:cNvSpPr txBox="1"/>
          <p:nvPr/>
        </p:nvSpPr>
        <p:spPr>
          <a:xfrm>
            <a:off x="2116011" y="929296"/>
            <a:ext cx="3576411" cy="646331"/>
          </a:xfrm>
          <a:prstGeom prst="rect">
            <a:avLst/>
          </a:prstGeom>
          <a:noFill/>
        </p:spPr>
        <p:txBody>
          <a:bodyPr wrap="square" rtlCol="0">
            <a:spAutoFit/>
          </a:bodyPr>
          <a:lstStyle/>
          <a:p>
            <a:pPr algn="ctr"/>
            <a:r>
              <a:rPr lang="en-CA" dirty="0"/>
              <a:t>Determine Data Variables and Develop Analytic Framework</a:t>
            </a:r>
          </a:p>
        </p:txBody>
      </p:sp>
      <p:sp>
        <p:nvSpPr>
          <p:cNvPr id="33" name="TextBox 32">
            <a:extLst>
              <a:ext uri="{FF2B5EF4-FFF2-40B4-BE49-F238E27FC236}">
                <a16:creationId xmlns:a16="http://schemas.microsoft.com/office/drawing/2014/main" id="{7BE94C4B-DB95-B3CC-B8A3-D6BD16F2196B}"/>
              </a:ext>
            </a:extLst>
          </p:cNvPr>
          <p:cNvSpPr txBox="1"/>
          <p:nvPr/>
        </p:nvSpPr>
        <p:spPr>
          <a:xfrm>
            <a:off x="4531156" y="5435995"/>
            <a:ext cx="2416629" cy="369332"/>
          </a:xfrm>
          <a:prstGeom prst="rect">
            <a:avLst/>
          </a:prstGeom>
          <a:noFill/>
        </p:spPr>
        <p:txBody>
          <a:bodyPr wrap="square" rtlCol="0">
            <a:spAutoFit/>
          </a:bodyPr>
          <a:lstStyle/>
          <a:p>
            <a:r>
              <a:rPr lang="en-CA" b="0" i="0" dirty="0">
                <a:solidFill>
                  <a:srgbClr val="374151"/>
                </a:solidFill>
                <a:effectLst/>
                <a:latin typeface="Söhne"/>
              </a:rPr>
              <a:t>Conduct the analysis</a:t>
            </a:r>
            <a:endParaRPr lang="en-CA" dirty="0"/>
          </a:p>
        </p:txBody>
      </p:sp>
      <p:sp>
        <p:nvSpPr>
          <p:cNvPr id="34" name="TextBox 33">
            <a:extLst>
              <a:ext uri="{FF2B5EF4-FFF2-40B4-BE49-F238E27FC236}">
                <a16:creationId xmlns:a16="http://schemas.microsoft.com/office/drawing/2014/main" id="{DDD6EAEE-9192-F2C2-5AED-AC544EA9DB62}"/>
              </a:ext>
            </a:extLst>
          </p:cNvPr>
          <p:cNvSpPr txBox="1"/>
          <p:nvPr/>
        </p:nvSpPr>
        <p:spPr>
          <a:xfrm>
            <a:off x="6171088" y="1425624"/>
            <a:ext cx="2491273" cy="369332"/>
          </a:xfrm>
          <a:prstGeom prst="rect">
            <a:avLst/>
          </a:prstGeom>
          <a:noFill/>
        </p:spPr>
        <p:txBody>
          <a:bodyPr wrap="square" rtlCol="0">
            <a:spAutoFit/>
          </a:bodyPr>
          <a:lstStyle/>
          <a:p>
            <a:r>
              <a:rPr lang="en-CA" b="0" i="0" dirty="0">
                <a:solidFill>
                  <a:srgbClr val="374151"/>
                </a:solidFill>
                <a:effectLst/>
                <a:latin typeface="Söhne"/>
              </a:rPr>
              <a:t>Evaluate the results</a:t>
            </a:r>
            <a:endParaRPr lang="en-CA" dirty="0"/>
          </a:p>
        </p:txBody>
      </p:sp>
      <p:sp>
        <p:nvSpPr>
          <p:cNvPr id="35" name="TextBox 34">
            <a:extLst>
              <a:ext uri="{FF2B5EF4-FFF2-40B4-BE49-F238E27FC236}">
                <a16:creationId xmlns:a16="http://schemas.microsoft.com/office/drawing/2014/main" id="{6FC2FB5C-DCCA-AFCF-13D2-F2ED315FE96C}"/>
              </a:ext>
            </a:extLst>
          </p:cNvPr>
          <p:cNvSpPr txBox="1"/>
          <p:nvPr/>
        </p:nvSpPr>
        <p:spPr>
          <a:xfrm>
            <a:off x="8354217" y="2453951"/>
            <a:ext cx="2413310" cy="923330"/>
          </a:xfrm>
          <a:prstGeom prst="rect">
            <a:avLst/>
          </a:prstGeom>
          <a:noFill/>
        </p:spPr>
        <p:txBody>
          <a:bodyPr wrap="square" rtlCol="0">
            <a:spAutoFit/>
          </a:bodyPr>
          <a:lstStyle/>
          <a:p>
            <a:pPr algn="ctr"/>
            <a:r>
              <a:rPr lang="en-US" b="0" i="0" dirty="0">
                <a:solidFill>
                  <a:srgbClr val="374151"/>
                </a:solidFill>
                <a:effectLst/>
                <a:latin typeface="Söhne"/>
              </a:rPr>
              <a:t>Draw conclusion and make recommendations</a:t>
            </a:r>
            <a:endParaRPr lang="en-CA"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AA2BC8F-1C40-5C27-B82B-2DBFF896BA77}"/>
              </a:ext>
            </a:extLst>
          </p:cNvPr>
          <p:cNvSpPr>
            <a:spLocks noGrp="1"/>
          </p:cNvSpPr>
          <p:nvPr>
            <p:ph type="title"/>
          </p:nvPr>
        </p:nvSpPr>
        <p:spPr>
          <a:xfrm>
            <a:off x="1167492" y="381000"/>
            <a:ext cx="9779183" cy="1325563"/>
          </a:xfrm>
        </p:spPr>
        <p:txBody>
          <a:bodyPr/>
          <a:lstStyle/>
          <a:p>
            <a:r>
              <a:rPr lang="en-US" dirty="0"/>
              <a:t>Dataset and Its Sources</a:t>
            </a:r>
          </a:p>
        </p:txBody>
      </p:sp>
      <p:sp>
        <p:nvSpPr>
          <p:cNvPr id="18" name="Content Placeholder 2">
            <a:extLst>
              <a:ext uri="{FF2B5EF4-FFF2-40B4-BE49-F238E27FC236}">
                <a16:creationId xmlns:a16="http://schemas.microsoft.com/office/drawing/2014/main" id="{E4572209-BCA4-7DE4-B4D4-AF41EBD4B86E}"/>
              </a:ext>
            </a:extLst>
          </p:cNvPr>
          <p:cNvSpPr>
            <a:spLocks noGrp="1"/>
          </p:cNvSpPr>
          <p:nvPr>
            <p:ph idx="1"/>
          </p:nvPr>
        </p:nvSpPr>
        <p:spPr>
          <a:xfrm>
            <a:off x="1167493" y="2017467"/>
            <a:ext cx="9779182" cy="3366815"/>
          </a:xfrm>
        </p:spPr>
        <p:txBody>
          <a:bodyPr/>
          <a:lstStyle/>
          <a:p>
            <a:pPr marL="457200" indent="-457200">
              <a:buFont typeface="Arial" panose="020B0604020202020204" pitchFamily="34" charset="0"/>
              <a:buChar char="•"/>
            </a:pPr>
            <a:r>
              <a:rPr lang="en-US" dirty="0"/>
              <a:t>Survey Data Collected from Students</a:t>
            </a:r>
          </a:p>
          <a:p>
            <a:pPr marL="514350" indent="-514350">
              <a:buFont typeface="Wingdings" panose="05000000000000000000" pitchFamily="2" charset="2"/>
              <a:buChar char="ü"/>
            </a:pPr>
            <a:r>
              <a:rPr lang="en-US" sz="1600" dirty="0">
                <a:solidFill>
                  <a:schemeClr val="accent1">
                    <a:lumMod val="75000"/>
                  </a:schemeClr>
                </a:solidFill>
              </a:rPr>
              <a:t>https://forms.office.com/Pages/ResponsePage.aspx?id=b2eGyTmbCE20-KZo4OjGpalrCxjr7-9BqM097lxqcNRUN1MzVzlVNU4wR0JNUkRKOUNWUlhJUzY2Ri4u</a:t>
            </a:r>
          </a:p>
          <a:p>
            <a:pPr marL="457200" indent="-457200">
              <a:buFont typeface="Arial" panose="020B0604020202020204" pitchFamily="34" charset="0"/>
              <a:buChar char="•"/>
            </a:pPr>
            <a:r>
              <a:rPr lang="en-US" dirty="0"/>
              <a:t>Ookla sample Data set</a:t>
            </a:r>
          </a:p>
          <a:p>
            <a:pPr marL="457200" indent="-457200">
              <a:buFont typeface="Wingdings" panose="05000000000000000000" pitchFamily="2" charset="2"/>
              <a:buChar char="ü"/>
            </a:pPr>
            <a:r>
              <a:rPr lang="en-US" sz="1600" dirty="0">
                <a:solidFill>
                  <a:schemeClr val="accent1">
                    <a:lumMod val="75000"/>
                  </a:schemeClr>
                </a:solidFill>
              </a:rPr>
              <a:t>https://www.kaggle.com/datasets/dhruvildave/ookla-internet-speed-dataset</a:t>
            </a:r>
            <a:endParaRPr lang="en-US" dirty="0">
              <a:solidFill>
                <a:schemeClr val="accent1">
                  <a:lumMod val="75000"/>
                </a:schemeClr>
              </a:solidFill>
            </a:endParaRPr>
          </a:p>
          <a:p>
            <a:pPr marL="457200" indent="-457200">
              <a:buFont typeface="Arial" panose="020B0604020202020204" pitchFamily="34" charset="0"/>
              <a:buChar char="•"/>
            </a:pPr>
            <a:r>
              <a:rPr lang="en-US" dirty="0"/>
              <a:t>Sample Data sets Provided By CW-E</a:t>
            </a:r>
            <a:endParaRPr lang="en-US" sz="1600" dirty="0">
              <a:solidFill>
                <a:schemeClr val="accent1">
                  <a:lumMod val="75000"/>
                </a:schemeClr>
              </a:solidFill>
            </a:endParaRPr>
          </a:p>
          <a:p>
            <a:pPr marL="457200" indent="-457200">
              <a:buFont typeface="Wingdings" panose="05000000000000000000" pitchFamily="2" charset="2"/>
              <a:buChar char="ü"/>
            </a:pPr>
            <a:r>
              <a:rPr lang="en-US" sz="1600" dirty="0">
                <a:solidFill>
                  <a:schemeClr val="accent1">
                    <a:lumMod val="75000"/>
                  </a:schemeClr>
                </a:solidFill>
              </a:rPr>
              <a:t> IPT-results-2023-02-13-101322</a:t>
            </a:r>
            <a:endParaRPr lang="en-US" sz="1050" dirty="0">
              <a:solidFill>
                <a:schemeClr val="accent1">
                  <a:lumMod val="75000"/>
                </a:schemeClr>
              </a:solidFill>
            </a:endParaRPr>
          </a:p>
          <a:p>
            <a:pPr marL="457200" indent="-457200">
              <a:buFont typeface="Wingdings" panose="05000000000000000000" pitchFamily="2" charset="2"/>
              <a:buChar char="ü"/>
            </a:pPr>
            <a:r>
              <a:rPr lang="en-US" sz="1600" dirty="0">
                <a:solidFill>
                  <a:schemeClr val="accent1">
                    <a:lumMod val="75000"/>
                  </a:schemeClr>
                </a:solidFill>
              </a:rPr>
              <a:t> Summary Report 2023-01-01 - 2023-02-01</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1B64E3DF-A0DF-0091-7AED-3CABFD1FB793}"/>
              </a:ext>
            </a:extLst>
          </p:cNvPr>
          <p:cNvSpPr>
            <a:spLocks noGrp="1"/>
          </p:cNvSpPr>
          <p:nvPr>
            <p:ph type="dt" sz="half" idx="2"/>
          </p:nvPr>
        </p:nvSpPr>
        <p:spPr>
          <a:xfrm>
            <a:off x="381000" y="6356350"/>
            <a:ext cx="2743200" cy="365125"/>
          </a:xfrm>
        </p:spPr>
        <p:txBody>
          <a:bodyPr anchor="ctr">
            <a:normAutofit/>
          </a:bodyPr>
          <a:lstStyle/>
          <a:p>
            <a:pPr>
              <a:spcAft>
                <a:spcPts val="600"/>
              </a:spcAft>
            </a:pPr>
            <a:fld id="{C1583C39-01BF-7F43-854C-FBB4E9AB6B0C}" type="datetime1">
              <a:rPr lang="en-US" smtClean="0"/>
              <a:pPr>
                <a:spcAft>
                  <a:spcPts val="600"/>
                </a:spcAft>
              </a:pPr>
              <a:t>2/28/2023</a:t>
            </a:fld>
            <a:endParaRPr lang="en-US"/>
          </a:p>
        </p:txBody>
      </p:sp>
      <p:sp>
        <p:nvSpPr>
          <p:cNvPr id="5" name="Footer Placeholder 4">
            <a:extLst>
              <a:ext uri="{FF2B5EF4-FFF2-40B4-BE49-F238E27FC236}">
                <a16:creationId xmlns:a16="http://schemas.microsoft.com/office/drawing/2014/main" id="{F9DA2C72-1D79-8AF4-A3B7-CC05547AB2B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EDC18E3-3E56-971F-5D4E-C3F975F8552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27573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070A-180A-3613-5FC5-2E8567C8CAE2}"/>
              </a:ext>
            </a:extLst>
          </p:cNvPr>
          <p:cNvSpPr>
            <a:spLocks noGrp="1"/>
          </p:cNvSpPr>
          <p:nvPr>
            <p:ph type="title"/>
          </p:nvPr>
        </p:nvSpPr>
        <p:spPr/>
        <p:txBody>
          <a:bodyPr/>
          <a:lstStyle/>
          <a:p>
            <a:r>
              <a:rPr lang="en-CA" b="0" i="0" dirty="0">
                <a:solidFill>
                  <a:srgbClr val="374151"/>
                </a:solidFill>
                <a:effectLst/>
                <a:latin typeface="Söhne"/>
              </a:rPr>
              <a:t>Data assessment</a:t>
            </a:r>
            <a:endParaRPr lang="en-CA" dirty="0"/>
          </a:p>
        </p:txBody>
      </p:sp>
      <p:sp>
        <p:nvSpPr>
          <p:cNvPr id="11" name="Content Placeholder 10">
            <a:extLst>
              <a:ext uri="{FF2B5EF4-FFF2-40B4-BE49-F238E27FC236}">
                <a16:creationId xmlns:a16="http://schemas.microsoft.com/office/drawing/2014/main" id="{1ADD3CD2-20F2-A5D0-AC1A-EDCE96947239}"/>
              </a:ext>
            </a:extLst>
          </p:cNvPr>
          <p:cNvSpPr>
            <a:spLocks noGrp="1"/>
          </p:cNvSpPr>
          <p:nvPr>
            <p:ph idx="1"/>
          </p:nvPr>
        </p:nvSpPr>
        <p:spPr>
          <a:xfrm>
            <a:off x="1167493" y="2087561"/>
            <a:ext cx="9779182" cy="1659491"/>
          </a:xfrm>
        </p:spPr>
        <p:txBody>
          <a:bodyPr/>
          <a:lstStyle/>
          <a:p>
            <a:r>
              <a:rPr lang="en-US" b="0" i="0" dirty="0">
                <a:solidFill>
                  <a:srgbClr val="374151"/>
                </a:solidFill>
                <a:effectLst/>
                <a:latin typeface="Söhne"/>
              </a:rPr>
              <a:t>Although we have yet to obtain actual data, we can still conduct a data assessment using sample data. This sample data exhibits similarities to the real data we anticipate acquiring from CW-E, thus allowing for meaningful analysis and evaluation.</a:t>
            </a:r>
          </a:p>
          <a:p>
            <a:endParaRPr lang="en-CA" dirty="0"/>
          </a:p>
        </p:txBody>
      </p:sp>
      <p:sp>
        <p:nvSpPr>
          <p:cNvPr id="4" name="Date Placeholder 3">
            <a:extLst>
              <a:ext uri="{FF2B5EF4-FFF2-40B4-BE49-F238E27FC236}">
                <a16:creationId xmlns:a16="http://schemas.microsoft.com/office/drawing/2014/main" id="{26AE9DF7-8CC4-EC0C-787C-B05DFDC2D29C}"/>
              </a:ext>
            </a:extLst>
          </p:cNvPr>
          <p:cNvSpPr>
            <a:spLocks noGrp="1"/>
          </p:cNvSpPr>
          <p:nvPr>
            <p:ph type="dt" sz="half" idx="2"/>
          </p:nvPr>
        </p:nvSpPr>
        <p:spPr/>
        <p:txBody>
          <a:bodyPr/>
          <a:lstStyle/>
          <a:p>
            <a:fld id="{DD9C8446-696E-6942-B6C8-CC9CAD0B34E0}" type="datetime1">
              <a:rPr lang="en-US" smtClean="0"/>
              <a:pPr/>
              <a:t>2/28/2023</a:t>
            </a:fld>
            <a:endParaRPr lang="en-US" dirty="0"/>
          </a:p>
        </p:txBody>
      </p:sp>
      <p:sp>
        <p:nvSpPr>
          <p:cNvPr id="5" name="Footer Placeholder 4">
            <a:extLst>
              <a:ext uri="{FF2B5EF4-FFF2-40B4-BE49-F238E27FC236}">
                <a16:creationId xmlns:a16="http://schemas.microsoft.com/office/drawing/2014/main" id="{3DCFE673-E54A-BEB3-B190-1B8871C594E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DAE8BFF-D0B5-2685-AC7A-D111AFD4C52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2" name="TextBox 11">
            <a:extLst>
              <a:ext uri="{FF2B5EF4-FFF2-40B4-BE49-F238E27FC236}">
                <a16:creationId xmlns:a16="http://schemas.microsoft.com/office/drawing/2014/main" id="{B56FD833-561F-C965-CCB2-41623FF85058}"/>
              </a:ext>
            </a:extLst>
          </p:cNvPr>
          <p:cNvSpPr txBox="1"/>
          <p:nvPr/>
        </p:nvSpPr>
        <p:spPr>
          <a:xfrm>
            <a:off x="1292087" y="3982549"/>
            <a:ext cx="9114183" cy="461665"/>
          </a:xfrm>
          <a:prstGeom prst="rect">
            <a:avLst/>
          </a:prstGeom>
          <a:noFill/>
        </p:spPr>
        <p:txBody>
          <a:bodyPr wrap="square" rtlCol="0">
            <a:spAutoFit/>
          </a:bodyPr>
          <a:lstStyle/>
          <a:p>
            <a:pPr algn="ctr"/>
            <a:r>
              <a:rPr lang="en-CA" sz="2400" b="1" dirty="0"/>
              <a:t>STEPS INVOLVING IN DATA ASSESSMENT</a:t>
            </a:r>
          </a:p>
        </p:txBody>
      </p:sp>
      <p:sp>
        <p:nvSpPr>
          <p:cNvPr id="13" name="TextBox 12">
            <a:extLst>
              <a:ext uri="{FF2B5EF4-FFF2-40B4-BE49-F238E27FC236}">
                <a16:creationId xmlns:a16="http://schemas.microsoft.com/office/drawing/2014/main" id="{21C0AA3F-513E-021F-3C15-A68CF275C81A}"/>
              </a:ext>
            </a:extLst>
          </p:cNvPr>
          <p:cNvSpPr txBox="1"/>
          <p:nvPr/>
        </p:nvSpPr>
        <p:spPr>
          <a:xfrm>
            <a:off x="2082018" y="4590660"/>
            <a:ext cx="7733786" cy="1384995"/>
          </a:xfrm>
          <a:prstGeom prst="rect">
            <a:avLst/>
          </a:prstGeom>
          <a:noFill/>
        </p:spPr>
        <p:txBody>
          <a:bodyPr wrap="square" rtlCol="0">
            <a:spAutoFit/>
          </a:bodyPr>
          <a:lstStyle/>
          <a:p>
            <a:pPr marL="285750" indent="-285750">
              <a:buFont typeface="Arial" panose="020B0604020202020204" pitchFamily="34" charset="0"/>
              <a:buChar char="•"/>
            </a:pPr>
            <a:r>
              <a:rPr lang="en-CA" sz="2800" b="0" i="0" dirty="0">
                <a:solidFill>
                  <a:srgbClr val="374151"/>
                </a:solidFill>
                <a:effectLst/>
                <a:latin typeface="Söhne"/>
              </a:rPr>
              <a:t>Data Quality Check</a:t>
            </a:r>
          </a:p>
          <a:p>
            <a:pPr marL="285750" indent="-285750">
              <a:buFont typeface="Arial" panose="020B0604020202020204" pitchFamily="34" charset="0"/>
              <a:buChar char="•"/>
            </a:pPr>
            <a:r>
              <a:rPr lang="en-CA" sz="2800" b="0" i="0" dirty="0">
                <a:solidFill>
                  <a:srgbClr val="374151"/>
                </a:solidFill>
                <a:effectLst/>
                <a:latin typeface="Söhne"/>
              </a:rPr>
              <a:t>Data Sampling</a:t>
            </a:r>
            <a:endParaRPr lang="en-CA" sz="2800" dirty="0">
              <a:solidFill>
                <a:srgbClr val="374151"/>
              </a:solidFill>
              <a:latin typeface="Söhne"/>
            </a:endParaRPr>
          </a:p>
          <a:p>
            <a:pPr marL="285750" indent="-285750">
              <a:buFont typeface="Arial" panose="020B0604020202020204" pitchFamily="34" charset="0"/>
              <a:buChar char="•"/>
            </a:pPr>
            <a:r>
              <a:rPr lang="en-CA" sz="2800" b="0" i="0" dirty="0">
                <a:solidFill>
                  <a:srgbClr val="374151"/>
                </a:solidFill>
                <a:effectLst/>
                <a:latin typeface="Söhne"/>
              </a:rPr>
              <a:t>Data Validation</a:t>
            </a:r>
            <a:endParaRPr lang="en-CA" sz="2800" dirty="0"/>
          </a:p>
        </p:txBody>
      </p:sp>
    </p:spTree>
    <p:extLst>
      <p:ext uri="{BB962C8B-B14F-4D97-AF65-F5344CB8AC3E}">
        <p14:creationId xmlns:p14="http://schemas.microsoft.com/office/powerpoint/2010/main" val="57174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EC18-B8DC-45DA-9CF9-F096A586D4D5}"/>
              </a:ext>
            </a:extLst>
          </p:cNvPr>
          <p:cNvSpPr>
            <a:spLocks noGrp="1"/>
          </p:cNvSpPr>
          <p:nvPr>
            <p:ph type="title"/>
          </p:nvPr>
        </p:nvSpPr>
        <p:spPr/>
        <p:txBody>
          <a:bodyPr/>
          <a:lstStyle/>
          <a:p>
            <a:r>
              <a:rPr lang="en-CA" sz="4800" b="0" i="0" dirty="0">
                <a:solidFill>
                  <a:srgbClr val="374151"/>
                </a:solidFill>
                <a:effectLst/>
                <a:latin typeface="Söhne"/>
              </a:rPr>
              <a:t>Data Quality Check</a:t>
            </a:r>
            <a:endParaRPr lang="en-CA" dirty="0"/>
          </a:p>
        </p:txBody>
      </p:sp>
      <p:sp>
        <p:nvSpPr>
          <p:cNvPr id="3" name="Content Placeholder 2">
            <a:extLst>
              <a:ext uri="{FF2B5EF4-FFF2-40B4-BE49-F238E27FC236}">
                <a16:creationId xmlns:a16="http://schemas.microsoft.com/office/drawing/2014/main" id="{27C242E2-9C47-7E6D-A7C8-DCDCB3FB465A}"/>
              </a:ext>
            </a:extLst>
          </p:cNvPr>
          <p:cNvSpPr>
            <a:spLocks noGrp="1"/>
          </p:cNvSpPr>
          <p:nvPr>
            <p:ph idx="1"/>
          </p:nvPr>
        </p:nvSpPr>
        <p:spPr>
          <a:xfrm>
            <a:off x="1167492" y="1863626"/>
            <a:ext cx="9142833" cy="3510806"/>
          </a:xfrm>
        </p:spPr>
        <p:txBody>
          <a:bodyPr/>
          <a:lstStyle/>
          <a:p>
            <a:r>
              <a:rPr lang="en-US" b="0" i="0" dirty="0">
                <a:solidFill>
                  <a:srgbClr val="374151"/>
                </a:solidFill>
                <a:effectLst/>
                <a:latin typeface="Söhne"/>
              </a:rPr>
              <a:t>It is important to ensure that the data is of high quality and free from errors. This can be done through data profiling, where we check data for </a:t>
            </a:r>
          </a:p>
          <a:p>
            <a:pPr marL="457200" indent="-457200">
              <a:buFont typeface="Arial" panose="020B0604020202020204" pitchFamily="34" charset="0"/>
              <a:buChar char="•"/>
            </a:pPr>
            <a:r>
              <a:rPr lang="en-US" b="0" i="0" dirty="0">
                <a:solidFill>
                  <a:srgbClr val="374151"/>
                </a:solidFill>
                <a:effectLst/>
                <a:latin typeface="Söhne"/>
              </a:rPr>
              <a:t>Completeness</a:t>
            </a:r>
          </a:p>
          <a:p>
            <a:pPr marL="457200" indent="-457200">
              <a:buFont typeface="Arial" panose="020B0604020202020204" pitchFamily="34" charset="0"/>
              <a:buChar char="•"/>
            </a:pPr>
            <a:r>
              <a:rPr lang="en-US" b="0" i="0" dirty="0">
                <a:solidFill>
                  <a:srgbClr val="374151"/>
                </a:solidFill>
                <a:effectLst/>
                <a:latin typeface="Söhne"/>
              </a:rPr>
              <a:t>Consistency</a:t>
            </a:r>
          </a:p>
          <a:p>
            <a:pPr marL="457200" indent="-457200">
              <a:buFont typeface="Arial" panose="020B0604020202020204" pitchFamily="34" charset="0"/>
              <a:buChar char="•"/>
            </a:pPr>
            <a:r>
              <a:rPr lang="en-US" dirty="0">
                <a:solidFill>
                  <a:srgbClr val="374151"/>
                </a:solidFill>
                <a:latin typeface="Söhne"/>
              </a:rPr>
              <a:t>A</a:t>
            </a:r>
            <a:r>
              <a:rPr lang="en-US" b="0" i="0" dirty="0">
                <a:solidFill>
                  <a:srgbClr val="374151"/>
                </a:solidFill>
                <a:effectLst/>
                <a:latin typeface="Söhne"/>
              </a:rPr>
              <a:t>ccuracy</a:t>
            </a:r>
          </a:p>
          <a:p>
            <a:pPr marL="457200" indent="-457200">
              <a:buFont typeface="Arial" panose="020B0604020202020204" pitchFamily="34" charset="0"/>
              <a:buChar char="•"/>
            </a:pPr>
            <a:r>
              <a:rPr lang="en-US" dirty="0">
                <a:solidFill>
                  <a:srgbClr val="374151"/>
                </a:solidFill>
                <a:latin typeface="Söhne"/>
              </a:rPr>
              <a:t>V</a:t>
            </a:r>
            <a:r>
              <a:rPr lang="en-US" b="0" i="0" dirty="0">
                <a:solidFill>
                  <a:srgbClr val="374151"/>
                </a:solidFill>
                <a:effectLst/>
                <a:latin typeface="Söhne"/>
              </a:rPr>
              <a:t>alidity</a:t>
            </a:r>
            <a:endParaRPr lang="en-CA" dirty="0"/>
          </a:p>
        </p:txBody>
      </p:sp>
      <p:sp>
        <p:nvSpPr>
          <p:cNvPr id="4" name="Date Placeholder 3">
            <a:extLst>
              <a:ext uri="{FF2B5EF4-FFF2-40B4-BE49-F238E27FC236}">
                <a16:creationId xmlns:a16="http://schemas.microsoft.com/office/drawing/2014/main" id="{0F2C70A0-4EC8-0422-6B8F-987F48B88785}"/>
              </a:ext>
            </a:extLst>
          </p:cNvPr>
          <p:cNvSpPr>
            <a:spLocks noGrp="1"/>
          </p:cNvSpPr>
          <p:nvPr>
            <p:ph type="dt" sz="half" idx="2"/>
          </p:nvPr>
        </p:nvSpPr>
        <p:spPr/>
        <p:txBody>
          <a:bodyPr/>
          <a:lstStyle/>
          <a:p>
            <a:fld id="{7E7AB22C-8B7E-9B4A-8C65-396C3C874D86}" type="datetime1">
              <a:rPr lang="en-US" smtClean="0"/>
              <a:pPr/>
              <a:t>2/28/2023</a:t>
            </a:fld>
            <a:endParaRPr lang="en-US" dirty="0"/>
          </a:p>
        </p:txBody>
      </p:sp>
      <p:sp>
        <p:nvSpPr>
          <p:cNvPr id="5" name="Footer Placeholder 4">
            <a:extLst>
              <a:ext uri="{FF2B5EF4-FFF2-40B4-BE49-F238E27FC236}">
                <a16:creationId xmlns:a16="http://schemas.microsoft.com/office/drawing/2014/main" id="{8656BAA4-7901-0B16-2B15-289CF9DB33B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9DC5E29-E9FA-D638-A180-C72D884F7A06}"/>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8" name="Picture 7" descr="Table&#10;&#10;Description automatically generated">
            <a:extLst>
              <a:ext uri="{FF2B5EF4-FFF2-40B4-BE49-F238E27FC236}">
                <a16:creationId xmlns:a16="http://schemas.microsoft.com/office/drawing/2014/main" id="{3304BF17-A559-EC3C-E178-BA3ED5D9E839}"/>
              </a:ext>
            </a:extLst>
          </p:cNvPr>
          <p:cNvPicPr>
            <a:picLocks noChangeAspect="1"/>
          </p:cNvPicPr>
          <p:nvPr/>
        </p:nvPicPr>
        <p:blipFill rotWithShape="1">
          <a:blip r:embed="rId2"/>
          <a:srcRect l="-463" t="7909" r="1909" b="49890"/>
          <a:stretch/>
        </p:blipFill>
        <p:spPr>
          <a:xfrm>
            <a:off x="3965511" y="3060442"/>
            <a:ext cx="7623110" cy="2887824"/>
          </a:xfrm>
          <a:prstGeom prst="rect">
            <a:avLst/>
          </a:prstGeom>
        </p:spPr>
      </p:pic>
    </p:spTree>
    <p:extLst>
      <p:ext uri="{BB962C8B-B14F-4D97-AF65-F5344CB8AC3E}">
        <p14:creationId xmlns:p14="http://schemas.microsoft.com/office/powerpoint/2010/main" val="3728363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447</TotalTime>
  <Words>981</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Söhne</vt:lpstr>
      <vt:lpstr>Tenorite</vt:lpstr>
      <vt:lpstr>Wingdings</vt:lpstr>
      <vt:lpstr>Office Theme</vt:lpstr>
      <vt:lpstr>Broadband usage        CW-E</vt:lpstr>
      <vt:lpstr>Team Members</vt:lpstr>
      <vt:lpstr>Contents</vt:lpstr>
      <vt:lpstr>Problem statement</vt:lpstr>
      <vt:lpstr>Goals and objectives</vt:lpstr>
      <vt:lpstr>Analytical Goal</vt:lpstr>
      <vt:lpstr>Dataset and Its Sources</vt:lpstr>
      <vt:lpstr>Data assessment</vt:lpstr>
      <vt:lpstr>Data Quality Check</vt:lpstr>
      <vt:lpstr>Checking each columns in Data for Quality Check</vt:lpstr>
      <vt:lpstr>Data Sampling</vt:lpstr>
      <vt:lpstr>Data Validation</vt:lpstr>
      <vt:lpstr>Preprocessing </vt:lpstr>
      <vt:lpstr>Cleaning</vt:lpstr>
      <vt:lpstr>Transforming &amp; Preparing data for further analysis </vt:lpstr>
      <vt:lpstr>Data Analyzation and Visualization</vt:lpstr>
      <vt:lpstr>Dashboards</vt:lpstr>
      <vt:lpstr>PowerPoint Presentation</vt:lpstr>
      <vt:lpstr>PowerPoint Presentation</vt:lpstr>
      <vt:lpstr>Summary of findings </vt:lpstr>
      <vt:lpstr>Timeline &amp; Plan for Next Steps</vt:lpstr>
      <vt:lpstr>Areas of focus</vt:lpstr>
      <vt:lpstr>References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Broadband usage CW-E</dc:title>
  <dc:creator>Gagandeep kaur Heera</dc:creator>
  <cp:lastModifiedBy>Anil Kakkar</cp:lastModifiedBy>
  <cp:revision>6</cp:revision>
  <dcterms:created xsi:type="dcterms:W3CDTF">2023-02-26T06:42:27Z</dcterms:created>
  <dcterms:modified xsi:type="dcterms:W3CDTF">2023-02-28T21:19:45Z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