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7" r:id="rId7"/>
    <p:sldId id="261" r:id="rId8"/>
    <p:sldId id="262" r:id="rId9"/>
    <p:sldId id="268" r:id="rId10"/>
    <p:sldId id="263" r:id="rId11"/>
    <p:sldId id="264" r:id="rId12"/>
    <p:sldId id="265" r:id="rId13"/>
  </p:sldIdLst>
  <p:sldSz cx="12192000" cy="6858000"/>
  <p:notesSz cx="6858000" cy="9144000"/>
  <p:embeddedFontLst>
    <p:embeddedFont>
      <p:font typeface="Fira Sans Extra Condensed Medium" panose="020B060402020202020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ontserrat Medium" panose="000006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UpjnUhmk9ab6UjqOR6gIQT8wV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ableStyles" Target="tableStyle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p:cSld name="1_Vertical Title and Text">
    <p:spTree>
      <p:nvGrpSpPr>
        <p:cNvPr id="1" name="Shape 24"/>
        <p:cNvGrpSpPr/>
        <p:nvPr/>
      </p:nvGrpSpPr>
      <p:grpSpPr>
        <a:xfrm>
          <a:off x="0" y="0"/>
          <a:ext cx="0" cy="0"/>
          <a:chOff x="0" y="0"/>
          <a:chExt cx="0" cy="0"/>
        </a:xfrm>
      </p:grpSpPr>
      <p:sp>
        <p:nvSpPr>
          <p:cNvPr id="25" name="Google Shape;25;p39"/>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9"/>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9" name="Google Shape;79;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41"/>
          <p:cNvSpPr>
            <a:spLocks noGrp="1"/>
          </p:cNvSpPr>
          <p:nvPr>
            <p:ph type="pic" idx="2"/>
          </p:nvPr>
        </p:nvSpPr>
        <p:spPr>
          <a:xfrm>
            <a:off x="1" y="0"/>
            <a:ext cx="12192000" cy="6858000"/>
          </a:xfrm>
          <a:prstGeom prst="rect">
            <a:avLst/>
          </a:prstGeom>
          <a:noFill/>
          <a:ln>
            <a:noFill/>
          </a:ln>
        </p:spPr>
      </p:sp>
      <p:sp>
        <p:nvSpPr>
          <p:cNvPr id="29" name="Google Shape;29;p41"/>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Google Shape;32;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Google Shape;51;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Google Shape;72;p73"/>
          <p:cNvSpPr>
            <a:spLocks noGrp="1"/>
          </p:cNvSpPr>
          <p:nvPr>
            <p:ph type="pic" idx="2"/>
          </p:nvPr>
        </p:nvSpPr>
        <p:spPr>
          <a:xfrm>
            <a:off x="5183188" y="987425"/>
            <a:ext cx="6172200" cy="4873625"/>
          </a:xfrm>
          <a:prstGeom prst="rect">
            <a:avLst/>
          </a:prstGeom>
          <a:noFill/>
          <a:ln>
            <a:noFill/>
          </a:ln>
        </p:spPr>
      </p:sp>
      <p:sp>
        <p:nvSpPr>
          <p:cNvPr id="73" name="Google Shape;73;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38"/>
          <p:cNvPicPr preferRelativeResize="0"/>
          <p:nvPr/>
        </p:nvPicPr>
        <p:blipFill rotWithShape="1">
          <a:blip r:embed="rId13">
            <a:alphaModFix/>
          </a:blip>
          <a:srcRect l="22326" t="32664" r="11835" b="35100"/>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8" name="Google Shape;18;p38"/>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1" name="Google Shape;21;p38"/>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2" name="Google Shape;22;p38" descr="A logo with text overlay&#10;&#10;Description automatically generated"/>
          <p:cNvPicPr preferRelativeResize="0"/>
          <p:nvPr/>
        </p:nvPicPr>
        <p:blipFill rotWithShape="1">
          <a:blip r:embed="rId14">
            <a:alphaModFix/>
          </a:blip>
          <a:srcRect l="37906" t="34096" r="9605" b="36394"/>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94" name="Google Shape;94;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95" name="Google Shape;95;p1"/>
          <p:cNvGrpSpPr/>
          <p:nvPr/>
        </p:nvGrpSpPr>
        <p:grpSpPr>
          <a:xfrm>
            <a:off x="0" y="3139018"/>
            <a:ext cx="12192150" cy="594842"/>
            <a:chOff x="0" y="3138055"/>
            <a:chExt cx="12192150" cy="595805"/>
          </a:xfrm>
        </p:grpSpPr>
        <p:sp>
          <p:nvSpPr>
            <p:cNvPr id="96" name="Google Shape;96;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2021-25</a:t>
              </a:r>
              <a:endParaRPr sz="1351" b="0" i="0" u="none" strike="noStrike" cap="none" dirty="0">
                <a:solidFill>
                  <a:schemeClr val="lt1"/>
                </a:solidFill>
                <a:latin typeface="Calibri"/>
                <a:ea typeface="Calibri"/>
                <a:cs typeface="Calibri"/>
                <a:sym typeface="Calibri"/>
              </a:endParaRPr>
            </a:p>
          </p:txBody>
        </p:sp>
        <p:sp>
          <p:nvSpPr>
            <p:cNvPr id="97" name="Google Shape;97;p1"/>
            <p:cNvSpPr/>
            <p:nvPr/>
          </p:nvSpPr>
          <p:spPr>
            <a:xfrm>
              <a:off x="9553950" y="3138060"/>
              <a:ext cx="2638200" cy="595800"/>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Major Project</a:t>
              </a:r>
              <a:endParaRPr dirty="0"/>
            </a:p>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Project ID: </a:t>
              </a:r>
              <a:r>
                <a:rPr lang="en-US" sz="1351" dirty="0">
                  <a:solidFill>
                    <a:schemeClr val="lt1"/>
                  </a:solidFill>
                  <a:latin typeface="Calibri"/>
                  <a:ea typeface="Calibri"/>
                  <a:cs typeface="Calibri"/>
                  <a:sym typeface="Calibri"/>
                </a:rPr>
                <a:t>A8</a:t>
              </a:r>
              <a:endParaRPr sz="1351" b="0" i="0" u="none" strike="noStrike" cap="none" dirty="0">
                <a:solidFill>
                  <a:schemeClr val="lt1"/>
                </a:solidFill>
                <a:latin typeface="Calibri"/>
                <a:ea typeface="Calibri"/>
                <a:cs typeface="Calibri"/>
                <a:sym typeface="Calibri"/>
              </a:endParaRPr>
            </a:p>
          </p:txBody>
        </p:sp>
      </p:grpSp>
      <p:sp>
        <p:nvSpPr>
          <p:cNvPr id="98" name="Google Shape;98;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100" name="Google Shape;100;p1"/>
          <p:cNvGrpSpPr/>
          <p:nvPr/>
        </p:nvGrpSpPr>
        <p:grpSpPr>
          <a:xfrm rot="2700000">
            <a:off x="5984712" y="5183993"/>
            <a:ext cx="231043" cy="225933"/>
            <a:chOff x="11087593" y="13905"/>
            <a:chExt cx="1085533" cy="1061509"/>
          </a:xfrm>
        </p:grpSpPr>
        <p:sp>
          <p:nvSpPr>
            <p:cNvPr id="101" name="Google Shape;101;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02" name="Google Shape;102;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03" name="Google Shape;103;p1"/>
          <p:cNvPicPr preferRelativeResize="0"/>
          <p:nvPr/>
        </p:nvPicPr>
        <p:blipFill rotWithShape="1">
          <a:blip r:embed="rId4">
            <a:alphaModFix/>
          </a:blip>
          <a:srcRect l="22328" t="32664" r="61002" b="35100"/>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Times New Roman"/>
                <a:ea typeface="Montserrat"/>
                <a:cs typeface="Times New Roman"/>
                <a:sym typeface="Times New Roman"/>
              </a:rPr>
              <a:t>MULTI OBJECT TRACKING ON LOW COST EMBEDDED PLATFORMS</a:t>
            </a:r>
            <a:endParaRPr sz="1800" b="1" i="0" u="none" strike="noStrike" cap="none" dirty="0">
              <a:solidFill>
                <a:schemeClr val="dk1"/>
              </a:solidFill>
              <a:latin typeface="Montserrat"/>
              <a:ea typeface="Montserrat"/>
              <a:cs typeface="Montserrat"/>
              <a:sym typeface="Montserrat"/>
            </a:endParaRPr>
          </a:p>
        </p:txBody>
      </p:sp>
      <p:sp>
        <p:nvSpPr>
          <p:cNvPr id="107" name="Google Shape;107;p1"/>
          <p:cNvSpPr/>
          <p:nvPr/>
        </p:nvSpPr>
        <p:spPr>
          <a:xfrm>
            <a:off x="66260" y="5253329"/>
            <a:ext cx="2926946"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Team: </a:t>
            </a:r>
            <a:endParaRPr/>
          </a:p>
          <a:p>
            <a:pPr marL="285750" marR="0" lvl="0" indent="-285750" algn="ctr" rtl="0">
              <a:lnSpc>
                <a:spcPct val="100000"/>
              </a:lnSpc>
              <a:spcBef>
                <a:spcPts val="0"/>
              </a:spcBef>
              <a:spcAft>
                <a:spcPts val="0"/>
              </a:spcAft>
              <a:buClr>
                <a:srgbClr val="000000"/>
              </a:buClr>
              <a:buSzPts val="1400"/>
              <a:buFont typeface="Arial"/>
              <a:buChar char="•"/>
            </a:pPr>
            <a:r>
              <a:rPr lang="en-US" b="1">
                <a:solidFill>
                  <a:schemeClr val="dk1"/>
                </a:solidFill>
                <a:latin typeface="Montserrat Medium"/>
                <a:ea typeface="Montserrat Medium"/>
                <a:cs typeface="Montserrat Medium"/>
                <a:sym typeface="Montserrat Medium"/>
              </a:rPr>
              <a:t>109</a:t>
            </a:r>
            <a:r>
              <a:rPr lang="en-US" sz="1400" b="1" i="0" u="none" strike="noStrike" cap="none">
                <a:solidFill>
                  <a:schemeClr val="dk1"/>
                </a:solidFill>
                <a:latin typeface="Montserrat Medium"/>
                <a:ea typeface="Montserrat Medium"/>
                <a:cs typeface="Montserrat Medium"/>
                <a:sym typeface="Montserrat Medium"/>
              </a:rPr>
              <a:t> </a:t>
            </a:r>
            <a:r>
              <a:rPr lang="en-US" b="1">
                <a:solidFill>
                  <a:schemeClr val="dk1"/>
                </a:solidFill>
                <a:latin typeface="Montserrat Medium"/>
                <a:ea typeface="Montserrat Medium"/>
                <a:cs typeface="Montserrat Medium"/>
                <a:sym typeface="Montserrat Medium"/>
              </a:rPr>
              <a:t>Domma Anil Kumar</a:t>
            </a:r>
            <a:endParaRPr/>
          </a:p>
          <a:p>
            <a:pPr marL="0" marR="0" lvl="0" indent="0" algn="l" rtl="0">
              <a:lnSpc>
                <a:spcPct val="100000"/>
              </a:lnSpc>
              <a:spcBef>
                <a:spcPts val="0"/>
              </a:spcBef>
              <a:spcAft>
                <a:spcPts val="0"/>
              </a:spcAft>
              <a:buNone/>
            </a:pPr>
            <a:r>
              <a:rPr lang="en-US" b="1">
                <a:solidFill>
                  <a:schemeClr val="dk1"/>
                </a:solidFill>
                <a:latin typeface="Montserrat Medium"/>
                <a:ea typeface="Montserrat Medium"/>
                <a:cs typeface="Montserrat Medium"/>
                <a:sym typeface="Montserrat Medium"/>
              </a:rPr>
              <a:t>    .402</a:t>
            </a:r>
            <a:r>
              <a:rPr lang="en-US" sz="1400" b="1" i="0" u="none" strike="noStrike" cap="none">
                <a:solidFill>
                  <a:schemeClr val="dk1"/>
                </a:solidFill>
                <a:latin typeface="Montserrat Medium"/>
                <a:ea typeface="Montserrat Medium"/>
                <a:cs typeface="Montserrat Medium"/>
                <a:sym typeface="Montserrat Medium"/>
              </a:rPr>
              <a:t> M.V.</a:t>
            </a:r>
            <a:r>
              <a:rPr lang="en-US" b="1">
                <a:solidFill>
                  <a:schemeClr val="dk1"/>
                </a:solidFill>
                <a:latin typeface="Montserrat Medium"/>
                <a:ea typeface="Montserrat Medium"/>
                <a:cs typeface="Montserrat Medium"/>
                <a:sym typeface="Montserrat Medium"/>
              </a:rPr>
              <a:t>Rathnakar Reddy</a:t>
            </a:r>
            <a:endParaRPr sz="1400" b="1" i="0" u="none" strike="noStrike" cap="none">
              <a:solidFill>
                <a:schemeClr val="dk1"/>
              </a:solidFill>
              <a:latin typeface="Arial"/>
              <a:ea typeface="Arial"/>
              <a:cs typeface="Arial"/>
              <a:sym typeface="Arial"/>
            </a:endParaRPr>
          </a:p>
          <a:p>
            <a:pPr marL="285750" marR="0" lvl="0" indent="-285750" algn="ctr" rtl="0">
              <a:lnSpc>
                <a:spcPct val="100000"/>
              </a:lnSpc>
              <a:spcBef>
                <a:spcPts val="0"/>
              </a:spcBef>
              <a:spcAft>
                <a:spcPts val="0"/>
              </a:spcAft>
              <a:buClr>
                <a:srgbClr val="000000"/>
              </a:buClr>
              <a:buSzPts val="1400"/>
              <a:buFont typeface="Arial"/>
              <a:buChar char="•"/>
            </a:pPr>
            <a:r>
              <a:rPr lang="en-US" b="1">
                <a:solidFill>
                  <a:schemeClr val="dk1"/>
                </a:solidFill>
                <a:latin typeface="Montserrat Medium"/>
                <a:ea typeface="Montserrat Medium"/>
                <a:cs typeface="Montserrat Medium"/>
                <a:sym typeface="Montserrat Medium"/>
              </a:rPr>
              <a:t>435 N.Badrinath Reddy</a:t>
            </a:r>
            <a:endParaRPr sz="1400" b="1" i="0" u="none" strike="noStrike" cap="none">
              <a:solidFill>
                <a:schemeClr val="dk1"/>
              </a:solidFill>
              <a:latin typeface="Montserrat Medium"/>
              <a:ea typeface="Montserrat Medium"/>
              <a:cs typeface="Montserrat Medium"/>
              <a:sym typeface="Montserrat Medium"/>
            </a:endParaRPr>
          </a:p>
          <a:p>
            <a:pPr marL="457200" marR="0" lvl="0" indent="0" algn="l" rtl="0">
              <a:lnSpc>
                <a:spcPct val="100000"/>
              </a:lnSpc>
              <a:spcBef>
                <a:spcPts val="0"/>
              </a:spcBef>
              <a:spcAft>
                <a:spcPts val="0"/>
              </a:spcAft>
              <a:buNone/>
            </a:pPr>
            <a:endParaRPr sz="1400" b="1" i="0" u="none" strike="noStrike" cap="none">
              <a:solidFill>
                <a:schemeClr val="dk1"/>
              </a:solidFill>
              <a:latin typeface="Arial"/>
              <a:ea typeface="Arial"/>
              <a:cs typeface="Arial"/>
              <a:sym typeface="Arial"/>
            </a:endParaRPr>
          </a:p>
          <a:p>
            <a:pPr marL="285750" marR="0" lvl="0" indent="-19685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8" name="Google Shape;108;p1"/>
          <p:cNvSpPr/>
          <p:nvPr/>
        </p:nvSpPr>
        <p:spPr>
          <a:xfrm>
            <a:off x="9449802" y="5295901"/>
            <a:ext cx="2926946"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Mentor: </a:t>
            </a:r>
            <a:endParaRPr/>
          </a:p>
          <a:p>
            <a:pPr marL="285750" marR="0" lvl="0" indent="-285750" algn="ctr" rtl="0">
              <a:lnSpc>
                <a:spcPct val="100000"/>
              </a:lnSpc>
              <a:spcBef>
                <a:spcPts val="0"/>
              </a:spcBef>
              <a:spcAft>
                <a:spcPts val="0"/>
              </a:spcAft>
              <a:buClr>
                <a:srgbClr val="000000"/>
              </a:buClr>
              <a:buSzPts val="1400"/>
              <a:buFont typeface="Arial"/>
              <a:buChar char="•"/>
            </a:pPr>
            <a:r>
              <a:rPr lang="en-US" b="1">
                <a:solidFill>
                  <a:schemeClr val="dk1"/>
                </a:solidFill>
                <a:latin typeface="Montserrat Medium"/>
                <a:ea typeface="Montserrat Medium"/>
                <a:cs typeface="Montserrat Medium"/>
                <a:sym typeface="Montserrat Medium"/>
              </a:rPr>
              <a:t>Dr.Venkata Kranthi </a:t>
            </a: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88" name="Google Shape;288;p15"/>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Contribution</a:t>
            </a:r>
            <a:endParaRPr sz="1400" b="0" i="0" u="none" strike="noStrike" cap="none">
              <a:solidFill>
                <a:srgbClr val="000000"/>
              </a:solidFill>
              <a:latin typeface="Arial"/>
              <a:ea typeface="Arial"/>
              <a:cs typeface="Arial"/>
              <a:sym typeface="Arial"/>
            </a:endParaRPr>
          </a:p>
        </p:txBody>
      </p:sp>
      <p:sp>
        <p:nvSpPr>
          <p:cNvPr id="289" name="Google Shape;289;p15"/>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Verdana"/>
                <a:ea typeface="Verdana"/>
                <a:cs typeface="Verdana"/>
                <a:sym typeface="Verdana"/>
              </a:rPr>
              <a:t>Team Progress and Movement</a:t>
            </a:r>
            <a:endParaRPr dirty="0"/>
          </a:p>
          <a:p>
            <a:pPr marL="0" marR="0" lvl="0" indent="0" algn="l" rtl="0">
              <a:lnSpc>
                <a:spcPct val="100000"/>
              </a:lnSpc>
              <a:spcBef>
                <a:spcPts val="0"/>
              </a:spcBef>
              <a:spcAft>
                <a:spcPts val="0"/>
              </a:spcAft>
              <a:buNone/>
            </a:pPr>
            <a:r>
              <a:rPr lang="en-US" dirty="0">
                <a:latin typeface="Verdana"/>
                <a:ea typeface="Verdana"/>
                <a:cs typeface="Verdana"/>
                <a:sym typeface="Verdana"/>
              </a:rPr>
              <a:t>  </a:t>
            </a:r>
            <a:endParaRPr dirty="0">
              <a:latin typeface="Verdana"/>
              <a:ea typeface="Verdana"/>
              <a:cs typeface="Verdana"/>
              <a:sym typeface="Verdana"/>
            </a:endParaRPr>
          </a:p>
          <a:p>
            <a:pPr marL="57150" lvl="0" indent="-288925" algn="l" rtl="0">
              <a:spcBef>
                <a:spcPts val="0"/>
              </a:spcBef>
              <a:spcAft>
                <a:spcPts val="0"/>
              </a:spcAft>
              <a:buSzPts val="1400"/>
              <a:buFont typeface="Verdana"/>
              <a:buChar char="•"/>
            </a:pPr>
            <a:r>
              <a:rPr lang="en-US" dirty="0">
                <a:solidFill>
                  <a:schemeClr val="dk1"/>
                </a:solidFill>
                <a:latin typeface="Verdana"/>
                <a:ea typeface="Verdana"/>
                <a:cs typeface="Verdana"/>
                <a:sym typeface="Verdana"/>
              </a:rPr>
              <a:t>Completed the Abstract and Articles and </a:t>
            </a:r>
            <a:r>
              <a:rPr lang="en-US" dirty="0" err="1">
                <a:solidFill>
                  <a:schemeClr val="dk1"/>
                </a:solidFill>
                <a:latin typeface="Verdana"/>
                <a:ea typeface="Verdana"/>
                <a:cs typeface="Verdana"/>
                <a:sym typeface="Verdana"/>
              </a:rPr>
              <a:t>prearation</a:t>
            </a:r>
            <a:r>
              <a:rPr lang="en-US" dirty="0">
                <a:solidFill>
                  <a:schemeClr val="dk1"/>
                </a:solidFill>
                <a:latin typeface="Verdana"/>
                <a:ea typeface="Verdana"/>
                <a:cs typeface="Verdana"/>
                <a:sym typeface="Verdana"/>
              </a:rPr>
              <a:t> hardware materials.</a:t>
            </a:r>
            <a:endParaRPr dirty="0">
              <a:latin typeface="Verdana"/>
              <a:ea typeface="Verdana"/>
              <a:cs typeface="Verdana"/>
              <a:sym typeface="Verdana"/>
            </a:endParaRPr>
          </a:p>
          <a:p>
            <a:pPr marL="57150" marR="0" lvl="0" indent="-288925" algn="l" rtl="0">
              <a:lnSpc>
                <a:spcPct val="100000"/>
              </a:lnSpc>
              <a:spcBef>
                <a:spcPts val="0"/>
              </a:spcBef>
              <a:spcAft>
                <a:spcPts val="0"/>
              </a:spcAft>
              <a:buSzPts val="1400"/>
              <a:buFont typeface="Verdana"/>
              <a:buChar char="•"/>
            </a:pPr>
            <a:r>
              <a:rPr lang="en-US" dirty="0">
                <a:latin typeface="Verdana"/>
                <a:ea typeface="Verdana"/>
                <a:cs typeface="Verdana"/>
                <a:sym typeface="Verdana"/>
              </a:rPr>
              <a:t>Going through the Implementation of the Multi Object Detection and object Tracking.</a:t>
            </a:r>
            <a:endParaRPr dirty="0">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p:txBody>
      </p:sp>
      <p:sp>
        <p:nvSpPr>
          <p:cNvPr id="290" name="Google Shape;290;p15"/>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Individual Contribution </a:t>
            </a:r>
            <a:endParaRPr/>
          </a:p>
          <a:p>
            <a:pPr marL="0" marR="0" lvl="3" indent="0" algn="l" rtl="0">
              <a:lnSpc>
                <a:spcPct val="100000"/>
              </a:lnSpc>
              <a:spcBef>
                <a:spcPts val="0"/>
              </a:spcBef>
              <a:spcAft>
                <a:spcPts val="0"/>
              </a:spcAft>
              <a:buNone/>
            </a:pPr>
            <a:r>
              <a:rPr lang="en-US" sz="1400" b="0" i="0" u="none" strike="noStrike" cap="none">
                <a:solidFill>
                  <a:srgbClr val="000000"/>
                </a:solidFill>
                <a:latin typeface="Verdana"/>
                <a:ea typeface="Verdana"/>
                <a:cs typeface="Verdana"/>
                <a:sym typeface="Verdana"/>
              </a:rPr>
              <a:t>Key contributions: </a:t>
            </a:r>
            <a:r>
              <a:rPr lang="en-US">
                <a:latin typeface="Verdana"/>
                <a:ea typeface="Verdana"/>
                <a:cs typeface="Verdana"/>
                <a:sym typeface="Verdana"/>
              </a:rPr>
              <a:t>DOMMA ANIL KUMAR</a:t>
            </a:r>
            <a:r>
              <a:rPr lang="en-US" sz="1400" b="0" i="0" u="none" strike="noStrike" cap="none">
                <a:solidFill>
                  <a:srgbClr val="000000"/>
                </a:solidFill>
                <a:latin typeface="Verdana"/>
                <a:ea typeface="Verdana"/>
                <a:cs typeface="Verdana"/>
                <a:sym typeface="Verdana"/>
              </a:rPr>
              <a:t> </a:t>
            </a:r>
            <a:endParaRPr/>
          </a:p>
          <a:p>
            <a:pPr marL="285750" marR="0" lvl="1" indent="-285750" algn="l" rtl="0">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Implementing the Software Part of the Multi Object Detection and Tracking.</a:t>
            </a:r>
            <a:endParaRPr/>
          </a:p>
          <a:p>
            <a:pPr marL="0" marR="0" lvl="3" indent="0" algn="l" rtl="0">
              <a:lnSpc>
                <a:spcPct val="100000"/>
              </a:lnSpc>
              <a:spcBef>
                <a:spcPts val="0"/>
              </a:spcBef>
              <a:spcAft>
                <a:spcPts val="0"/>
              </a:spcAft>
              <a:buNone/>
            </a:pPr>
            <a:r>
              <a:rPr lang="en-US" sz="1400" b="0" i="0" u="none" strike="noStrike" cap="none">
                <a:solidFill>
                  <a:srgbClr val="000000"/>
                </a:solidFill>
                <a:latin typeface="Verdana"/>
                <a:ea typeface="Verdana"/>
                <a:cs typeface="Verdana"/>
                <a:sym typeface="Verdana"/>
              </a:rPr>
              <a:t>Key contributions: </a:t>
            </a:r>
            <a:r>
              <a:rPr lang="en-US">
                <a:latin typeface="Verdana"/>
                <a:ea typeface="Verdana"/>
                <a:cs typeface="Verdana"/>
                <a:sym typeface="Verdana"/>
              </a:rPr>
              <a:t>M.V. RATHNAKAR</a:t>
            </a:r>
            <a:endParaRPr/>
          </a:p>
          <a:p>
            <a:pPr marL="285750" marR="0" lvl="1" indent="-285750" algn="l" rtl="0">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Studying the Articles and explaining the New Outcomes.</a:t>
            </a:r>
            <a:endParaRPr/>
          </a:p>
          <a:p>
            <a:pPr marL="0" marR="0" lvl="3" indent="0" algn="l" rtl="0">
              <a:lnSpc>
                <a:spcPct val="100000"/>
              </a:lnSpc>
              <a:spcBef>
                <a:spcPts val="0"/>
              </a:spcBef>
              <a:spcAft>
                <a:spcPts val="0"/>
              </a:spcAft>
              <a:buNone/>
            </a:pPr>
            <a:r>
              <a:rPr lang="en-US" sz="1400" b="0" i="0" u="none" strike="noStrike" cap="none">
                <a:solidFill>
                  <a:srgbClr val="000000"/>
                </a:solidFill>
                <a:latin typeface="Verdana"/>
                <a:ea typeface="Verdana"/>
                <a:cs typeface="Verdana"/>
                <a:sym typeface="Verdana"/>
              </a:rPr>
              <a:t>Key contributions: </a:t>
            </a:r>
            <a:r>
              <a:rPr lang="en-US">
                <a:latin typeface="Verdana"/>
                <a:ea typeface="Verdana"/>
                <a:cs typeface="Verdana"/>
                <a:sym typeface="Verdana"/>
              </a:rPr>
              <a:t>N. BADRINATH REDDY</a:t>
            </a:r>
            <a:endParaRPr/>
          </a:p>
          <a:p>
            <a:pPr marL="285750" marR="0" lvl="1" indent="-285750" algn="l" rtl="0">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Implementing the Hardware Part Of the Multi Object Detection and Tracking.</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296" name="Google Shape;296;p1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Conclusion &amp; Future Work</a:t>
            </a:r>
            <a:endParaRPr sz="1400" b="0" i="0" u="none" strike="noStrike" cap="none">
              <a:solidFill>
                <a:srgbClr val="000000"/>
              </a:solidFill>
              <a:latin typeface="Arial"/>
              <a:ea typeface="Arial"/>
              <a:cs typeface="Arial"/>
              <a:sym typeface="Arial"/>
            </a:endParaRPr>
          </a:p>
        </p:txBody>
      </p:sp>
      <p:sp>
        <p:nvSpPr>
          <p:cNvPr id="297" name="Google Shape;297;p16"/>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Verdana"/>
                <a:ea typeface="Verdana"/>
                <a:cs typeface="Verdana"/>
                <a:sym typeface="Verdana"/>
              </a:rPr>
              <a:t>Summary and Conclusion</a:t>
            </a:r>
            <a:endParaRPr b="1" dirty="0">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ea typeface="Verdana"/>
                <a:cs typeface="Times New Roman" panose="02020603050405020304" pitchFamily="18" charset="0"/>
                <a:sym typeface="Verdana"/>
              </a:rPr>
              <a:t> "</a:t>
            </a:r>
            <a:r>
              <a:rPr lang="en-US" sz="1800" dirty="0">
                <a:latin typeface="Times New Roman" panose="02020603050405020304" pitchFamily="18" charset="0"/>
                <a:ea typeface="Verdana"/>
                <a:cs typeface="Times New Roman" panose="02020603050405020304" pitchFamily="18" charset="0"/>
                <a:sym typeface="Verdana"/>
              </a:rPr>
              <a:t>So far, we have analyzed object detection and acquired knowledge of the hardware components required for this project."</a:t>
            </a:r>
            <a:endParaRPr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dirty="0">
                <a:solidFill>
                  <a:srgbClr val="000000"/>
                </a:solidFill>
                <a:latin typeface="Verdana"/>
                <a:ea typeface="Verdana"/>
                <a:cs typeface="Verdana"/>
                <a:sym typeface="Verdana"/>
              </a:rPr>
              <a:t>Future Work</a:t>
            </a:r>
          </a:p>
          <a:p>
            <a:pPr marL="0" marR="0" lvl="0" indent="0" algn="l" rtl="0">
              <a:lnSpc>
                <a:spcPct val="100000"/>
              </a:lnSpc>
              <a:spcBef>
                <a:spcPts val="0"/>
              </a:spcBef>
              <a:spcAft>
                <a:spcPts val="0"/>
              </a:spcAft>
              <a:buNone/>
            </a:pPr>
            <a:r>
              <a:rPr lang="en-US" sz="1800" b="0" i="0" u="none" strike="noStrike" dirty="0">
                <a:solidFill>
                  <a:srgbClr val="000000"/>
                </a:solidFill>
                <a:effectLst/>
                <a:latin typeface="Times New Roman" panose="02020603050405020304" pitchFamily="18" charset="0"/>
              </a:rPr>
              <a:t>The project's subsequent stages will then concentrate more on the Raspberry Pi's deeper hardware integration and improvements. To continue the software work where we are stuck and increase the effectiveness of object identification and tracking, future research would look into hardware like the </a:t>
            </a:r>
            <a:r>
              <a:rPr lang="en-US" sz="1800" b="0" i="0" u="none" strike="noStrike" dirty="0" err="1">
                <a:solidFill>
                  <a:srgbClr val="000000"/>
                </a:solidFill>
                <a:effectLst/>
                <a:latin typeface="Times New Roman" panose="02020603050405020304" pitchFamily="18" charset="0"/>
              </a:rPr>
              <a:t>Rasberypi</a:t>
            </a:r>
            <a:r>
              <a:rPr lang="en-US" sz="1800" b="0" i="0" u="none" strike="noStrike" dirty="0">
                <a:solidFill>
                  <a:srgbClr val="000000"/>
                </a:solidFill>
                <a:effectLst/>
                <a:latin typeface="Times New Roman" panose="02020603050405020304" pitchFamily="18" charset="0"/>
              </a:rPr>
              <a: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84"/>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303" name="Google Shape;303;p84"/>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304" name="Google Shape;304;p84"/>
          <p:cNvGrpSpPr/>
          <p:nvPr/>
        </p:nvGrpSpPr>
        <p:grpSpPr>
          <a:xfrm>
            <a:off x="11856720" y="1182857"/>
            <a:ext cx="223520" cy="990718"/>
            <a:chOff x="11856720" y="140636"/>
            <a:chExt cx="223520" cy="990718"/>
          </a:xfrm>
        </p:grpSpPr>
        <p:grpSp>
          <p:nvGrpSpPr>
            <p:cNvPr id="305" name="Google Shape;305;p84"/>
            <p:cNvGrpSpPr/>
            <p:nvPr/>
          </p:nvGrpSpPr>
          <p:grpSpPr>
            <a:xfrm>
              <a:off x="11856720" y="660278"/>
              <a:ext cx="223520" cy="471076"/>
              <a:chOff x="9734551" y="3138055"/>
              <a:chExt cx="2457449" cy="1328450"/>
            </a:xfrm>
          </p:grpSpPr>
          <p:sp>
            <p:nvSpPr>
              <p:cNvPr id="306" name="Google Shape;306;p84"/>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07" name="Google Shape;307;p84"/>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308" name="Google Shape;308;p84"/>
            <p:cNvGrpSpPr/>
            <p:nvPr/>
          </p:nvGrpSpPr>
          <p:grpSpPr>
            <a:xfrm>
              <a:off x="11856720" y="140636"/>
              <a:ext cx="223520" cy="471076"/>
              <a:chOff x="9734551" y="3138055"/>
              <a:chExt cx="2457449" cy="1328450"/>
            </a:xfrm>
          </p:grpSpPr>
          <p:sp>
            <p:nvSpPr>
              <p:cNvPr id="309" name="Google Shape;309;p84"/>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10" name="Google Shape;310;p84"/>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311" name="Google Shape;311;p84"/>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76"/>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14" name="Google Shape;114;p76"/>
          <p:cNvGrpSpPr/>
          <p:nvPr/>
        </p:nvGrpSpPr>
        <p:grpSpPr>
          <a:xfrm>
            <a:off x="11856720" y="140636"/>
            <a:ext cx="223520" cy="990718"/>
            <a:chOff x="11856720" y="140636"/>
            <a:chExt cx="223520" cy="990718"/>
          </a:xfrm>
        </p:grpSpPr>
        <p:grpSp>
          <p:nvGrpSpPr>
            <p:cNvPr id="115" name="Google Shape;115;p76"/>
            <p:cNvGrpSpPr/>
            <p:nvPr/>
          </p:nvGrpSpPr>
          <p:grpSpPr>
            <a:xfrm>
              <a:off x="11856720" y="660278"/>
              <a:ext cx="223520" cy="471076"/>
              <a:chOff x="9734551" y="3138055"/>
              <a:chExt cx="2457449" cy="1328450"/>
            </a:xfrm>
          </p:grpSpPr>
          <p:sp>
            <p:nvSpPr>
              <p:cNvPr id="116" name="Google Shape;116;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7" name="Google Shape;117;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8" name="Google Shape;118;p76"/>
            <p:cNvGrpSpPr/>
            <p:nvPr/>
          </p:nvGrpSpPr>
          <p:grpSpPr>
            <a:xfrm>
              <a:off x="11856720" y="140636"/>
              <a:ext cx="223520" cy="471076"/>
              <a:chOff x="9734551" y="3138055"/>
              <a:chExt cx="2457449" cy="1328450"/>
            </a:xfrm>
          </p:grpSpPr>
          <p:sp>
            <p:nvSpPr>
              <p:cNvPr id="119" name="Google Shape;119;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20" name="Google Shape;120;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21" name="Google Shape;121;p76"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22" name="Google Shape;122;p7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Project Group – Details</a:t>
            </a:r>
            <a:endParaRPr sz="1400" b="0" i="0" u="none" strike="noStrike" cap="none">
              <a:solidFill>
                <a:srgbClr val="000000"/>
              </a:solidFill>
              <a:latin typeface="Arial"/>
              <a:ea typeface="Arial"/>
              <a:cs typeface="Arial"/>
              <a:sym typeface="Arial"/>
            </a:endParaRPr>
          </a:p>
        </p:txBody>
      </p:sp>
      <p:grpSp>
        <p:nvGrpSpPr>
          <p:cNvPr id="123" name="Google Shape;123;p76"/>
          <p:cNvGrpSpPr/>
          <p:nvPr/>
        </p:nvGrpSpPr>
        <p:grpSpPr>
          <a:xfrm>
            <a:off x="550606" y="762414"/>
            <a:ext cx="10965118" cy="305674"/>
            <a:chOff x="550606" y="762414"/>
            <a:chExt cx="10965118" cy="305674"/>
          </a:xfrm>
        </p:grpSpPr>
        <p:sp>
          <p:nvSpPr>
            <p:cNvPr id="124" name="Google Shape;124;p76"/>
            <p:cNvSpPr/>
            <p:nvPr/>
          </p:nvSpPr>
          <p:spPr>
            <a:xfrm>
              <a:off x="550606" y="76590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Photo </a:t>
              </a:r>
              <a:endParaRPr sz="1000" b="1" i="0" u="none" strike="noStrike" cap="none">
                <a:solidFill>
                  <a:srgbClr val="000000"/>
                </a:solidFill>
                <a:latin typeface="Arial"/>
                <a:ea typeface="Arial"/>
                <a:cs typeface="Arial"/>
                <a:sym typeface="Arial"/>
              </a:endParaRPr>
            </a:p>
          </p:txBody>
        </p:sp>
        <p:sp>
          <p:nvSpPr>
            <p:cNvPr id="125" name="Google Shape;125;p76"/>
            <p:cNvSpPr/>
            <p:nvPr/>
          </p:nvSpPr>
          <p:spPr>
            <a:xfrm>
              <a:off x="2759165" y="762415"/>
              <a:ext cx="187182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Track</a:t>
              </a:r>
              <a:endParaRPr sz="1000" b="1" i="0" u="none" strike="noStrike" cap="none">
                <a:solidFill>
                  <a:srgbClr val="000000"/>
                </a:solidFill>
                <a:latin typeface="Arial"/>
                <a:ea typeface="Arial"/>
                <a:cs typeface="Arial"/>
                <a:sym typeface="Arial"/>
              </a:endParaRPr>
            </a:p>
          </p:txBody>
        </p:sp>
        <p:sp>
          <p:nvSpPr>
            <p:cNvPr id="126" name="Google Shape;126;p76"/>
            <p:cNvSpPr/>
            <p:nvPr/>
          </p:nvSpPr>
          <p:spPr>
            <a:xfrm>
              <a:off x="4799359" y="772109"/>
              <a:ext cx="2004564"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Roll No</a:t>
              </a:r>
              <a:endParaRPr sz="1000" b="1" i="0" u="none" strike="noStrike" cap="none">
                <a:solidFill>
                  <a:srgbClr val="000000"/>
                </a:solidFill>
                <a:latin typeface="Arial"/>
                <a:ea typeface="Arial"/>
                <a:cs typeface="Arial"/>
                <a:sym typeface="Arial"/>
              </a:endParaRPr>
            </a:p>
          </p:txBody>
        </p:sp>
        <p:sp>
          <p:nvSpPr>
            <p:cNvPr id="127" name="Google Shape;127;p76"/>
            <p:cNvSpPr/>
            <p:nvPr/>
          </p:nvSpPr>
          <p:spPr>
            <a:xfrm>
              <a:off x="6937875" y="762414"/>
              <a:ext cx="457784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Name</a:t>
              </a:r>
              <a:endParaRPr sz="1000" b="1" i="0" u="none" strike="noStrike" cap="none">
                <a:solidFill>
                  <a:srgbClr val="000000"/>
                </a:solidFill>
                <a:latin typeface="Arial"/>
                <a:ea typeface="Arial"/>
                <a:cs typeface="Arial"/>
                <a:sym typeface="Arial"/>
              </a:endParaRPr>
            </a:p>
          </p:txBody>
        </p:sp>
      </p:grpSp>
      <p:grpSp>
        <p:nvGrpSpPr>
          <p:cNvPr id="128" name="Google Shape;128;p76"/>
          <p:cNvGrpSpPr/>
          <p:nvPr/>
        </p:nvGrpSpPr>
        <p:grpSpPr>
          <a:xfrm>
            <a:off x="2759164" y="1557374"/>
            <a:ext cx="8790811" cy="599700"/>
            <a:chOff x="2759164" y="1557374"/>
            <a:chExt cx="8790811" cy="599700"/>
          </a:xfrm>
        </p:grpSpPr>
        <p:sp>
          <p:nvSpPr>
            <p:cNvPr id="129" name="Google Shape;129;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AI/ML</a:t>
              </a:r>
              <a:endParaRPr sz="900" b="0" i="0" u="none" strike="noStrike" cap="none">
                <a:solidFill>
                  <a:srgbClr val="000000"/>
                </a:solidFill>
                <a:latin typeface="Arial"/>
                <a:ea typeface="Arial"/>
                <a:cs typeface="Arial"/>
                <a:sym typeface="Arial"/>
              </a:endParaRPr>
            </a:p>
          </p:txBody>
        </p:sp>
        <p:sp>
          <p:nvSpPr>
            <p:cNvPr id="130" name="Google Shape;130;p76"/>
            <p:cNvSpPr/>
            <p:nvPr/>
          </p:nvSpPr>
          <p:spPr>
            <a:xfrm>
              <a:off x="4799350" y="1557374"/>
              <a:ext cx="2024700" cy="5997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BU21EECE0100109</a:t>
              </a:r>
              <a:endParaRPr sz="900" b="0" i="0" u="none" strike="noStrike" cap="none">
                <a:solidFill>
                  <a:srgbClr val="000000"/>
                </a:solidFill>
                <a:latin typeface="Arial"/>
                <a:ea typeface="Arial"/>
                <a:cs typeface="Arial"/>
                <a:sym typeface="Arial"/>
              </a:endParaRPr>
            </a:p>
          </p:txBody>
        </p:sp>
        <p:sp>
          <p:nvSpPr>
            <p:cNvPr id="131" name="Google Shape;131;p76"/>
            <p:cNvSpPr/>
            <p:nvPr/>
          </p:nvSpPr>
          <p:spPr>
            <a:xfrm>
              <a:off x="6972275" y="1557376"/>
              <a:ext cx="45777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DOMMA ANIL KUMAR</a:t>
              </a:r>
              <a:endParaRPr sz="900" b="0" i="0" u="none" strike="noStrike" cap="none">
                <a:solidFill>
                  <a:srgbClr val="000000"/>
                </a:solidFill>
                <a:latin typeface="Arial"/>
                <a:ea typeface="Arial"/>
                <a:cs typeface="Arial"/>
                <a:sym typeface="Arial"/>
              </a:endParaRPr>
            </a:p>
          </p:txBody>
        </p:sp>
      </p:grpSp>
      <p:grpSp>
        <p:nvGrpSpPr>
          <p:cNvPr id="132" name="Google Shape;132;p76"/>
          <p:cNvGrpSpPr/>
          <p:nvPr/>
        </p:nvGrpSpPr>
        <p:grpSpPr>
          <a:xfrm>
            <a:off x="791034" y="3415467"/>
            <a:ext cx="10919966" cy="1080213"/>
            <a:chOff x="905784" y="1270748"/>
            <a:chExt cx="10919966" cy="1080213"/>
          </a:xfrm>
        </p:grpSpPr>
        <p:sp>
          <p:nvSpPr>
            <p:cNvPr id="133" name="Google Shape;133;p76"/>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a:solidFill>
                    <a:schemeClr val="lt1"/>
                  </a:solidFill>
                  <a:latin typeface="Verdana"/>
                  <a:ea typeface="Verdana"/>
                  <a:cs typeface="Verdana"/>
                  <a:sym typeface="Verdana"/>
                </a:rPr>
                <a:t>Photo</a:t>
              </a:r>
              <a:endParaRPr sz="1050" b="0" i="0" u="none" strike="noStrike" cap="none">
                <a:solidFill>
                  <a:srgbClr val="000000"/>
                </a:solidFill>
                <a:latin typeface="Arial"/>
                <a:ea typeface="Arial"/>
                <a:cs typeface="Arial"/>
                <a:sym typeface="Arial"/>
              </a:endParaRPr>
            </a:p>
          </p:txBody>
        </p:sp>
        <p:sp>
          <p:nvSpPr>
            <p:cNvPr id="134" name="Google Shape;134;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AI/ML</a:t>
              </a:r>
              <a:endParaRPr sz="900" b="0" i="0" u="none" strike="noStrike" cap="none">
                <a:solidFill>
                  <a:srgbClr val="000000"/>
                </a:solidFill>
                <a:latin typeface="Arial"/>
                <a:ea typeface="Arial"/>
                <a:cs typeface="Arial"/>
                <a:sym typeface="Arial"/>
              </a:endParaRPr>
            </a:p>
          </p:txBody>
        </p:sp>
        <p:sp>
          <p:nvSpPr>
            <p:cNvPr id="135" name="Google Shape;135;p76"/>
            <p:cNvSpPr/>
            <p:nvPr/>
          </p:nvSpPr>
          <p:spPr>
            <a:xfrm>
              <a:off x="4782150" y="1614161"/>
              <a:ext cx="2007300" cy="7368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BU21EECE0100402</a:t>
              </a:r>
              <a:endParaRPr sz="900" b="0" i="0" u="none" strike="noStrike" cap="none">
                <a:solidFill>
                  <a:srgbClr val="000000"/>
                </a:solidFill>
                <a:latin typeface="Arial"/>
                <a:ea typeface="Arial"/>
                <a:cs typeface="Arial"/>
                <a:sym typeface="Arial"/>
              </a:endParaRPr>
            </a:p>
          </p:txBody>
        </p:sp>
        <p:sp>
          <p:nvSpPr>
            <p:cNvPr id="136" name="Google Shape;136;p76"/>
            <p:cNvSpPr/>
            <p:nvPr/>
          </p:nvSpPr>
          <p:spPr>
            <a:xfrm>
              <a:off x="7248050" y="1633576"/>
              <a:ext cx="45777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M.V.RATHNAKAR REDDY</a:t>
              </a:r>
              <a:endParaRPr sz="900" b="0" i="0" u="none" strike="noStrike" cap="none">
                <a:solidFill>
                  <a:srgbClr val="000000"/>
                </a:solidFill>
                <a:latin typeface="Arial"/>
                <a:ea typeface="Arial"/>
                <a:cs typeface="Arial"/>
                <a:sym typeface="Arial"/>
              </a:endParaRPr>
            </a:p>
          </p:txBody>
        </p:sp>
      </p:grpSp>
      <p:grpSp>
        <p:nvGrpSpPr>
          <p:cNvPr id="137" name="Google Shape;137;p76"/>
          <p:cNvGrpSpPr/>
          <p:nvPr/>
        </p:nvGrpSpPr>
        <p:grpSpPr>
          <a:xfrm>
            <a:off x="728194" y="5414903"/>
            <a:ext cx="10515529" cy="941509"/>
            <a:chOff x="905784" y="1270748"/>
            <a:chExt cx="10397003" cy="941509"/>
          </a:xfrm>
        </p:grpSpPr>
        <p:sp>
          <p:nvSpPr>
            <p:cNvPr id="138" name="Google Shape;138;p76"/>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a:solidFill>
                    <a:schemeClr val="lt1"/>
                  </a:solidFill>
                  <a:latin typeface="Verdana"/>
                  <a:ea typeface="Verdana"/>
                  <a:cs typeface="Verdana"/>
                  <a:sym typeface="Verdana"/>
                </a:rPr>
                <a:t>Photo</a:t>
              </a:r>
              <a:endParaRPr sz="1050" b="0" i="0" u="none" strike="noStrike" cap="none">
                <a:solidFill>
                  <a:srgbClr val="000000"/>
                </a:solidFill>
                <a:latin typeface="Arial"/>
                <a:ea typeface="Arial"/>
                <a:cs typeface="Arial"/>
                <a:sym typeface="Arial"/>
              </a:endParaRPr>
            </a:p>
          </p:txBody>
        </p:sp>
        <p:sp>
          <p:nvSpPr>
            <p:cNvPr id="139" name="Google Shape;139;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Verdana"/>
                  <a:ea typeface="Verdana"/>
                  <a:cs typeface="Verdana"/>
                  <a:sym typeface="Verdana"/>
                </a:rPr>
                <a:t>EECE AI/ML</a:t>
              </a:r>
              <a:endParaRPr sz="900" b="0" i="0" u="none" strike="noStrike" cap="none">
                <a:solidFill>
                  <a:srgbClr val="000000"/>
                </a:solidFill>
                <a:latin typeface="Arial"/>
                <a:ea typeface="Arial"/>
                <a:cs typeface="Arial"/>
                <a:sym typeface="Arial"/>
              </a:endParaRPr>
            </a:p>
          </p:txBody>
        </p:sp>
        <p:sp>
          <p:nvSpPr>
            <p:cNvPr id="140" name="Google Shape;140;p76"/>
            <p:cNvSpPr/>
            <p:nvPr/>
          </p:nvSpPr>
          <p:spPr>
            <a:xfrm>
              <a:off x="4799350" y="1557372"/>
              <a:ext cx="2138400" cy="5997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BU21EECE0100435</a:t>
              </a:r>
              <a:endParaRPr sz="900" b="0" i="0" u="none" strike="noStrike" cap="none">
                <a:solidFill>
                  <a:srgbClr val="000000"/>
                </a:solidFill>
                <a:latin typeface="Arial"/>
                <a:ea typeface="Arial"/>
                <a:cs typeface="Arial"/>
                <a:sym typeface="Arial"/>
              </a:endParaRPr>
            </a:p>
          </p:txBody>
        </p:sp>
        <p:sp>
          <p:nvSpPr>
            <p:cNvPr id="141" name="Google Shape;141;p76"/>
            <p:cNvSpPr/>
            <p:nvPr/>
          </p:nvSpPr>
          <p:spPr>
            <a:xfrm>
              <a:off x="7496387" y="1441648"/>
              <a:ext cx="3806400" cy="599700"/>
            </a:xfrm>
            <a:prstGeom prst="roundRect">
              <a:avLst>
                <a:gd name="adj" fmla="val 5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N.BADRINATH REDDY</a:t>
              </a:r>
              <a:endParaRPr sz="900" b="0" i="0" u="none" strike="noStrike" cap="none">
                <a:solidFill>
                  <a:srgbClr val="000000"/>
                </a:solidFill>
                <a:latin typeface="Arial"/>
                <a:ea typeface="Arial"/>
                <a:cs typeface="Arial"/>
                <a:sym typeface="Arial"/>
              </a:endParaRPr>
            </a:p>
          </p:txBody>
        </p:sp>
      </p:grpSp>
      <p:sp>
        <p:nvSpPr>
          <p:cNvPr id="142" name="Google Shape;142;p7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143" name="Google Shape;143;p76"/>
          <p:cNvPicPr preferRelativeResize="0"/>
          <p:nvPr/>
        </p:nvPicPr>
        <p:blipFill>
          <a:blip r:embed="rId5">
            <a:alphaModFix/>
          </a:blip>
          <a:stretch>
            <a:fillRect/>
          </a:stretch>
        </p:blipFill>
        <p:spPr>
          <a:xfrm>
            <a:off x="728194" y="1257258"/>
            <a:ext cx="1398829" cy="1664697"/>
          </a:xfrm>
          <a:prstGeom prst="rect">
            <a:avLst/>
          </a:prstGeom>
          <a:noFill/>
          <a:ln>
            <a:noFill/>
          </a:ln>
        </p:spPr>
      </p:pic>
      <p:pic>
        <p:nvPicPr>
          <p:cNvPr id="145" name="Google Shape;145;p76"/>
          <p:cNvPicPr preferRelativeResize="0"/>
          <p:nvPr/>
        </p:nvPicPr>
        <p:blipFill>
          <a:blip r:embed="rId6">
            <a:alphaModFix/>
          </a:blip>
          <a:stretch>
            <a:fillRect/>
          </a:stretch>
        </p:blipFill>
        <p:spPr>
          <a:xfrm>
            <a:off x="675133" y="4964993"/>
            <a:ext cx="1504950" cy="1944117"/>
          </a:xfrm>
          <a:prstGeom prst="rect">
            <a:avLst/>
          </a:prstGeom>
          <a:noFill/>
          <a:ln>
            <a:noFill/>
          </a:ln>
        </p:spPr>
      </p:pic>
      <p:pic>
        <p:nvPicPr>
          <p:cNvPr id="3" name="Picture 2">
            <a:extLst>
              <a:ext uri="{FF2B5EF4-FFF2-40B4-BE49-F238E27FC236}">
                <a16:creationId xmlns:a16="http://schemas.microsoft.com/office/drawing/2014/main" id="{D1E7BDCC-1B32-5A1C-1D22-45A9B7ED3608}"/>
              </a:ext>
            </a:extLst>
          </p:cNvPr>
          <p:cNvPicPr>
            <a:picLocks noChangeAspect="1"/>
          </p:cNvPicPr>
          <p:nvPr/>
        </p:nvPicPr>
        <p:blipFill>
          <a:blip r:embed="rId7"/>
          <a:srcRect l="6308" t="5131" r="6306" b="5324"/>
          <a:stretch/>
        </p:blipFill>
        <p:spPr>
          <a:xfrm>
            <a:off x="729560" y="3111126"/>
            <a:ext cx="1398829" cy="17033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5"/>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51" name="Google Shape;151;p5"/>
          <p:cNvGrpSpPr/>
          <p:nvPr/>
        </p:nvGrpSpPr>
        <p:grpSpPr>
          <a:xfrm>
            <a:off x="11856720" y="140636"/>
            <a:ext cx="223520" cy="990718"/>
            <a:chOff x="11856720" y="140636"/>
            <a:chExt cx="223520" cy="990718"/>
          </a:xfrm>
        </p:grpSpPr>
        <p:grpSp>
          <p:nvGrpSpPr>
            <p:cNvPr id="152" name="Google Shape;152;p5"/>
            <p:cNvGrpSpPr/>
            <p:nvPr/>
          </p:nvGrpSpPr>
          <p:grpSpPr>
            <a:xfrm>
              <a:off x="11856720" y="660278"/>
              <a:ext cx="223520" cy="471076"/>
              <a:chOff x="9734551" y="3138055"/>
              <a:chExt cx="2457449" cy="1328450"/>
            </a:xfrm>
          </p:grpSpPr>
          <p:sp>
            <p:nvSpPr>
              <p:cNvPr id="153" name="Google Shape;153;p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4" name="Google Shape;154;p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55" name="Google Shape;155;p5"/>
            <p:cNvGrpSpPr/>
            <p:nvPr/>
          </p:nvGrpSpPr>
          <p:grpSpPr>
            <a:xfrm>
              <a:off x="11856720" y="140636"/>
              <a:ext cx="223520" cy="471076"/>
              <a:chOff x="9734551" y="3138055"/>
              <a:chExt cx="2457449" cy="1328450"/>
            </a:xfrm>
          </p:grpSpPr>
          <p:sp>
            <p:nvSpPr>
              <p:cNvPr id="156" name="Google Shape;156;p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7" name="Google Shape;157;p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8" name="Google Shape;158;p5"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59" name="Google Shape;159;p5"/>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Objective and Goals</a:t>
            </a:r>
            <a:endParaRPr sz="1400" b="0" i="0" u="none" strike="noStrike" cap="none">
              <a:solidFill>
                <a:srgbClr val="000000"/>
              </a:solidFill>
              <a:latin typeface="Arial"/>
              <a:ea typeface="Arial"/>
              <a:cs typeface="Arial"/>
              <a:sym typeface="Arial"/>
            </a:endParaRPr>
          </a:p>
        </p:txBody>
      </p:sp>
      <p:sp>
        <p:nvSpPr>
          <p:cNvPr id="160" name="Google Shape;160;p5"/>
          <p:cNvSpPr/>
          <p:nvPr/>
        </p:nvSpPr>
        <p:spPr>
          <a:xfrm>
            <a:off x="550606" y="76590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Objective </a:t>
            </a:r>
            <a:endParaRPr sz="1000" b="1" i="0" u="none" strike="noStrike" cap="none">
              <a:solidFill>
                <a:srgbClr val="000000"/>
              </a:solidFill>
              <a:latin typeface="Arial"/>
              <a:ea typeface="Arial"/>
              <a:cs typeface="Arial"/>
              <a:sym typeface="Arial"/>
            </a:endParaRPr>
          </a:p>
        </p:txBody>
      </p:sp>
      <p:sp>
        <p:nvSpPr>
          <p:cNvPr id="161" name="Google Shape;161;p5"/>
          <p:cNvSpPr/>
          <p:nvPr/>
        </p:nvSpPr>
        <p:spPr>
          <a:xfrm>
            <a:off x="550606" y="3429000"/>
            <a:ext cx="2114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Goals</a:t>
            </a:r>
            <a:endParaRPr sz="1000" b="1" i="0" u="none" strike="noStrike" cap="none">
              <a:solidFill>
                <a:srgbClr val="000000"/>
              </a:solidFill>
              <a:latin typeface="Arial"/>
              <a:ea typeface="Arial"/>
              <a:cs typeface="Arial"/>
              <a:sym typeface="Arial"/>
            </a:endParaRPr>
          </a:p>
        </p:txBody>
      </p:sp>
      <p:sp>
        <p:nvSpPr>
          <p:cNvPr id="162" name="Google Shape;162;p5"/>
          <p:cNvSpPr txBox="1"/>
          <p:nvPr/>
        </p:nvSpPr>
        <p:spPr>
          <a:xfrm>
            <a:off x="1000125" y="1268348"/>
            <a:ext cx="9943200" cy="1674264"/>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US" sz="1800" b="0" i="0" u="none" strike="noStrike" dirty="0">
                <a:solidFill>
                  <a:srgbClr val="000000"/>
                </a:solidFill>
                <a:effectLst/>
                <a:latin typeface="Times New Roman" panose="02020603050405020304" pitchFamily="18" charset="0"/>
              </a:rPr>
              <a:t>Design and implement an MOT system for an autonomous vehicle using Raspberry Pi. The system shall be able to determine with accuracy the location of multiple objects in real time, such as pedestrians, vehicles, or other obstacles, to guarantee safety and informed decision-making when navigating any setting that concerns dynamic environments of driving</a:t>
            </a:r>
            <a:endParaRPr dirty="0"/>
          </a:p>
        </p:txBody>
      </p:sp>
      <p:sp>
        <p:nvSpPr>
          <p:cNvPr id="163" name="Google Shape;163;p5"/>
          <p:cNvSpPr txBox="1"/>
          <p:nvPr/>
        </p:nvSpPr>
        <p:spPr>
          <a:xfrm>
            <a:off x="1014942" y="3860497"/>
            <a:ext cx="9943200" cy="18589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panose="02020603050405020304" pitchFamily="18" charset="0"/>
                <a:ea typeface="Verdana"/>
                <a:cs typeface="Times New Roman" panose="02020603050405020304" pitchFamily="18" charset="0"/>
                <a:sym typeface="Verdana"/>
              </a:rPr>
              <a:t>Main Goals </a:t>
            </a:r>
            <a:endParaRPr sz="1800" dirty="0">
              <a:latin typeface="Times New Roman" panose="02020603050405020304" pitchFamily="18" charset="0"/>
              <a:cs typeface="Times New Roman" panose="02020603050405020304" pitchFamily="18" charset="0"/>
            </a:endParaRPr>
          </a:p>
          <a:p>
            <a:pPr marL="457200" lvl="0" indent="-317500" algn="l" rtl="0">
              <a:lnSpc>
                <a:spcPct val="115000"/>
              </a:lnSpc>
              <a:spcBef>
                <a:spcPts val="0"/>
              </a:spcBef>
              <a:spcAft>
                <a:spcPts val="0"/>
              </a:spcAft>
              <a:buSzPts val="140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DATA COLLECTION</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317500" algn="l" rtl="0">
              <a:lnSpc>
                <a:spcPct val="115000"/>
              </a:lnSpc>
              <a:spcBef>
                <a:spcPts val="0"/>
              </a:spcBef>
              <a:spcAft>
                <a:spcPts val="0"/>
              </a:spcAft>
              <a:buSzPts val="140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DETECTION</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317500" algn="l" rtl="0">
              <a:lnSpc>
                <a:spcPct val="115000"/>
              </a:lnSpc>
              <a:spcBef>
                <a:spcPts val="0"/>
              </a:spcBef>
              <a:spcAft>
                <a:spcPts val="0"/>
              </a:spcAft>
              <a:buSzPts val="140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TRACKING</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317500" algn="l" rtl="0">
              <a:lnSpc>
                <a:spcPct val="115000"/>
              </a:lnSpc>
              <a:spcBef>
                <a:spcPts val="0"/>
              </a:spcBef>
              <a:spcAft>
                <a:spcPts val="0"/>
              </a:spcAft>
              <a:buSzPts val="140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DATA ASSOCIATION</a:t>
            </a:r>
            <a:endParaRPr sz="1800" b="0" i="0" u="none" strike="noStrike" cap="none" dirty="0">
              <a:solidFill>
                <a:srgbClr val="000000"/>
              </a:solidFill>
              <a:latin typeface="Times New Roman" panose="02020603050405020304" pitchFamily="18" charset="0"/>
              <a:ea typeface="Verdana"/>
              <a:cs typeface="Times New Roman" panose="02020603050405020304" pitchFamily="18" charset="0"/>
              <a:sym typeface="Verdana"/>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p:txBody>
      </p:sp>
      <p:sp>
        <p:nvSpPr>
          <p:cNvPr id="164" name="Google Shape;164;p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6"/>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70" name="Google Shape;170;p6"/>
          <p:cNvGrpSpPr/>
          <p:nvPr/>
        </p:nvGrpSpPr>
        <p:grpSpPr>
          <a:xfrm>
            <a:off x="11856720" y="140636"/>
            <a:ext cx="223520" cy="990718"/>
            <a:chOff x="11856720" y="140636"/>
            <a:chExt cx="223520" cy="990718"/>
          </a:xfrm>
        </p:grpSpPr>
        <p:grpSp>
          <p:nvGrpSpPr>
            <p:cNvPr id="171" name="Google Shape;171;p6"/>
            <p:cNvGrpSpPr/>
            <p:nvPr/>
          </p:nvGrpSpPr>
          <p:grpSpPr>
            <a:xfrm>
              <a:off x="11856720" y="660278"/>
              <a:ext cx="223520" cy="471076"/>
              <a:chOff x="9734551" y="3138055"/>
              <a:chExt cx="2457449" cy="1328450"/>
            </a:xfrm>
          </p:grpSpPr>
          <p:sp>
            <p:nvSpPr>
              <p:cNvPr id="172" name="Google Shape;172;p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73" name="Google Shape;173;p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74" name="Google Shape;174;p6"/>
            <p:cNvGrpSpPr/>
            <p:nvPr/>
          </p:nvGrpSpPr>
          <p:grpSpPr>
            <a:xfrm>
              <a:off x="11856720" y="140636"/>
              <a:ext cx="223520" cy="471076"/>
              <a:chOff x="9734551" y="3138055"/>
              <a:chExt cx="2457449" cy="1328450"/>
            </a:xfrm>
          </p:grpSpPr>
          <p:sp>
            <p:nvSpPr>
              <p:cNvPr id="175" name="Google Shape;175;p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76" name="Google Shape;176;p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77" name="Google Shape;177;p6"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78" name="Google Shape;178;p6"/>
          <p:cNvSpPr txBox="1"/>
          <p:nvPr/>
        </p:nvSpPr>
        <p:spPr>
          <a:xfrm>
            <a:off x="452283" y="871532"/>
            <a:ext cx="11326800" cy="5735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a:p>
        </p:txBody>
      </p:sp>
      <p:sp>
        <p:nvSpPr>
          <p:cNvPr id="179" name="Google Shape;179;p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80" name="Google Shape;180;p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Project Plan</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171A5F77-B984-E5B9-1A37-7F2779E69155}"/>
              </a:ext>
            </a:extLst>
          </p:cNvPr>
          <p:cNvPicPr>
            <a:picLocks noChangeAspect="1"/>
          </p:cNvPicPr>
          <p:nvPr/>
        </p:nvPicPr>
        <p:blipFill>
          <a:blip r:embed="rId5"/>
          <a:stretch>
            <a:fillRect/>
          </a:stretch>
        </p:blipFill>
        <p:spPr>
          <a:xfrm>
            <a:off x="235811" y="1473369"/>
            <a:ext cx="11720377" cy="38980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87" name="Google Shape;187;p7"/>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Literature Survey</a:t>
            </a:r>
            <a:endParaRPr sz="1400" b="0" i="0" u="none" strike="noStrike" cap="none">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3ED8A035-82C8-ABDC-1238-E460BD18E6BA}"/>
              </a:ext>
            </a:extLst>
          </p:cNvPr>
          <p:cNvGraphicFramePr>
            <a:graphicFrameLocks noGrp="1"/>
          </p:cNvGraphicFramePr>
          <p:nvPr>
            <p:extLst>
              <p:ext uri="{D42A27DB-BD31-4B8C-83A1-F6EECF244321}">
                <p14:modId xmlns:p14="http://schemas.microsoft.com/office/powerpoint/2010/main" val="2539955599"/>
              </p:ext>
            </p:extLst>
          </p:nvPr>
        </p:nvGraphicFramePr>
        <p:xfrm>
          <a:off x="516198" y="1317523"/>
          <a:ext cx="10515599" cy="4787013"/>
        </p:xfrm>
        <a:graphic>
          <a:graphicData uri="http://schemas.openxmlformats.org/drawingml/2006/table">
            <a:tbl>
              <a:tblPr firstRow="1" bandRow="1">
                <a:tableStyleId>{5940675A-B579-460E-94D1-54222C63F5DA}</a:tableStyleId>
              </a:tblPr>
              <a:tblGrid>
                <a:gridCol w="762419">
                  <a:extLst>
                    <a:ext uri="{9D8B030D-6E8A-4147-A177-3AD203B41FA5}">
                      <a16:colId xmlns:a16="http://schemas.microsoft.com/office/drawing/2014/main" val="62135474"/>
                    </a:ext>
                  </a:extLst>
                </a:gridCol>
                <a:gridCol w="2644454">
                  <a:extLst>
                    <a:ext uri="{9D8B030D-6E8A-4147-A177-3AD203B41FA5}">
                      <a16:colId xmlns:a16="http://schemas.microsoft.com/office/drawing/2014/main" val="3591587269"/>
                    </a:ext>
                  </a:extLst>
                </a:gridCol>
                <a:gridCol w="1681316">
                  <a:extLst>
                    <a:ext uri="{9D8B030D-6E8A-4147-A177-3AD203B41FA5}">
                      <a16:colId xmlns:a16="http://schemas.microsoft.com/office/drawing/2014/main" val="2928068811"/>
                    </a:ext>
                  </a:extLst>
                </a:gridCol>
                <a:gridCol w="1415845">
                  <a:extLst>
                    <a:ext uri="{9D8B030D-6E8A-4147-A177-3AD203B41FA5}">
                      <a16:colId xmlns:a16="http://schemas.microsoft.com/office/drawing/2014/main" val="1351914828"/>
                    </a:ext>
                  </a:extLst>
                </a:gridCol>
                <a:gridCol w="4011565">
                  <a:extLst>
                    <a:ext uri="{9D8B030D-6E8A-4147-A177-3AD203B41FA5}">
                      <a16:colId xmlns:a16="http://schemas.microsoft.com/office/drawing/2014/main" val="1494697118"/>
                    </a:ext>
                  </a:extLst>
                </a:gridCol>
              </a:tblGrid>
              <a:tr h="889642">
                <a:tc>
                  <a:txBody>
                    <a:bodyPr/>
                    <a:lstStyle/>
                    <a:p>
                      <a:r>
                        <a:rPr lang="en-US" sz="1600" dirty="0" err="1"/>
                        <a:t>S.No</a:t>
                      </a:r>
                      <a:r>
                        <a:rPr lang="en-US" sz="1600" dirty="0"/>
                        <a:t>.</a:t>
                      </a:r>
                      <a:endParaRPr lang="en-IN" sz="1600" dirty="0"/>
                    </a:p>
                  </a:txBody>
                  <a:tcPr/>
                </a:tc>
                <a:tc>
                  <a:txBody>
                    <a:bodyPr/>
                    <a:lstStyle/>
                    <a:p>
                      <a:pPr algn="ctr"/>
                      <a:r>
                        <a:rPr lang="en-US" sz="1600" dirty="0"/>
                        <a:t>TITLE</a:t>
                      </a:r>
                      <a:endParaRPr lang="en-IN" sz="1600" dirty="0"/>
                    </a:p>
                  </a:txBody>
                  <a:tcPr/>
                </a:tc>
                <a:tc>
                  <a:txBody>
                    <a:bodyPr/>
                    <a:lstStyle/>
                    <a:p>
                      <a:pPr algn="ctr"/>
                      <a:r>
                        <a:rPr lang="en-US" sz="1600" dirty="0"/>
                        <a:t>AUTHOR</a:t>
                      </a:r>
                      <a:endParaRPr lang="en-IN" sz="1600" dirty="0"/>
                    </a:p>
                  </a:txBody>
                  <a:tcPr/>
                </a:tc>
                <a:tc>
                  <a:txBody>
                    <a:bodyPr/>
                    <a:lstStyle/>
                    <a:p>
                      <a:pPr algn="ctr"/>
                      <a:r>
                        <a:rPr lang="en-US" sz="1600" dirty="0"/>
                        <a:t>YEAR OF PUBLISHING</a:t>
                      </a:r>
                      <a:endParaRPr lang="en-IN" sz="1600" dirty="0"/>
                    </a:p>
                  </a:txBody>
                  <a:tcPr/>
                </a:tc>
                <a:tc>
                  <a:txBody>
                    <a:bodyPr/>
                    <a:lstStyle/>
                    <a:p>
                      <a:endParaRPr lang="en-US" dirty="0"/>
                    </a:p>
                    <a:p>
                      <a:r>
                        <a:rPr lang="en-IN" dirty="0"/>
                        <a:t>PARAMETERS MENTIONED</a:t>
                      </a:r>
                    </a:p>
                    <a:p>
                      <a:endParaRPr lang="en-IN" dirty="0"/>
                    </a:p>
                  </a:txBody>
                  <a:tcPr/>
                </a:tc>
                <a:extLst>
                  <a:ext uri="{0D108BD9-81ED-4DB2-BD59-A6C34878D82A}">
                    <a16:rowId xmlns:a16="http://schemas.microsoft.com/office/drawing/2014/main" val="1502842459"/>
                  </a:ext>
                </a:extLst>
              </a:tr>
              <a:tr h="1839559">
                <a:tc>
                  <a:txBody>
                    <a:bodyPr/>
                    <a:lstStyle/>
                    <a:p>
                      <a:pPr algn="ctr"/>
                      <a:r>
                        <a:rPr lang="en-US" dirty="0"/>
                        <a:t>1</a:t>
                      </a:r>
                      <a:endParaRPr lang="en-IN" dirty="0"/>
                    </a:p>
                  </a:txBody>
                  <a:tcPr/>
                </a:tc>
                <a:tc>
                  <a:txBody>
                    <a:bodyPr/>
                    <a:lstStyle/>
                    <a:p>
                      <a:pPr algn="ctr"/>
                      <a:r>
                        <a:rPr lang="en-US" dirty="0" err="1"/>
                        <a:t>EchoTrack</a:t>
                      </a:r>
                      <a:r>
                        <a:rPr lang="en-US" dirty="0"/>
                        <a:t>: Auditory Referring Multi-Object Tracking for Autonomous Driving</a:t>
                      </a:r>
                      <a:endParaRPr lang="en-IN" dirty="0"/>
                    </a:p>
                  </a:txBody>
                  <a:tcPr/>
                </a:tc>
                <a:tc>
                  <a:txBody>
                    <a:bodyPr/>
                    <a:lstStyle/>
                    <a:p>
                      <a:pPr algn="ctr"/>
                      <a:r>
                        <a:rPr lang="en-IN" dirty="0" err="1"/>
                        <a:t>Jiacheng</a:t>
                      </a:r>
                      <a:r>
                        <a:rPr lang="en-IN" dirty="0"/>
                        <a:t> Lin, </a:t>
                      </a:r>
                      <a:r>
                        <a:rPr lang="en-IN" dirty="0" err="1"/>
                        <a:t>Jiajun</a:t>
                      </a:r>
                      <a:r>
                        <a:rPr lang="en-IN" dirty="0"/>
                        <a:t> Chen</a:t>
                      </a:r>
                    </a:p>
                  </a:txBody>
                  <a:tcPr/>
                </a:tc>
                <a:tc>
                  <a:txBody>
                    <a:bodyPr/>
                    <a:lstStyle/>
                    <a:p>
                      <a:r>
                        <a:rPr lang="en-US" dirty="0"/>
                        <a:t>2019</a:t>
                      </a:r>
                      <a:endParaRPr lang="en-IN" dirty="0"/>
                    </a:p>
                  </a:txBody>
                  <a:tcPr/>
                </a:tc>
                <a:tc>
                  <a:txBody>
                    <a:bodyPr/>
                    <a:lstStyle/>
                    <a:p>
                      <a:r>
                        <a:rPr lang="en-US" b="1" dirty="0"/>
                        <a:t>Scene Understanding</a:t>
                      </a:r>
                      <a:r>
                        <a:rPr lang="en-US" dirty="0"/>
                        <a:t>: Understands auditory and visual aspects.</a:t>
                      </a:r>
                      <a:br>
                        <a:rPr lang="en-US" dirty="0"/>
                      </a:br>
                      <a:r>
                        <a:rPr lang="en-US" b="1" dirty="0"/>
                        <a:t>Multi-Object Tracking</a:t>
                      </a:r>
                      <a:r>
                        <a:rPr lang="en-US" dirty="0"/>
                        <a:t>: Tracks multiple objects using audio-visual cues.</a:t>
                      </a:r>
                      <a:br>
                        <a:rPr lang="en-US" dirty="0"/>
                      </a:br>
                      <a:r>
                        <a:rPr lang="en-US" b="1" dirty="0"/>
                        <a:t>Bi-FCFM</a:t>
                      </a:r>
                      <a:r>
                        <a:rPr lang="en-US" dirty="0"/>
                        <a:t>: Aligns and fuses audio-visual features.</a:t>
                      </a:r>
                      <a:br>
                        <a:rPr lang="en-US" dirty="0"/>
                      </a:br>
                      <a:r>
                        <a:rPr lang="en-US" b="1" dirty="0"/>
                        <a:t>ACTL</a:t>
                      </a:r>
                      <a:r>
                        <a:rPr lang="en-US" dirty="0"/>
                        <a:t>: Preserves features over long-range tracking.</a:t>
                      </a:r>
                      <a:endParaRPr lang="en-IN" dirty="0"/>
                    </a:p>
                  </a:txBody>
                  <a:tcPr/>
                </a:tc>
                <a:extLst>
                  <a:ext uri="{0D108BD9-81ED-4DB2-BD59-A6C34878D82A}">
                    <a16:rowId xmlns:a16="http://schemas.microsoft.com/office/drawing/2014/main" val="3604862737"/>
                  </a:ext>
                </a:extLst>
              </a:tr>
              <a:tr h="2057812">
                <a:tc>
                  <a:txBody>
                    <a:bodyPr/>
                    <a:lstStyle/>
                    <a:p>
                      <a:pPr algn="ctr"/>
                      <a:r>
                        <a:rPr lang="en-US" dirty="0"/>
                        <a:t>2</a:t>
                      </a:r>
                      <a:endParaRPr lang="en-IN" dirty="0"/>
                    </a:p>
                  </a:txBody>
                  <a:tcPr/>
                </a:tc>
                <a:tc>
                  <a:txBody>
                    <a:bodyPr/>
                    <a:lstStyle/>
                    <a:p>
                      <a:pPr algn="ctr"/>
                      <a:r>
                        <a:rPr lang="en-US" dirty="0"/>
                        <a:t>Deep Learning-Based Robust Multi-Object Tracking via Fusion of </a:t>
                      </a:r>
                      <a:r>
                        <a:rPr lang="en-US" dirty="0" err="1"/>
                        <a:t>mmWave</a:t>
                      </a:r>
                      <a:r>
                        <a:rPr lang="en-US" dirty="0"/>
                        <a:t> Radar and Camera Sensors</a:t>
                      </a:r>
                      <a:endParaRPr lang="en-IN" dirty="0"/>
                    </a:p>
                  </a:txBody>
                  <a:tcPr/>
                </a:tc>
                <a:tc>
                  <a:txBody>
                    <a:bodyPr/>
                    <a:lstStyle/>
                    <a:p>
                      <a:pPr algn="ctr"/>
                      <a:r>
                        <a:rPr lang="en-IN" dirty="0"/>
                        <a:t>Lei Cheng, </a:t>
                      </a:r>
                      <a:r>
                        <a:rPr lang="en-IN" dirty="0" err="1"/>
                        <a:t>Siyang</a:t>
                      </a:r>
                      <a:r>
                        <a:rPr lang="en-IN" dirty="0"/>
                        <a:t> Cao</a:t>
                      </a:r>
                    </a:p>
                  </a:txBody>
                  <a:tcPr/>
                </a:tc>
                <a:tc>
                  <a:txBody>
                    <a:bodyPr/>
                    <a:lstStyle/>
                    <a:p>
                      <a:r>
                        <a:rPr lang="en-US" dirty="0"/>
                        <a:t>2020</a:t>
                      </a:r>
                      <a:endParaRPr lang="en-IN" dirty="0"/>
                    </a:p>
                  </a:txBody>
                  <a:tcPr/>
                </a:tc>
                <a:tc>
                  <a:txBody>
                    <a:bodyPr/>
                    <a:lstStyle/>
                    <a:p>
                      <a:r>
                        <a:rPr lang="en-IN" b="1" dirty="0"/>
                        <a:t>Deep Learning for MOT</a:t>
                      </a:r>
                      <a:r>
                        <a:rPr lang="en-IN" dirty="0"/>
                        <a:t>: Utilizes deep learning to enhance multi-object tracking.</a:t>
                      </a:r>
                    </a:p>
                    <a:p>
                      <a:r>
                        <a:rPr lang="en-IN" b="1" dirty="0"/>
                        <a:t>Sensor Fusion</a:t>
                      </a:r>
                      <a:r>
                        <a:rPr lang="en-IN" dirty="0"/>
                        <a:t>: Combines mm Wave radar and camera data for improved accuracy.</a:t>
                      </a:r>
                    </a:p>
                    <a:p>
                      <a:r>
                        <a:rPr lang="en-IN" b="1" dirty="0"/>
                        <a:t>Bi-LSTM</a:t>
                      </a:r>
                      <a:r>
                        <a:rPr lang="en-IN" dirty="0"/>
                        <a:t>: Incorporates long-term temporal information for better motion prediction.</a:t>
                      </a:r>
                    </a:p>
                    <a:p>
                      <a:r>
                        <a:rPr lang="en-IN" b="1" dirty="0"/>
                        <a:t>Robustness</a:t>
                      </a:r>
                      <a:r>
                        <a:rPr lang="en-IN" dirty="0"/>
                        <a:t>: Ensures reliable tracking in low-visibility and occlusion scenarios.</a:t>
                      </a:r>
                    </a:p>
                    <a:p>
                      <a:endParaRPr lang="en-IN" dirty="0"/>
                    </a:p>
                  </a:txBody>
                  <a:tcPr/>
                </a:tc>
                <a:extLst>
                  <a:ext uri="{0D108BD9-81ED-4DB2-BD59-A6C34878D82A}">
                    <a16:rowId xmlns:a16="http://schemas.microsoft.com/office/drawing/2014/main" val="37193617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39EC8C7-DEF1-0B96-DAEC-4A4D7239E8B8}"/>
              </a:ext>
            </a:extLst>
          </p:cNvPr>
          <p:cNvSpPr>
            <a:spLocks noGrp="1"/>
          </p:cNvSpPr>
          <p:nvPr>
            <p:ph type="pic" idx="2"/>
          </p:nvPr>
        </p:nvSpPr>
        <p:spPr/>
      </p:sp>
      <p:sp>
        <p:nvSpPr>
          <p:cNvPr id="3" name="Slide Number Placeholder 2">
            <a:extLst>
              <a:ext uri="{FF2B5EF4-FFF2-40B4-BE49-F238E27FC236}">
                <a16:creationId xmlns:a16="http://schemas.microsoft.com/office/drawing/2014/main" id="{733CBDA5-4087-3B72-1C13-EB7595CA8F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4" name="Table 3">
            <a:extLst>
              <a:ext uri="{FF2B5EF4-FFF2-40B4-BE49-F238E27FC236}">
                <a16:creationId xmlns:a16="http://schemas.microsoft.com/office/drawing/2014/main" id="{225B0B97-055D-266D-49F2-09440AA179F6}"/>
              </a:ext>
            </a:extLst>
          </p:cNvPr>
          <p:cNvGraphicFramePr>
            <a:graphicFrameLocks noGrp="1"/>
          </p:cNvGraphicFramePr>
          <p:nvPr>
            <p:extLst>
              <p:ext uri="{D42A27DB-BD31-4B8C-83A1-F6EECF244321}">
                <p14:modId xmlns:p14="http://schemas.microsoft.com/office/powerpoint/2010/main" val="4281413013"/>
              </p:ext>
            </p:extLst>
          </p:nvPr>
        </p:nvGraphicFramePr>
        <p:xfrm>
          <a:off x="1268361" y="719665"/>
          <a:ext cx="10097730" cy="4362803"/>
        </p:xfrm>
        <a:graphic>
          <a:graphicData uri="http://schemas.openxmlformats.org/drawingml/2006/table">
            <a:tbl>
              <a:tblPr firstRow="1" bandRow="1">
                <a:tableStyleId>{8799B23B-EC83-4686-B30A-512413B5E67A}</a:tableStyleId>
              </a:tblPr>
              <a:tblGrid>
                <a:gridCol w="1002891">
                  <a:extLst>
                    <a:ext uri="{9D8B030D-6E8A-4147-A177-3AD203B41FA5}">
                      <a16:colId xmlns:a16="http://schemas.microsoft.com/office/drawing/2014/main" val="2393149812"/>
                    </a:ext>
                  </a:extLst>
                </a:gridCol>
                <a:gridCol w="1651819">
                  <a:extLst>
                    <a:ext uri="{9D8B030D-6E8A-4147-A177-3AD203B41FA5}">
                      <a16:colId xmlns:a16="http://schemas.microsoft.com/office/drawing/2014/main" val="1881429934"/>
                    </a:ext>
                  </a:extLst>
                </a:gridCol>
                <a:gridCol w="2113935">
                  <a:extLst>
                    <a:ext uri="{9D8B030D-6E8A-4147-A177-3AD203B41FA5}">
                      <a16:colId xmlns:a16="http://schemas.microsoft.com/office/drawing/2014/main" val="388201424"/>
                    </a:ext>
                  </a:extLst>
                </a:gridCol>
                <a:gridCol w="2585884">
                  <a:extLst>
                    <a:ext uri="{9D8B030D-6E8A-4147-A177-3AD203B41FA5}">
                      <a16:colId xmlns:a16="http://schemas.microsoft.com/office/drawing/2014/main" val="2020030441"/>
                    </a:ext>
                  </a:extLst>
                </a:gridCol>
                <a:gridCol w="2743201">
                  <a:extLst>
                    <a:ext uri="{9D8B030D-6E8A-4147-A177-3AD203B41FA5}">
                      <a16:colId xmlns:a16="http://schemas.microsoft.com/office/drawing/2014/main" val="3027263482"/>
                    </a:ext>
                  </a:extLst>
                </a:gridCol>
              </a:tblGrid>
              <a:tr h="1924403">
                <a:tc>
                  <a:txBody>
                    <a:bodyPr/>
                    <a:lstStyle/>
                    <a:p>
                      <a:r>
                        <a:rPr lang="en-US" b="0" dirty="0"/>
                        <a:t>3</a:t>
                      </a:r>
                      <a:endParaRPr lang="en-IN" b="0" dirty="0"/>
                    </a:p>
                  </a:txBody>
                  <a:tcPr/>
                </a:tc>
                <a:tc>
                  <a:txBody>
                    <a:bodyPr/>
                    <a:lstStyle/>
                    <a:p>
                      <a:pPr algn="ctr"/>
                      <a:r>
                        <a:rPr lang="en-US" b="0" dirty="0"/>
                        <a:t>Real Time Object Tracking for Intelligent Vehicle</a:t>
                      </a:r>
                      <a:endParaRPr lang="en-IN" b="0" dirty="0"/>
                    </a:p>
                  </a:txBody>
                  <a:tcPr/>
                </a:tc>
                <a:tc>
                  <a:txBody>
                    <a:bodyPr/>
                    <a:lstStyle/>
                    <a:p>
                      <a:pPr algn="ctr"/>
                      <a:r>
                        <a:rPr lang="en-IN" b="0" dirty="0"/>
                        <a:t>Deepak Kumar </a:t>
                      </a:r>
                      <a:r>
                        <a:rPr lang="en-IN" b="0" dirty="0" err="1"/>
                        <a:t>Dewangan</a:t>
                      </a:r>
                      <a:r>
                        <a:rPr lang="en-IN" b="0" dirty="0"/>
                        <a:t>, Satya Prakash Sahu</a:t>
                      </a: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b="1" dirty="0"/>
                        <a:t>Tracking Method</a:t>
                      </a:r>
                      <a:r>
                        <a:rPr lang="en-US" b="0" dirty="0"/>
                        <a:t>: Techniques used for object tracking.</a:t>
                      </a:r>
                    </a:p>
                    <a:p>
                      <a:r>
                        <a:rPr lang="en-US" b="1" dirty="0"/>
                        <a:t>Performance Metric</a:t>
                      </a:r>
                      <a:r>
                        <a:rPr lang="en-US" b="0" dirty="0"/>
                        <a:t>: Measures of tracking accuracy and speed.</a:t>
                      </a:r>
                    </a:p>
                    <a:p>
                      <a:r>
                        <a:rPr lang="en-US" b="1" dirty="0"/>
                        <a:t>Environmental Conditions</a:t>
                      </a:r>
                      <a:r>
                        <a:rPr lang="en-US" b="0" dirty="0"/>
                        <a:t>: Variability in conditions during experiments.</a:t>
                      </a:r>
                    </a:p>
                    <a:p>
                      <a:endParaRPr lang="en-IN" b="0" dirty="0"/>
                    </a:p>
                  </a:txBody>
                  <a:tcPr/>
                </a:tc>
                <a:extLst>
                  <a:ext uri="{0D108BD9-81ED-4DB2-BD59-A6C34878D82A}">
                    <a16:rowId xmlns:a16="http://schemas.microsoft.com/office/drawing/2014/main" val="1710501150"/>
                  </a:ext>
                </a:extLst>
              </a:tr>
              <a:tr h="1924403">
                <a:tc>
                  <a:txBody>
                    <a:bodyPr/>
                    <a:lstStyle/>
                    <a:p>
                      <a:r>
                        <a:rPr lang="en-US" dirty="0"/>
                        <a:t>4</a:t>
                      </a:r>
                      <a:endParaRPr lang="en-IN" dirty="0"/>
                    </a:p>
                  </a:txBody>
                  <a:tcPr/>
                </a:tc>
                <a:tc>
                  <a:txBody>
                    <a:bodyPr/>
                    <a:lstStyle/>
                    <a:p>
                      <a:pPr algn="ctr"/>
                      <a:r>
                        <a:rPr lang="en-US" dirty="0"/>
                        <a:t>An Overview of Multi-Object Estimation via Labeled Random Finite Set</a:t>
                      </a:r>
                      <a:endParaRPr lang="en-IN" dirty="0"/>
                    </a:p>
                  </a:txBody>
                  <a:tcPr/>
                </a:tc>
                <a:tc>
                  <a:txBody>
                    <a:bodyPr/>
                    <a:lstStyle/>
                    <a:p>
                      <a:pPr algn="ctr"/>
                      <a:r>
                        <a:rPr lang="en-IN" dirty="0"/>
                        <a:t>Ba-Ngu Vo, Ba-</a:t>
                      </a:r>
                      <a:r>
                        <a:rPr lang="en-IN" dirty="0" err="1"/>
                        <a:t>Tuong</a:t>
                      </a:r>
                      <a:r>
                        <a:rPr lang="en-IN" dirty="0"/>
                        <a:t> Vo, Tran Thien Dat Nguyen, </a:t>
                      </a:r>
                      <a:r>
                        <a:rPr lang="en-IN" dirty="0" err="1"/>
                        <a:t>Changbeom</a:t>
                      </a:r>
                      <a:r>
                        <a:rPr lang="en-IN" dirty="0"/>
                        <a:t> Shim</a:t>
                      </a:r>
                    </a:p>
                  </a:txBody>
                  <a:tcPr/>
                </a:tc>
                <a:tc>
                  <a:txBody>
                    <a:bodyPr/>
                    <a:lstStyle/>
                    <a:p>
                      <a:r>
                        <a:rPr lang="en-US" dirty="0"/>
                        <a:t>2018</a:t>
                      </a:r>
                      <a:endParaRPr lang="en-IN" dirty="0"/>
                    </a:p>
                  </a:txBody>
                  <a:tcPr/>
                </a:tc>
                <a:tc>
                  <a:txBody>
                    <a:bodyPr/>
                    <a:lstStyle/>
                    <a:p>
                      <a:r>
                        <a:rPr lang="en-IN" b="1" dirty="0"/>
                        <a:t>Tracking Method:</a:t>
                      </a:r>
                      <a:r>
                        <a:rPr lang="en-IN" dirty="0"/>
                        <a:t> </a:t>
                      </a:r>
                      <a:r>
                        <a:rPr lang="en-IN" dirty="0" err="1"/>
                        <a:t>Labeled</a:t>
                      </a:r>
                      <a:r>
                        <a:rPr lang="en-IN" dirty="0"/>
                        <a:t> Random Finite Set (LRFS) framework.</a:t>
                      </a:r>
                    </a:p>
                    <a:p>
                      <a:r>
                        <a:rPr lang="en-IN" b="1" dirty="0"/>
                        <a:t>Performance Metric:</a:t>
                      </a:r>
                      <a:r>
                        <a:rPr lang="en-IN" dirty="0"/>
                        <a:t> Multi-object trajectory estimation accuracy.</a:t>
                      </a:r>
                    </a:p>
                    <a:p>
                      <a:r>
                        <a:rPr lang="en-IN" b="1" dirty="0"/>
                        <a:t>Environmental Conditions:</a:t>
                      </a:r>
                      <a:r>
                        <a:rPr lang="en-IN" dirty="0"/>
                        <a:t> Variability in object counts and states over time.</a:t>
                      </a:r>
                    </a:p>
                    <a:p>
                      <a:r>
                        <a:rPr lang="en-IN" dirty="0"/>
                        <a:t>4o mini</a:t>
                      </a:r>
                    </a:p>
                    <a:p>
                      <a:endParaRPr lang="en-IN" dirty="0"/>
                    </a:p>
                  </a:txBody>
                  <a:tcPr/>
                </a:tc>
                <a:extLst>
                  <a:ext uri="{0D108BD9-81ED-4DB2-BD59-A6C34878D82A}">
                    <a16:rowId xmlns:a16="http://schemas.microsoft.com/office/drawing/2014/main" val="3029387633"/>
                  </a:ext>
                </a:extLst>
              </a:tr>
            </a:tbl>
          </a:graphicData>
        </a:graphic>
      </p:graphicFrame>
    </p:spTree>
    <p:extLst>
      <p:ext uri="{BB962C8B-B14F-4D97-AF65-F5344CB8AC3E}">
        <p14:creationId xmlns:p14="http://schemas.microsoft.com/office/powerpoint/2010/main" val="388758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94" name="Google Shape;194;p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Analysis - SWOT</a:t>
            </a:r>
            <a:endParaRPr sz="1400" b="0" i="0" u="none" strike="noStrike" cap="none" dirty="0">
              <a:solidFill>
                <a:srgbClr val="000000"/>
              </a:solidFill>
              <a:latin typeface="Arial"/>
              <a:ea typeface="Arial"/>
              <a:cs typeface="Arial"/>
              <a:sym typeface="Arial"/>
            </a:endParaRPr>
          </a:p>
        </p:txBody>
      </p:sp>
      <p:grpSp>
        <p:nvGrpSpPr>
          <p:cNvPr id="195" name="Google Shape;195;p8"/>
          <p:cNvGrpSpPr/>
          <p:nvPr/>
        </p:nvGrpSpPr>
        <p:grpSpPr>
          <a:xfrm>
            <a:off x="213106" y="1087852"/>
            <a:ext cx="6735756" cy="3029576"/>
            <a:chOff x="928691" y="421011"/>
            <a:chExt cx="2812894" cy="2272239"/>
          </a:xfrm>
        </p:grpSpPr>
        <p:sp>
          <p:nvSpPr>
            <p:cNvPr id="196" name="Google Shape;196;p8"/>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197" name="Google Shape;197;p8"/>
            <p:cNvGrpSpPr/>
            <p:nvPr/>
          </p:nvGrpSpPr>
          <p:grpSpPr>
            <a:xfrm>
              <a:off x="928691" y="421011"/>
              <a:ext cx="1901510" cy="2272239"/>
              <a:chOff x="928691" y="421011"/>
              <a:chExt cx="1901510" cy="2272239"/>
            </a:xfrm>
          </p:grpSpPr>
          <p:sp>
            <p:nvSpPr>
              <p:cNvPr id="198" name="Google Shape;198;p8"/>
              <p:cNvSpPr txBox="1"/>
              <p:nvPr/>
            </p:nvSpPr>
            <p:spPr>
              <a:xfrm>
                <a:off x="945601" y="1279050"/>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rPr>
                  <a:t>1. i</a:t>
                </a:r>
                <a:r>
                  <a:rPr lang="en-US" sz="1600" dirty="0">
                    <a:solidFill>
                      <a:srgbClr val="434343"/>
                    </a:solidFill>
                    <a:latin typeface="Times New Roman" panose="02020603050405020304" pitchFamily="18" charset="0"/>
                    <a:ea typeface="Roboto"/>
                    <a:cs typeface="Times New Roman" panose="02020603050405020304" pitchFamily="18" charset="0"/>
                    <a:sym typeface="Roboto"/>
                  </a:rPr>
                  <a:t>mportance in Autonomous Driving</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rPr>
                  <a:t>2. </a:t>
                </a:r>
                <a:r>
                  <a:rPr lang="en-US" sz="1600" dirty="0">
                    <a:solidFill>
                      <a:srgbClr val="434343"/>
                    </a:solidFill>
                    <a:latin typeface="Times New Roman" panose="02020603050405020304" pitchFamily="18" charset="0"/>
                    <a:ea typeface="Roboto"/>
                    <a:cs typeface="Times New Roman" panose="02020603050405020304" pitchFamily="18" charset="0"/>
                    <a:sym typeface="Roboto"/>
                  </a:rPr>
                  <a:t>Advancements in Pedestrian Tracking</a:t>
                </a:r>
                <a:endParaRPr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rPr>
                  <a:t>3. </a:t>
                </a:r>
                <a:r>
                  <a:rPr lang="en-US" sz="1600" dirty="0">
                    <a:solidFill>
                      <a:srgbClr val="434343"/>
                    </a:solidFill>
                    <a:latin typeface="Times New Roman" panose="02020603050405020304" pitchFamily="18" charset="0"/>
                    <a:ea typeface="Roboto"/>
                    <a:cs typeface="Times New Roman" panose="02020603050405020304" pitchFamily="18" charset="0"/>
                    <a:sym typeface="Roboto"/>
                  </a:rPr>
                  <a:t>Focus on Complex Environments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rgbClr val="434343"/>
                  </a:solidFill>
                  <a:latin typeface="Roboto"/>
                  <a:ea typeface="Roboto"/>
                  <a:cs typeface="Roboto"/>
                  <a:sym typeface="Roboto"/>
                </a:endParaRPr>
              </a:p>
            </p:txBody>
          </p:sp>
          <p:sp>
            <p:nvSpPr>
              <p:cNvPr id="199" name="Google Shape;199;p8"/>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6"/>
                    </a:solidFill>
                    <a:latin typeface="Fira Sans Extra Condensed Medium"/>
                    <a:ea typeface="Fira Sans Extra Condensed Medium"/>
                    <a:cs typeface="Fira Sans Extra Condensed Medium"/>
                    <a:sym typeface="Fira Sans Extra Condensed Medium"/>
                  </a:rPr>
                  <a:t>Strengths</a:t>
                </a:r>
                <a:endParaRPr sz="2267" b="1" i="0" u="none" strike="noStrike" cap="none">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200" name="Google Shape;200;p8"/>
          <p:cNvGrpSpPr/>
          <p:nvPr/>
        </p:nvGrpSpPr>
        <p:grpSpPr>
          <a:xfrm>
            <a:off x="6918064" y="990976"/>
            <a:ext cx="5273936" cy="2767972"/>
            <a:chOff x="5188548" y="1062506"/>
            <a:chExt cx="3955451" cy="1459517"/>
          </a:xfrm>
        </p:grpSpPr>
        <p:sp>
          <p:nvSpPr>
            <p:cNvPr id="201" name="Google Shape;201;p8"/>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02" name="Google Shape;202;p8"/>
            <p:cNvGrpSpPr/>
            <p:nvPr/>
          </p:nvGrpSpPr>
          <p:grpSpPr>
            <a:xfrm>
              <a:off x="6267501" y="1062506"/>
              <a:ext cx="2876498" cy="1459517"/>
              <a:chOff x="6267501" y="1062506"/>
              <a:chExt cx="2876498" cy="1459517"/>
            </a:xfrm>
          </p:grpSpPr>
          <p:sp>
            <p:nvSpPr>
              <p:cNvPr id="203" name="Google Shape;203;p8"/>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1"/>
                    </a:solidFill>
                    <a:latin typeface="Fira Sans Extra Condensed Medium"/>
                    <a:ea typeface="Fira Sans Extra Condensed Medium"/>
                    <a:cs typeface="Fira Sans Extra Condensed Medium"/>
                    <a:sym typeface="Fira Sans Extra Condensed Medium"/>
                  </a:rPr>
                  <a:t>Weaknesses</a:t>
                </a:r>
                <a:endParaRPr sz="2267" b="1"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204" name="Google Shape;204;p8"/>
              <p:cNvSpPr txBox="1"/>
              <p:nvPr/>
            </p:nvSpPr>
            <p:spPr>
              <a:xfrm>
                <a:off x="6267501" y="1411722"/>
                <a:ext cx="2876498" cy="1110301"/>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dirty="0"/>
                  <a:t>1.</a:t>
                </a:r>
                <a:r>
                  <a:rPr lang="en-US" sz="1600" dirty="0">
                    <a:latin typeface="Times New Roman" panose="02020603050405020304" pitchFamily="18" charset="0"/>
                    <a:cs typeface="Times New Roman" panose="02020603050405020304" pitchFamily="18" charset="0"/>
                  </a:rPr>
                  <a:t>Challenges With Non Linear Motion</a:t>
                </a:r>
              </a:p>
              <a:p>
                <a:pPr marL="0" marR="0" lvl="0" indent="0" algn="l" rtl="0">
                  <a:lnSpc>
                    <a:spcPct val="10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2.Low confidence Detections</a:t>
                </a:r>
              </a:p>
              <a:p>
                <a:pPr marL="0" marR="0" lvl="0" indent="0" algn="l" rtl="0">
                  <a:lnSpc>
                    <a:spcPct val="10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3.Limited Generalizability</a:t>
                </a:r>
                <a:endParaRPr dirty="0"/>
              </a:p>
            </p:txBody>
          </p:sp>
        </p:grpSp>
      </p:grpSp>
      <p:grpSp>
        <p:nvGrpSpPr>
          <p:cNvPr id="205" name="Google Shape;205;p8"/>
          <p:cNvGrpSpPr/>
          <p:nvPr/>
        </p:nvGrpSpPr>
        <p:grpSpPr>
          <a:xfrm>
            <a:off x="7146965" y="3874140"/>
            <a:ext cx="4833875" cy="1829819"/>
            <a:chOff x="5188548" y="2952300"/>
            <a:chExt cx="3670368" cy="1372398"/>
          </a:xfrm>
        </p:grpSpPr>
        <p:sp>
          <p:nvSpPr>
            <p:cNvPr id="206" name="Google Shape;206;p8"/>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07" name="Google Shape;207;p8"/>
            <p:cNvGrpSpPr/>
            <p:nvPr/>
          </p:nvGrpSpPr>
          <p:grpSpPr>
            <a:xfrm>
              <a:off x="6340416" y="2952300"/>
              <a:ext cx="2518500" cy="1372398"/>
              <a:chOff x="6340416" y="2952300"/>
              <a:chExt cx="2518500" cy="1372398"/>
            </a:xfrm>
          </p:grpSpPr>
          <p:sp>
            <p:nvSpPr>
              <p:cNvPr id="208" name="Google Shape;208;p8"/>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5"/>
                    </a:solidFill>
                    <a:latin typeface="Fira Sans Extra Condensed Medium"/>
                    <a:ea typeface="Fira Sans Extra Condensed Medium"/>
                    <a:cs typeface="Fira Sans Extra Condensed Medium"/>
                    <a:sym typeface="Fira Sans Extra Condensed Medium"/>
                  </a:rPr>
                  <a:t>Threats</a:t>
                </a:r>
                <a:endParaRPr sz="2267" b="1" i="0" u="none" strike="noStrike" cap="none">
                  <a:solidFill>
                    <a:schemeClr val="accent5"/>
                  </a:solidFill>
                  <a:latin typeface="Fira Sans Extra Condensed Medium"/>
                  <a:ea typeface="Fira Sans Extra Condensed Medium"/>
                  <a:cs typeface="Fira Sans Extra Condensed Medium"/>
                  <a:sym typeface="Fira Sans Extra Condensed Medium"/>
                </a:endParaRPr>
              </a:p>
            </p:txBody>
          </p:sp>
          <p:sp>
            <p:nvSpPr>
              <p:cNvPr id="209" name="Google Shape;209;p8"/>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rPr>
                  <a:t>1. </a:t>
                </a:r>
                <a:r>
                  <a:rPr lang="en-US" sz="1600" dirty="0">
                    <a:solidFill>
                      <a:srgbClr val="434343"/>
                    </a:solidFill>
                    <a:latin typeface="Times New Roman" panose="02020603050405020304" pitchFamily="18" charset="0"/>
                    <a:ea typeface="Roboto"/>
                    <a:cs typeface="Times New Roman" panose="02020603050405020304" pitchFamily="18" charset="0"/>
                    <a:sym typeface="Roboto"/>
                  </a:rPr>
                  <a:t>Rapid Technological Changes</a:t>
                </a:r>
                <a:endParaRPr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rPr>
                  <a:t>2. </a:t>
                </a:r>
                <a:r>
                  <a:rPr lang="en-US" sz="1600" dirty="0">
                    <a:solidFill>
                      <a:srgbClr val="434343"/>
                    </a:solidFill>
                    <a:latin typeface="Times New Roman" panose="02020603050405020304" pitchFamily="18" charset="0"/>
                    <a:ea typeface="Roboto"/>
                    <a:cs typeface="Times New Roman" panose="02020603050405020304" pitchFamily="18" charset="0"/>
                    <a:sym typeface="Roboto"/>
                  </a:rPr>
                  <a:t>Competition from Emerging Technologies</a:t>
                </a:r>
                <a:endParaRPr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434343"/>
                  </a:solidFill>
                  <a:latin typeface="Roboto"/>
                  <a:ea typeface="Roboto"/>
                  <a:cs typeface="Roboto"/>
                  <a:sym typeface="Roboto"/>
                </a:endParaRPr>
              </a:p>
            </p:txBody>
          </p:sp>
        </p:grpSp>
      </p:grpSp>
      <p:grpSp>
        <p:nvGrpSpPr>
          <p:cNvPr id="210" name="Google Shape;210;p8"/>
          <p:cNvGrpSpPr/>
          <p:nvPr/>
        </p:nvGrpSpPr>
        <p:grpSpPr>
          <a:xfrm>
            <a:off x="213100" y="4498050"/>
            <a:ext cx="6132114" cy="2109241"/>
            <a:chOff x="892757" y="3168878"/>
            <a:chExt cx="4599200" cy="1581970"/>
          </a:xfrm>
        </p:grpSpPr>
        <p:sp>
          <p:nvSpPr>
            <p:cNvPr id="211" name="Google Shape;211;p8"/>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12" name="Google Shape;212;p8"/>
            <p:cNvGrpSpPr/>
            <p:nvPr/>
          </p:nvGrpSpPr>
          <p:grpSpPr>
            <a:xfrm>
              <a:off x="892757" y="3168878"/>
              <a:ext cx="3731700" cy="1581970"/>
              <a:chOff x="892757" y="3168878"/>
              <a:chExt cx="3731700" cy="1581970"/>
            </a:xfrm>
          </p:grpSpPr>
          <p:sp>
            <p:nvSpPr>
              <p:cNvPr id="213" name="Google Shape;213;p8"/>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4"/>
                    </a:solidFill>
                    <a:latin typeface="Fira Sans Extra Condensed Medium"/>
                    <a:ea typeface="Fira Sans Extra Condensed Medium"/>
                    <a:cs typeface="Fira Sans Extra Condensed Medium"/>
                    <a:sym typeface="Fira Sans Extra Condensed Medium"/>
                  </a:rPr>
                  <a:t>Opportunities</a:t>
                </a:r>
                <a:endParaRPr sz="2267" b="1" i="0" u="none" strike="noStrike" cap="none">
                  <a:solidFill>
                    <a:schemeClr val="accent4"/>
                  </a:solidFill>
                  <a:latin typeface="Fira Sans Extra Condensed Medium"/>
                  <a:ea typeface="Fira Sans Extra Condensed Medium"/>
                  <a:cs typeface="Fira Sans Extra Condensed Medium"/>
                  <a:sym typeface="Fira Sans Extra Condensed Medium"/>
                </a:endParaRPr>
              </a:p>
            </p:txBody>
          </p:sp>
          <p:sp>
            <p:nvSpPr>
              <p:cNvPr id="214" name="Google Shape;214;p8"/>
              <p:cNvSpPr txBox="1"/>
              <p:nvPr/>
            </p:nvSpPr>
            <p:spPr>
              <a:xfrm>
                <a:off x="892757" y="3725148"/>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rPr>
                  <a:t>1.Improvement of Algorithms</a:t>
                </a:r>
              </a:p>
              <a:p>
                <a:pPr marL="0" marR="0" lvl="0" indent="0" algn="just" rtl="0">
                  <a:lnSpc>
                    <a:spcPct val="100000"/>
                  </a:lnSpc>
                  <a:spcBef>
                    <a:spcPts val="0"/>
                  </a:spcBef>
                  <a:spcAft>
                    <a:spcPts val="0"/>
                  </a:spcAft>
                  <a:buClr>
                    <a:srgbClr val="000000"/>
                  </a:buClr>
                  <a:buSzPts val="1600"/>
                  <a:buFont typeface="Arial"/>
                  <a:buNone/>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2.Incorporation of New Techniques</a:t>
                </a: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rPr>
                  <a:t>3.Growin</a:t>
                </a:r>
                <a:r>
                  <a:rPr lang="en-US" sz="1600" dirty="0">
                    <a:solidFill>
                      <a:srgbClr val="434343"/>
                    </a:solidFill>
                    <a:latin typeface="Times New Roman" panose="02020603050405020304" pitchFamily="18" charset="0"/>
                    <a:ea typeface="Roboto"/>
                    <a:cs typeface="Times New Roman" panose="02020603050405020304" pitchFamily="18" charset="0"/>
                    <a:sym typeface="Roboto"/>
                  </a:rPr>
                  <a:t>g need for Autonomous Vehicles</a:t>
                </a:r>
                <a:endParaRPr lang="en-US" sz="1600" b="0" i="0" u="none" strike="noStrike" cap="none" dirty="0">
                  <a:solidFill>
                    <a:srgbClr val="434343"/>
                  </a:solidFill>
                  <a:latin typeface="Times New Roman" panose="02020603050405020304" pitchFamily="18" charset="0"/>
                  <a:ea typeface="Roboto"/>
                  <a:cs typeface="Times New Roman" panose="02020603050405020304" pitchFamily="18" charset="0"/>
                  <a:sym typeface="Roboto"/>
                </a:endParaRPr>
              </a:p>
            </p:txBody>
          </p:sp>
        </p:grpSp>
      </p:grpSp>
      <p:grpSp>
        <p:nvGrpSpPr>
          <p:cNvPr id="215" name="Google Shape;215;p8"/>
          <p:cNvGrpSpPr/>
          <p:nvPr/>
        </p:nvGrpSpPr>
        <p:grpSpPr>
          <a:xfrm>
            <a:off x="4564098" y="1912734"/>
            <a:ext cx="3978569" cy="3824127"/>
            <a:chOff x="4685401" y="2674734"/>
            <a:chExt cx="3978569" cy="3824127"/>
          </a:xfrm>
        </p:grpSpPr>
        <p:grpSp>
          <p:nvGrpSpPr>
            <p:cNvPr id="216" name="Google Shape;216;p8"/>
            <p:cNvGrpSpPr/>
            <p:nvPr/>
          </p:nvGrpSpPr>
          <p:grpSpPr>
            <a:xfrm>
              <a:off x="4685401" y="2674734"/>
              <a:ext cx="3978569" cy="3824127"/>
              <a:chOff x="4075801" y="1760334"/>
              <a:chExt cx="3978569" cy="3824127"/>
            </a:xfrm>
          </p:grpSpPr>
          <p:sp>
            <p:nvSpPr>
              <p:cNvPr id="217" name="Google Shape;217;p8"/>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18" name="Google Shape;218;p8"/>
              <p:cNvGrpSpPr/>
              <p:nvPr/>
            </p:nvGrpSpPr>
            <p:grpSpPr>
              <a:xfrm>
                <a:off x="4273832" y="1959046"/>
                <a:ext cx="3582661" cy="3426984"/>
                <a:chOff x="3205454" y="1469321"/>
                <a:chExt cx="2687063" cy="2570302"/>
              </a:xfrm>
            </p:grpSpPr>
            <p:sp>
              <p:nvSpPr>
                <p:cNvPr id="219" name="Google Shape;219;p8"/>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0" name="Google Shape;220;p8"/>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1" name="Google Shape;221;p8"/>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2" name="Google Shape;222;p8"/>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23" name="Google Shape;223;p8"/>
              <p:cNvGrpSpPr/>
              <p:nvPr/>
            </p:nvGrpSpPr>
            <p:grpSpPr>
              <a:xfrm>
                <a:off x="4810835" y="3672494"/>
                <a:ext cx="1254293" cy="1254316"/>
                <a:chOff x="3608126" y="2754370"/>
                <a:chExt cx="940720" cy="940737"/>
              </a:xfrm>
            </p:grpSpPr>
            <p:sp>
              <p:nvSpPr>
                <p:cNvPr id="224" name="Google Shape;224;p8"/>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5" name="Google Shape;225;p8"/>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226" name="Google Shape;226;p8"/>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27" name="Google Shape;227;p8"/>
              <p:cNvGrpSpPr/>
              <p:nvPr/>
            </p:nvGrpSpPr>
            <p:grpSpPr>
              <a:xfrm>
                <a:off x="4810835" y="2418146"/>
                <a:ext cx="1254293" cy="1254293"/>
                <a:chOff x="3608126" y="1813609"/>
                <a:chExt cx="940720" cy="940720"/>
              </a:xfrm>
            </p:grpSpPr>
            <p:sp>
              <p:nvSpPr>
                <p:cNvPr id="228" name="Google Shape;228;p8"/>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9" name="Google Shape;229;p8"/>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0" name="Google Shape;230;p8"/>
              <p:cNvGrpSpPr/>
              <p:nvPr/>
            </p:nvGrpSpPr>
            <p:grpSpPr>
              <a:xfrm>
                <a:off x="6065178" y="2418146"/>
                <a:ext cx="1254316" cy="1254293"/>
                <a:chOff x="4548883" y="1813609"/>
                <a:chExt cx="940737" cy="940720"/>
              </a:xfrm>
            </p:grpSpPr>
            <p:sp>
              <p:nvSpPr>
                <p:cNvPr id="231" name="Google Shape;231;p8"/>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2" name="Google Shape;232;p8"/>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3" name="Google Shape;233;p8"/>
              <p:cNvGrpSpPr/>
              <p:nvPr/>
            </p:nvGrpSpPr>
            <p:grpSpPr>
              <a:xfrm>
                <a:off x="6514651" y="2887324"/>
                <a:ext cx="401739" cy="405369"/>
                <a:chOff x="4885988" y="2165492"/>
                <a:chExt cx="301304" cy="304027"/>
              </a:xfrm>
            </p:grpSpPr>
            <p:sp>
              <p:nvSpPr>
                <p:cNvPr id="234" name="Google Shape;234;p8"/>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5" name="Google Shape;235;p8"/>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6" name="Google Shape;236;p8"/>
              <p:cNvGrpSpPr/>
              <p:nvPr/>
            </p:nvGrpSpPr>
            <p:grpSpPr>
              <a:xfrm>
                <a:off x="6065178" y="3672494"/>
                <a:ext cx="1254316" cy="1254316"/>
                <a:chOff x="4548883" y="2754370"/>
                <a:chExt cx="940737" cy="940737"/>
              </a:xfrm>
            </p:grpSpPr>
            <p:sp>
              <p:nvSpPr>
                <p:cNvPr id="237" name="Google Shape;237;p8"/>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8" name="Google Shape;238;p8"/>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9" name="Google Shape;239;p8"/>
              <p:cNvGrpSpPr/>
              <p:nvPr/>
            </p:nvGrpSpPr>
            <p:grpSpPr>
              <a:xfrm>
                <a:off x="6478467" y="4097293"/>
                <a:ext cx="473868" cy="460703"/>
                <a:chOff x="4858850" y="3072970"/>
                <a:chExt cx="355401" cy="345527"/>
              </a:xfrm>
            </p:grpSpPr>
            <p:sp>
              <p:nvSpPr>
                <p:cNvPr id="240" name="Google Shape;240;p8"/>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1" name="Google Shape;241;p8"/>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2" name="Google Shape;242;p8"/>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3" name="Google Shape;243;p8"/>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4" name="Google Shape;244;p8"/>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5" name="Google Shape;245;p8"/>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6" name="Google Shape;246;p8"/>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7" name="Google Shape;247;p8"/>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8" name="Google Shape;248;p8"/>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9" name="Google Shape;249;p8"/>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0" name="Google Shape;250;p8"/>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51" name="Google Shape;251;p8"/>
              <p:cNvGrpSpPr/>
              <p:nvPr/>
            </p:nvGrpSpPr>
            <p:grpSpPr>
              <a:xfrm>
                <a:off x="5314538" y="2951176"/>
                <a:ext cx="1499581" cy="1442921"/>
                <a:chOff x="3985903" y="2213381"/>
                <a:chExt cx="1124686" cy="1082191"/>
              </a:xfrm>
            </p:grpSpPr>
            <p:sp>
              <p:nvSpPr>
                <p:cNvPr id="252" name="Google Shape;252;p8"/>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53" name="Google Shape;253;p8"/>
                <p:cNvGrpSpPr/>
                <p:nvPr/>
              </p:nvGrpSpPr>
              <p:grpSpPr>
                <a:xfrm>
                  <a:off x="4380547" y="2919635"/>
                  <a:ext cx="636781" cy="375937"/>
                  <a:chOff x="4380547" y="2919635"/>
                  <a:chExt cx="636781" cy="375937"/>
                </a:xfrm>
              </p:grpSpPr>
              <p:sp>
                <p:nvSpPr>
                  <p:cNvPr id="254" name="Google Shape;254;p8"/>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5" name="Google Shape;255;p8"/>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56" name="Google Shape;256;p8"/>
                <p:cNvGrpSpPr/>
                <p:nvPr/>
              </p:nvGrpSpPr>
              <p:grpSpPr>
                <a:xfrm>
                  <a:off x="4714354" y="2285940"/>
                  <a:ext cx="375747" cy="636160"/>
                  <a:chOff x="4714354" y="2285940"/>
                  <a:chExt cx="375747" cy="636160"/>
                </a:xfrm>
              </p:grpSpPr>
              <p:sp>
                <p:nvSpPr>
                  <p:cNvPr id="257" name="Google Shape;257;p8"/>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8" name="Google Shape;258;p8"/>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59" name="Google Shape;259;p8"/>
                <p:cNvGrpSpPr/>
                <p:nvPr/>
              </p:nvGrpSpPr>
              <p:grpSpPr>
                <a:xfrm>
                  <a:off x="3985903" y="2585619"/>
                  <a:ext cx="397112" cy="637197"/>
                  <a:chOff x="3985903" y="2585619"/>
                  <a:chExt cx="397112" cy="637197"/>
                </a:xfrm>
              </p:grpSpPr>
              <p:sp>
                <p:nvSpPr>
                  <p:cNvPr id="260" name="Google Shape;260;p8"/>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1" name="Google Shape;261;p8"/>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62" name="Google Shape;262;p8"/>
                <p:cNvGrpSpPr/>
                <p:nvPr/>
              </p:nvGrpSpPr>
              <p:grpSpPr>
                <a:xfrm>
                  <a:off x="4080455" y="2213381"/>
                  <a:ext cx="636573" cy="374705"/>
                  <a:chOff x="4080455" y="2213381"/>
                  <a:chExt cx="636573" cy="374705"/>
                </a:xfrm>
              </p:grpSpPr>
              <p:sp>
                <p:nvSpPr>
                  <p:cNvPr id="263" name="Google Shape;263;p8"/>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4" name="Google Shape;264;p8"/>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grpSp>
            <p:nvGrpSpPr>
              <p:cNvPr id="265" name="Google Shape;265;p8"/>
              <p:cNvGrpSpPr/>
              <p:nvPr/>
            </p:nvGrpSpPr>
            <p:grpSpPr>
              <a:xfrm>
                <a:off x="5909378" y="3494930"/>
                <a:ext cx="311836" cy="355292"/>
                <a:chOff x="4645650" y="3962900"/>
                <a:chExt cx="259950" cy="296175"/>
              </a:xfrm>
            </p:grpSpPr>
            <p:sp>
              <p:nvSpPr>
                <p:cNvPr id="266" name="Google Shape;266;p8"/>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7" name="Google Shape;267;p8"/>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8" name="Google Shape;268;p8"/>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9" name="Google Shape;269;p8"/>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0" name="Google Shape;270;p8"/>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1" name="Google Shape;271;p8"/>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grpSp>
          <p:nvGrpSpPr>
            <p:cNvPr id="272" name="Google Shape;272;p8"/>
            <p:cNvGrpSpPr/>
            <p:nvPr/>
          </p:nvGrpSpPr>
          <p:grpSpPr>
            <a:xfrm>
              <a:off x="5746162" y="3855107"/>
              <a:ext cx="462347" cy="245835"/>
              <a:chOff x="3891558" y="2180494"/>
              <a:chExt cx="346769" cy="184381"/>
            </a:xfrm>
          </p:grpSpPr>
          <p:sp>
            <p:nvSpPr>
              <p:cNvPr id="273" name="Google Shape;273;p8"/>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4" name="Google Shape;274;p8"/>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5" name="Google Shape;275;p8"/>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9"/>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81" name="Google Shape;281;p9"/>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Analysis – 4W1H</a:t>
            </a:r>
            <a:endParaRPr sz="1400" b="0" i="0" u="none" strike="noStrike" cap="none" dirty="0">
              <a:solidFill>
                <a:srgbClr val="000000"/>
              </a:solidFill>
              <a:latin typeface="Arial"/>
              <a:ea typeface="Arial"/>
              <a:cs typeface="Arial"/>
              <a:sym typeface="Arial"/>
            </a:endParaRPr>
          </a:p>
        </p:txBody>
      </p:sp>
      <p:sp>
        <p:nvSpPr>
          <p:cNvPr id="282" name="Google Shape;282;p9"/>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Why: </a:t>
            </a:r>
            <a:r>
              <a:rPr lang="en-US">
                <a:latin typeface="Verdana"/>
                <a:ea typeface="Verdana"/>
                <a:cs typeface="Verdana"/>
                <a:sym typeface="Verdana"/>
              </a:rPr>
              <a:t>Vehicle tracking in traffic environments is challenging due to higher speeds, nonlinear motion, frequent occlusions, and complex backgrounds. Improving MOT in these scenarios is crucial for enhancing the safety and reliability of autonomous systems and traffic management solutions.</a:t>
            </a:r>
            <a:endParaRPr/>
          </a:p>
          <a:p>
            <a:pPr marL="0" marR="0" lvl="0" indent="0" algn="l" rtl="0">
              <a:lnSpc>
                <a:spcPct val="100000"/>
              </a:lnSpc>
              <a:spcBef>
                <a:spcPts val="0"/>
              </a:spcBef>
              <a:spcAft>
                <a:spcPts val="0"/>
              </a:spcAft>
              <a:buNone/>
            </a:pPr>
            <a:endParaRPr>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What: </a:t>
            </a:r>
            <a:r>
              <a:rPr lang="en-US">
                <a:latin typeface="Verdana"/>
                <a:ea typeface="Verdana"/>
                <a:cs typeface="Verdana"/>
                <a:sym typeface="Verdana"/>
              </a:rPr>
              <a:t>The research focuses on Multi-Object Tracking (MOT), specifically on detecting and tracking vehicles in complex traffic scenarios. This involves identifying and following multiple vehicles in videos, which is essential for applications such as autonomous driving and traffic monitoring.</a:t>
            </a:r>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Where: </a:t>
            </a:r>
            <a:r>
              <a:rPr lang="en-US">
                <a:latin typeface="Verdana"/>
                <a:ea typeface="Verdana"/>
                <a:cs typeface="Verdana"/>
                <a:sym typeface="Verdana"/>
              </a:rPr>
              <a:t>The research is particularly relevant in complex traffic scenarios, including urban environments, highways, and intersections where multiple vehicles interact dynamically. These environments present significant challenges for existing MOT algorithms.</a:t>
            </a:r>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When: </a:t>
            </a:r>
            <a:r>
              <a:rPr lang="en-US">
                <a:latin typeface="Verdana"/>
                <a:ea typeface="Verdana"/>
                <a:cs typeface="Verdana"/>
                <a:sym typeface="Verdana"/>
              </a:rPr>
              <a:t>This issue arises primarily in real-time or near-real-time applications, such as during autonomous vehicle operation, traffic surveillance, and monitoring systems, where accurate and reliable vehicle tracking is essential for decision-making</a:t>
            </a:r>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How: </a:t>
            </a:r>
            <a:r>
              <a:rPr lang="en-US">
                <a:latin typeface="Verdana"/>
                <a:ea typeface="Verdana"/>
                <a:cs typeface="Verdana"/>
                <a:sym typeface="Verdana"/>
              </a:rPr>
              <a:t>The research proposes refining MOT algorithms to better handle the nonlinear motion of vehicles and improve detection confidence in cluttered and dynamic environments. This may involve integrating advanced techniques like deep learning, sensor fusion, and novel tracking strategies to enhance performance in real-world scenarios</a:t>
            </a:r>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Refined Objective: </a:t>
            </a:r>
            <a:r>
              <a:rPr lang="en-US">
                <a:latin typeface="Verdana"/>
                <a:ea typeface="Verdana"/>
                <a:cs typeface="Verdana"/>
                <a:sym typeface="Verdana"/>
              </a:rPr>
              <a:t>To develop and evaluate advanced Multi-Object Tracking (MOT) algorithms capable of accurately tracking vehicles in complex traffic scenarios, addressing challenges related to nonlinear motion, high speeds, occlusions, and cluttered backgrounds, thereby improving the safety and effectiveness of autonomous driving and traffic monitoring systems</a:t>
            </a:r>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F747F9-6644-39BA-6DC2-681F18D4F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4" name="TextBox 3">
            <a:extLst>
              <a:ext uri="{FF2B5EF4-FFF2-40B4-BE49-F238E27FC236}">
                <a16:creationId xmlns:a16="http://schemas.microsoft.com/office/drawing/2014/main" id="{3348ADDC-E58F-6336-A4AE-2D5A4B25B163}"/>
              </a:ext>
            </a:extLst>
          </p:cNvPr>
          <p:cNvSpPr txBox="1"/>
          <p:nvPr/>
        </p:nvSpPr>
        <p:spPr>
          <a:xfrm>
            <a:off x="2123767" y="589935"/>
            <a:ext cx="4286866" cy="1077218"/>
          </a:xfrm>
          <a:prstGeom prst="rect">
            <a:avLst/>
          </a:prstGeom>
          <a:noFill/>
        </p:spPr>
        <p:txBody>
          <a:bodyPr wrap="square" rtlCol="0">
            <a:spAutoFit/>
          </a:bodyPr>
          <a:lstStyle/>
          <a:p>
            <a:r>
              <a:rPr lang="en-US" sz="3200" b="1" i="0" u="none" strike="noStrike" cap="none" dirty="0">
                <a:solidFill>
                  <a:srgbClr val="000000"/>
                </a:solidFill>
                <a:latin typeface="Montserrat"/>
                <a:ea typeface="Montserrat"/>
                <a:cs typeface="Montserrat"/>
                <a:sym typeface="Montserrat"/>
              </a:rPr>
              <a:t>OUTPUT</a:t>
            </a:r>
            <a:endParaRPr lang="en-US" sz="1800" b="0" i="0" u="none" strike="noStrike" cap="none" dirty="0">
              <a:solidFill>
                <a:srgbClr val="000000"/>
              </a:solidFill>
              <a:latin typeface="Arial"/>
              <a:ea typeface="Arial"/>
              <a:cs typeface="Arial"/>
              <a:sym typeface="Arial"/>
            </a:endParaRPr>
          </a:p>
          <a:p>
            <a:endParaRPr lang="en-IN" sz="3200" dirty="0"/>
          </a:p>
        </p:txBody>
      </p:sp>
      <p:pic>
        <p:nvPicPr>
          <p:cNvPr id="5" name="Picture 4">
            <a:extLst>
              <a:ext uri="{FF2B5EF4-FFF2-40B4-BE49-F238E27FC236}">
                <a16:creationId xmlns:a16="http://schemas.microsoft.com/office/drawing/2014/main" id="{094B28FB-04D9-9210-AEE4-D70BFEB68E97}"/>
              </a:ext>
            </a:extLst>
          </p:cNvPr>
          <p:cNvPicPr>
            <a:picLocks noChangeAspect="1"/>
          </p:cNvPicPr>
          <p:nvPr/>
        </p:nvPicPr>
        <p:blipFill>
          <a:blip r:embed="rId2"/>
          <a:stretch>
            <a:fillRect/>
          </a:stretch>
        </p:blipFill>
        <p:spPr>
          <a:xfrm>
            <a:off x="701398" y="1196860"/>
            <a:ext cx="10789204" cy="4464279"/>
          </a:xfrm>
          <a:prstGeom prst="rect">
            <a:avLst/>
          </a:prstGeom>
        </p:spPr>
      </p:pic>
      <p:sp>
        <p:nvSpPr>
          <p:cNvPr id="6" name="Picture Placeholder 5">
            <a:extLst>
              <a:ext uri="{FF2B5EF4-FFF2-40B4-BE49-F238E27FC236}">
                <a16:creationId xmlns:a16="http://schemas.microsoft.com/office/drawing/2014/main" id="{5151882B-AD00-DDBC-EF70-BDD37A14D3B7}"/>
              </a:ext>
            </a:extLst>
          </p:cNvPr>
          <p:cNvSpPr>
            <a:spLocks noGrp="1"/>
          </p:cNvSpPr>
          <p:nvPr>
            <p:ph type="pic" idx="2"/>
          </p:nvPr>
        </p:nvSpPr>
        <p:spPr>
          <a:xfrm>
            <a:off x="0" y="0"/>
            <a:ext cx="12192000" cy="6858000"/>
          </a:xfrm>
        </p:spPr>
      </p:sp>
    </p:spTree>
    <p:extLst>
      <p:ext uri="{BB962C8B-B14F-4D97-AF65-F5344CB8AC3E}">
        <p14:creationId xmlns:p14="http://schemas.microsoft.com/office/powerpoint/2010/main" val="400477119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938</Words>
  <Application>Microsoft Office PowerPoint</Application>
  <PresentationFormat>Widescreen</PresentationFormat>
  <Paragraphs>136</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Verdana</vt:lpstr>
      <vt:lpstr>Roboto</vt:lpstr>
      <vt:lpstr>Calibri</vt:lpstr>
      <vt:lpstr>Montserrat</vt:lpstr>
      <vt:lpstr>Montserrat Medium</vt:lpstr>
      <vt:lpstr>Times New Roman</vt:lpstr>
      <vt:lpstr>Fira Sans Extra Condensed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Aisswaria Zacharias</dc:creator>
  <cp:lastModifiedBy>ANIL KUMAR</cp:lastModifiedBy>
  <cp:revision>8</cp:revision>
  <dcterms:created xsi:type="dcterms:W3CDTF">2021-01-07T12:40:50Z</dcterms:created>
  <dcterms:modified xsi:type="dcterms:W3CDTF">2024-10-18T04:41:23Z</dcterms:modified>
</cp:coreProperties>
</file>