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8"/>
  </p:notesMasterIdLst>
  <p:handoutMasterIdLst>
    <p:handoutMasterId r:id="rId19"/>
  </p:handoutMasterIdLst>
  <p:sldIdLst>
    <p:sldId id="531" r:id="rId2"/>
    <p:sldId id="289" r:id="rId3"/>
    <p:sldId id="292" r:id="rId4"/>
    <p:sldId id="294" r:id="rId5"/>
    <p:sldId id="298" r:id="rId6"/>
    <p:sldId id="539" r:id="rId7"/>
    <p:sldId id="533" r:id="rId8"/>
    <p:sldId id="534" r:id="rId9"/>
    <p:sldId id="535" r:id="rId10"/>
    <p:sldId id="540" r:id="rId11"/>
    <p:sldId id="536" r:id="rId12"/>
    <p:sldId id="537" r:id="rId13"/>
    <p:sldId id="532" r:id="rId14"/>
    <p:sldId id="306" r:id="rId15"/>
    <p:sldId id="307" r:id="rId16"/>
    <p:sldId id="301" r:id="rId17"/>
  </p:sldIdLst>
  <p:sldSz cx="12192000" cy="6858000"/>
  <p:notesSz cx="6858000" cy="9144000"/>
  <p:embeddedFontLst>
    <p:embeddedFont>
      <p:font typeface="Aharoni" panose="02010803020104030203" pitchFamily="2" charset="-79"/>
      <p:bold r:id="rId20"/>
    </p:embeddedFont>
    <p:embeddedFont>
      <p:font typeface="Montserrat" panose="00000500000000000000" pitchFamily="2" charset="0"/>
      <p:regular r:id="rId21"/>
      <p:bold r:id="rId22"/>
      <p:italic r:id="rId23"/>
      <p:boldItalic r:id="rId24"/>
    </p:embeddedFont>
    <p:embeddedFont>
      <p:font typeface="Montserrat Medium" panose="00000600000000000000" pitchFamily="2" charset="0"/>
      <p:regular r:id="rId25"/>
      <p:italic r:id="rId26"/>
    </p:embeddedFont>
    <p:embeddedFont>
      <p:font typeface="Open Sans" panose="020B0606030504020204" pitchFamily="34" charset="0"/>
      <p:regular r:id="rId27"/>
      <p:bold r:id="rId28"/>
      <p:italic r:id="rId29"/>
      <p:boldItalic r:id="rId30"/>
    </p:embeddedFont>
    <p:embeddedFont>
      <p:font typeface="Plus Jakarta Sans" panose="020B0604020202020204" charset="0"/>
      <p:regular r:id="rId31"/>
      <p:bold r:id="rId32"/>
      <p:italic r:id="rId33"/>
      <p:boldItalic r:id="rId34"/>
    </p:embeddedFont>
    <p:embeddedFont>
      <p:font typeface="Poppins SemiBold" panose="00000700000000000000" pitchFamily="2" charset="0"/>
      <p:bold r:id="rId35"/>
    </p:embeddedFont>
    <p:embeddedFont>
      <p:font typeface="Verdana" panose="020B0604030504040204" pitchFamily="34" charset="0"/>
      <p:regular r:id="rId36"/>
      <p:bold r:id="rId37"/>
      <p:italic r:id="rId38"/>
      <p:boldItalic r:id="rId39"/>
    </p:embeddedFont>
  </p:embeddedFontLst>
  <p:custDataLst>
    <p:tags r:id="rId40"/>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7" roundtripDataSignature="AMtx7miIyBGqFJiBIVMPSSJVJ08VgmQ4i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d_eceblr gitam"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BAA149-ADFC-8FCA-E327-21D490E55CD5}" v="383" dt="2025-03-19T04:48:55.724"/>
  </p1510:revLst>
</p1510:revInfo>
</file>

<file path=ppt/tableStyles.xml><?xml version="1.0" encoding="utf-8"?>
<a:tblStyleLst xmlns:a="http://schemas.openxmlformats.org/drawingml/2006/main" def="{DE7AD339-51BE-4A38-A1C7-CCF28897F289}">
  <a:tblStyle styleId="{DE7AD339-51BE-4A38-A1C7-CCF28897F289}"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DA924C56-2605-4F23-9EB3-E9BB6EE8B9F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51EE4F-AFDD-4CAF-9A68-E5F7998E488A}"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AE93928-965C-4434-93D3-DF2355B07969}" styleName="Table_3">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EF631A4-29D2-40AD-BCCE-37D0C2C57A83}" styleName="Table_4">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D26335F9-F63F-485A-8836-33AD16E12051}" styleName="Table_5">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FA376B42-5B4D-4A95-80B0-B5B1E67FD56F}" styleName="Table_6">
    <a:wholeTbl>
      <a:tcTxStyle b="off" i="off">
        <a:font>
          <a:latin typeface="Arial"/>
          <a:ea typeface="Arial"/>
          <a:cs typeface="Arial"/>
        </a:font>
        <a:srgbClr val="282828"/>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Arial"/>
          <a:ea typeface="Arial"/>
          <a:cs typeface="Arial"/>
        </a:font>
        <a:srgbClr val="FFFFFF"/>
      </a:tcTxStyle>
      <a:tcStyle>
        <a:tcBdr/>
        <a:fill>
          <a:solidFill>
            <a:srgbClr val="FFC639"/>
          </a:solidFill>
        </a:fill>
      </a:tcStyle>
    </a:lastCol>
    <a:firstCol>
      <a:tcTxStyle b="on" i="off">
        <a:font>
          <a:latin typeface="Arial"/>
          <a:ea typeface="Arial"/>
          <a:cs typeface="Arial"/>
        </a:font>
        <a:srgbClr val="FFFFFF"/>
      </a:tcTxStyle>
      <a:tcStyle>
        <a:tcBdr/>
        <a:fill>
          <a:solidFill>
            <a:srgbClr val="FFC639"/>
          </a:solidFill>
        </a:fill>
      </a:tcStyle>
    </a:firstCol>
    <a:lastRow>
      <a:tcTxStyle b="on" i="off">
        <a:font>
          <a:latin typeface="Arial"/>
          <a:ea typeface="Arial"/>
          <a:cs typeface="Arial"/>
        </a:font>
        <a:srgbClr val="FFFFFF"/>
      </a:tcTxStyle>
      <a:tcStyle>
        <a:tcBdr>
          <a:top>
            <a:ln w="38100" cap="flat" cmpd="sng">
              <a:solidFill>
                <a:srgbClr val="FFFFFF"/>
              </a:solidFill>
              <a:prstDash val="solid"/>
              <a:round/>
              <a:headEnd type="none" w="sm" len="sm"/>
              <a:tailEnd type="none" w="sm" len="sm"/>
            </a:ln>
          </a:top>
        </a:tcBdr>
        <a:fill>
          <a:solidFill>
            <a:srgbClr val="FFC639"/>
          </a:solidFill>
        </a:fill>
      </a:tcStyle>
    </a:lastRow>
    <a:seCell>
      <a:tcTxStyle/>
      <a:tcStyle>
        <a:tcBdr/>
      </a:tcStyle>
    </a:seCell>
    <a:swCell>
      <a:tcTxStyle/>
      <a:tcStyle>
        <a:tcBdr/>
      </a:tcStyle>
    </a:swCell>
    <a:firstRow>
      <a:tcTxStyle b="on" i="off">
        <a:font>
          <a:latin typeface="Arial"/>
          <a:ea typeface="Arial"/>
          <a:cs typeface="Arial"/>
        </a:font>
        <a:srgbClr val="FFFFFF"/>
      </a:tcTxStyle>
      <a:tcStyle>
        <a:tcBdr>
          <a:bottom>
            <a:ln w="38100" cap="flat" cmpd="sng">
              <a:solidFill>
                <a:srgbClr val="FFFFFF"/>
              </a:solidFill>
              <a:prstDash val="solid"/>
              <a:round/>
              <a:headEnd type="none" w="sm" len="sm"/>
              <a:tailEnd type="none" w="sm" len="sm"/>
            </a:ln>
          </a:bottom>
        </a:tcBdr>
        <a:fill>
          <a:solidFill>
            <a:srgbClr val="FFC639"/>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1" autoAdjust="0"/>
    <p:restoredTop sz="94660"/>
  </p:normalViewPr>
  <p:slideViewPr>
    <p:cSldViewPr snapToGrid="0">
      <p:cViewPr varScale="1">
        <p:scale>
          <a:sx n="62" d="100"/>
          <a:sy n="62" d="100"/>
        </p:scale>
        <p:origin x="828" y="52"/>
      </p:cViewPr>
      <p:guideLst/>
    </p:cSldViewPr>
  </p:slideViewPr>
  <p:notesTextViewPr>
    <p:cViewPr>
      <p:scale>
        <a:sx n="1" d="1"/>
        <a:sy n="1" d="1"/>
      </p:scale>
      <p:origin x="0" y="0"/>
    </p:cViewPr>
  </p:notesTextViewPr>
  <p:notesViewPr>
    <p:cSldViewPr snapToGrid="0">
      <p:cViewPr varScale="1">
        <p:scale>
          <a:sx n="66" d="100"/>
          <a:sy n="66" d="100"/>
        </p:scale>
        <p:origin x="333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7.fntdata"/><Relationship Id="rId39" Type="http://schemas.openxmlformats.org/officeDocument/2006/relationships/font" Target="fonts/font20.fntdata"/><Relationship Id="rId21" Type="http://schemas.openxmlformats.org/officeDocument/2006/relationships/font" Target="fonts/font2.fntdata"/><Relationship Id="rId34" Type="http://schemas.openxmlformats.org/officeDocument/2006/relationships/font" Target="fonts/font15.fntdata"/><Relationship Id="rId89" Type="http://schemas.openxmlformats.org/officeDocument/2006/relationships/presProps" Target="presProps.xml"/><Relationship Id="rId7" Type="http://schemas.openxmlformats.org/officeDocument/2006/relationships/slide" Target="slides/slide6.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tags" Target="tags/tag1.xml"/><Relationship Id="rId87"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90"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handoutMaster" Target="handoutMasters/handout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7.xml"/><Relationship Id="rId93"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20" Type="http://schemas.openxmlformats.org/officeDocument/2006/relationships/font" Target="fonts/font1.fntdata"/><Relationship Id="rId88" Type="http://schemas.openxmlformats.org/officeDocument/2006/relationships/commentAuthors" Target="commentAuthors.xml"/><Relationship Id="rId9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755F02E-3C08-AE1E-8586-E8E7CD0990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7E25FAD-57C3-48A0-8DDC-E6630F16213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014F2F-8EAD-49A7-A8EF-9A8E9DCC375B}" type="datetimeFigureOut">
              <a:rPr lang="en-IN" smtClean="0"/>
              <a:t>19-03-2025</a:t>
            </a:fld>
            <a:endParaRPr lang="en-IN"/>
          </a:p>
        </p:txBody>
      </p:sp>
      <p:sp>
        <p:nvSpPr>
          <p:cNvPr id="4" name="Footer Placeholder 3">
            <a:extLst>
              <a:ext uri="{FF2B5EF4-FFF2-40B4-BE49-F238E27FC236}">
                <a16:creationId xmlns:a16="http://schemas.microsoft.com/office/drawing/2014/main" id="{2965DB5B-4D1B-4F17-4428-BC3F4594214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B6874CE-76D5-C303-BA82-2A7E796E0B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454583-99CA-4BB1-8621-21CE87B92BEE}" type="slidenum">
              <a:rPr lang="en-IN" smtClean="0"/>
              <a:t>‹#›</a:t>
            </a:fld>
            <a:endParaRPr lang="en-IN"/>
          </a:p>
        </p:txBody>
      </p:sp>
    </p:spTree>
    <p:extLst>
      <p:ext uri="{BB962C8B-B14F-4D97-AF65-F5344CB8AC3E}">
        <p14:creationId xmlns:p14="http://schemas.microsoft.com/office/powerpoint/2010/main" val="1327233530"/>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7T09:33:11.623"/>
    </inkml:context>
    <inkml:brush xml:id="br0">
      <inkml:brushProperty name="width" value="0.35" units="cm"/>
      <inkml:brushProperty name="height" value="2.1" units="cm"/>
      <inkml:brushProperty name="color" value="#FFCC99"/>
      <inkml:brushProperty name="ignorePressure" value="1"/>
      <inkml:brushProperty name="inkEffects" value="pencil"/>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7T09:33:46.047"/>
    </inkml:context>
    <inkml:brush xml:id="br0">
      <inkml:brushProperty name="width" value="0.35" units="cm"/>
      <inkml:brushProperty name="height" value="2.1" units="cm"/>
      <inkml:brushProperty name="color" value="#FFCC99"/>
      <inkml:brushProperty name="ignorePressure" value="1"/>
      <inkml:brushProperty name="inkEffects" value="pencil"/>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7T09:33:53.935"/>
    </inkml:context>
    <inkml:brush xml:id="br0">
      <inkml:brushProperty name="width" value="0.35" units="cm"/>
      <inkml:brushProperty name="height" value="2.1" units="cm"/>
      <inkml:brushProperty name="color" value="#FFCC99"/>
      <inkml:brushProperty name="ignorePressure" value="1"/>
      <inkml:brushProperty name="inkEffects" value="pencil"/>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Plus Jakarta Sans"/>
                <a:ea typeface="Plus Jakarta Sans"/>
                <a:cs typeface="Plus Jakarta Sans"/>
                <a:sym typeface="Plus Jakarta Sans"/>
              </a:rPr>
              <a:t>‹#›</a:t>
            </a:fld>
            <a:endParaRPr sz="1200" b="0" i="0" u="none" strike="noStrike" cap="none">
              <a:solidFill>
                <a:schemeClr val="dk1"/>
              </a:solidFill>
              <a:latin typeface="Plus Jakarta Sans"/>
              <a:ea typeface="Plus Jakarta Sans"/>
              <a:cs typeface="Plus Jakarta Sans"/>
              <a:sym typeface="Plus Jakarta Sans"/>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4F5DA2E6-7F22-4241-BC20-FFB750256F3F}"/>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D982CAA8-A962-C840-8D2B-A34EF391996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9C1CB7E4-6815-AC32-2B8D-06EDAD164CF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6954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9E058B08-58E6-9F0F-DF87-5DED49A0DB0E}"/>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53096C82-8867-D00C-A568-BCD7CB58DAA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BAA3ED4A-F4DD-BC77-8BF5-0B54F9756B5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0679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2fee63df26b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1" name="Google Shape;741;g2fee63df26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23"/>
        <p:cNvGrpSpPr/>
        <p:nvPr/>
      </p:nvGrpSpPr>
      <p:grpSpPr>
        <a:xfrm>
          <a:off x="0" y="0"/>
          <a:ext cx="0" cy="0"/>
          <a:chOff x="0" y="0"/>
          <a:chExt cx="0" cy="0"/>
        </a:xfrm>
      </p:grpSpPr>
      <p:sp>
        <p:nvSpPr>
          <p:cNvPr id="24" name="Google Shape;24;p48"/>
          <p:cNvSpPr>
            <a:spLocks noGrp="1"/>
          </p:cNvSpPr>
          <p:nvPr>
            <p:ph type="pic" idx="2"/>
          </p:nvPr>
        </p:nvSpPr>
        <p:spPr>
          <a:xfrm>
            <a:off x="0" y="0"/>
            <a:ext cx="12192000" cy="68580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9_Title Slide">
  <p:cSld name="29_Title Slide">
    <p:spTree>
      <p:nvGrpSpPr>
        <p:cNvPr id="1" name="Shape 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General Content">
  <p:cSld name="General Content">
    <p:spTree>
      <p:nvGrpSpPr>
        <p:cNvPr id="1" name="Shape 26"/>
        <p:cNvGrpSpPr/>
        <p:nvPr/>
      </p:nvGrpSpPr>
      <p:grpSpPr>
        <a:xfrm>
          <a:off x="0" y="0"/>
          <a:ext cx="0" cy="0"/>
          <a:chOff x="0" y="0"/>
          <a:chExt cx="0" cy="0"/>
        </a:xfrm>
      </p:grpSpPr>
      <p:sp>
        <p:nvSpPr>
          <p:cNvPr id="27" name="Google Shape;27;g2f68141a545_0_445"/>
          <p:cNvSpPr/>
          <p:nvPr/>
        </p:nvSpPr>
        <p:spPr>
          <a:xfrm>
            <a:off x="0" y="2689"/>
            <a:ext cx="688500" cy="6858000"/>
          </a:xfrm>
          <a:prstGeom prst="rect">
            <a:avLst/>
          </a:prstGeom>
          <a:solidFill>
            <a:srgbClr val="059A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 name="Google Shape;28;g2f68141a545_0_445"/>
          <p:cNvSpPr txBox="1">
            <a:spLocks noGrp="1"/>
          </p:cNvSpPr>
          <p:nvPr>
            <p:ph type="title"/>
          </p:nvPr>
        </p:nvSpPr>
        <p:spPr>
          <a:xfrm>
            <a:off x="850492" y="245369"/>
            <a:ext cx="7572600" cy="5310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037692"/>
              </a:buClr>
              <a:buSzPts val="2400"/>
              <a:buFont typeface="Poppins SemiBold"/>
              <a:buNone/>
              <a:defRPr sz="2400" b="0" i="0" u="none" strike="noStrike" cap="none">
                <a:solidFill>
                  <a:srgbClr val="037692"/>
                </a:solidFill>
                <a:latin typeface="Poppins SemiBold"/>
                <a:ea typeface="Poppins SemiBold"/>
                <a:cs typeface="Poppins SemiBold"/>
                <a:sym typeface="Poppins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29" name="Google Shape;29;g2f68141a545_0_445"/>
          <p:cNvPicPr preferRelativeResize="0"/>
          <p:nvPr/>
        </p:nvPicPr>
        <p:blipFill rotWithShape="1">
          <a:blip r:embed="rId2">
            <a:alphaModFix/>
          </a:blip>
          <a:srcRect/>
          <a:stretch/>
        </p:blipFill>
        <p:spPr>
          <a:xfrm flipH="1">
            <a:off x="850490" y="902171"/>
            <a:ext cx="790813" cy="48294"/>
          </a:xfrm>
          <a:prstGeom prst="rect">
            <a:avLst/>
          </a:prstGeom>
          <a:noFill/>
          <a:ln>
            <a:noFill/>
          </a:ln>
        </p:spPr>
      </p:pic>
      <p:pic>
        <p:nvPicPr>
          <p:cNvPr id="30" name="Google Shape;30;g2f68141a545_0_445"/>
          <p:cNvPicPr preferRelativeResize="0"/>
          <p:nvPr/>
        </p:nvPicPr>
        <p:blipFill rotWithShape="1">
          <a:blip r:embed="rId3">
            <a:alphaModFix/>
          </a:blip>
          <a:srcRect/>
          <a:stretch/>
        </p:blipFill>
        <p:spPr>
          <a:xfrm>
            <a:off x="1010470" y="5707756"/>
            <a:ext cx="805981" cy="9048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5_Title Slide">
  <p:cSld name="25_Title Slide">
    <p:spTree>
      <p:nvGrpSpPr>
        <p:cNvPr id="1" name="Shape 3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g27884b107a2_2_166"/>
          <p:cNvSpPr txBox="1">
            <a:spLocks noGrp="1"/>
          </p:cNvSpPr>
          <p:nvPr>
            <p:ph type="title"/>
          </p:nvPr>
        </p:nvSpPr>
        <p:spPr>
          <a:xfrm>
            <a:off x="415600" y="593367"/>
            <a:ext cx="11360700" cy="763500"/>
          </a:xfrm>
          <a:prstGeom prst="rect">
            <a:avLst/>
          </a:prstGeom>
          <a:noFill/>
          <a:ln>
            <a:noFill/>
          </a:ln>
        </p:spPr>
        <p:txBody>
          <a:bodyPr spcFirstLastPara="1" wrap="square" lIns="91425" tIns="91425" rIns="91425" bIns="91425" anchor="t" anchorCtr="0">
            <a:normAutofit/>
          </a:bodyPr>
          <a:lstStyle>
            <a:lvl1pPr marR="0" lvl="0" algn="l" rtl="0">
              <a:lnSpc>
                <a:spcPct val="90000"/>
              </a:lnSpc>
              <a:spcBef>
                <a:spcPts val="0"/>
              </a:spcBef>
              <a:spcAft>
                <a:spcPts val="0"/>
              </a:spcAft>
              <a:buClr>
                <a:schemeClr val="dk1"/>
              </a:buClr>
              <a:buSzPts val="28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 name="Google Shape;34;g27884b107a2_2_166"/>
          <p:cNvSpPr txBox="1">
            <a:spLocks noGrp="1"/>
          </p:cNvSpPr>
          <p:nvPr>
            <p:ph type="body" idx="1"/>
          </p:nvPr>
        </p:nvSpPr>
        <p:spPr>
          <a:xfrm>
            <a:off x="415600" y="1536633"/>
            <a:ext cx="11360700" cy="4555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20000"/>
              </a:lnSpc>
              <a:spcBef>
                <a:spcPts val="0"/>
              </a:spcBef>
              <a:spcAft>
                <a:spcPts val="0"/>
              </a:spcAft>
              <a:buClr>
                <a:schemeClr val="dk1"/>
              </a:buClr>
              <a:buSzPts val="1800"/>
              <a:buFont typeface="Arial"/>
              <a:buChar char="●"/>
              <a:defRPr sz="1400" b="0" i="0" u="none" strike="noStrike" cap="none">
                <a:solidFill>
                  <a:srgbClr val="000000"/>
                </a:solidFill>
                <a:latin typeface="Aharoni"/>
                <a:ea typeface="Aharoni"/>
                <a:cs typeface="Aharoni"/>
                <a:sym typeface="Aharoni"/>
              </a:defRPr>
            </a:lvl1pPr>
            <a:lvl2pPr marL="914400" marR="0" lvl="1"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5" name="Google Shape;35;g27884b107a2_2_166"/>
          <p:cNvSpPr txBox="1">
            <a:spLocks noGrp="1"/>
          </p:cNvSpPr>
          <p:nvPr>
            <p:ph type="sldNum" idx="12"/>
          </p:nvPr>
        </p:nvSpPr>
        <p:spPr>
          <a:xfrm>
            <a:off x="11296611" y="6217623"/>
            <a:ext cx="731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1pPr>
            <a:lvl2pPr marL="0" marR="0" lvl="1"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2pPr>
            <a:lvl3pPr marL="0" marR="0" lvl="2"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3pPr>
            <a:lvl4pPr marL="0" marR="0" lvl="3"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4pPr>
            <a:lvl5pPr marL="0" marR="0" lvl="4"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5pPr>
            <a:lvl6pPr marL="0" marR="0" lvl="5"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6pPr>
            <a:lvl7pPr marL="0" marR="0" lvl="6"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7pPr>
            <a:lvl8pPr marL="0" marR="0" lvl="7"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8pPr>
            <a:lvl9pPr marL="0" marR="0" lvl="8"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6"/>
        <p:cNvGrpSpPr/>
        <p:nvPr/>
      </p:nvGrpSpPr>
      <p:grpSpPr>
        <a:xfrm>
          <a:off x="0" y="0"/>
          <a:ext cx="0" cy="0"/>
          <a:chOff x="0" y="0"/>
          <a:chExt cx="0" cy="0"/>
        </a:xfrm>
      </p:grpSpPr>
      <p:sp>
        <p:nvSpPr>
          <p:cNvPr id="37" name="Google Shape;37;g27884b107a2_0_178"/>
          <p:cNvSpPr>
            <a:spLocks noGrp="1"/>
          </p:cNvSpPr>
          <p:nvPr>
            <p:ph type="pic" idx="2"/>
          </p:nvPr>
        </p:nvSpPr>
        <p:spPr>
          <a:xfrm>
            <a:off x="1055687" y="1268413"/>
            <a:ext cx="4319700" cy="5040300"/>
          </a:xfrm>
          <a:prstGeom prst="rect">
            <a:avLst/>
          </a:prstGeom>
          <a:solidFill>
            <a:srgbClr val="F2F2F2"/>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2_Title Slide">
  <p:cSld name="32_Title Slide">
    <p:spTree>
      <p:nvGrpSpPr>
        <p:cNvPr id="1" name="Shape 38"/>
        <p:cNvGrpSpPr/>
        <p:nvPr/>
      </p:nvGrpSpPr>
      <p:grpSpPr>
        <a:xfrm>
          <a:off x="0" y="0"/>
          <a:ext cx="0" cy="0"/>
          <a:chOff x="0" y="0"/>
          <a:chExt cx="0" cy="0"/>
        </a:xfrm>
      </p:grpSpPr>
      <p:sp>
        <p:nvSpPr>
          <p:cNvPr id="39" name="Google Shape;39;p85"/>
          <p:cNvSpPr/>
          <p:nvPr/>
        </p:nvSpPr>
        <p:spPr>
          <a:xfrm>
            <a:off x="6096000" y="3753134"/>
            <a:ext cx="6096000" cy="2555591"/>
          </a:xfrm>
          <a:prstGeom prst="rect">
            <a:avLst/>
          </a:prstGeom>
          <a:gradFill>
            <a:gsLst>
              <a:gs pos="0">
                <a:schemeClr val="accent2"/>
              </a:gs>
              <a:gs pos="96000">
                <a:srgbClr val="EA641A"/>
              </a:gs>
              <a:gs pos="100000">
                <a:srgbClr val="EA641A"/>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us Jakarta Sans"/>
              <a:ea typeface="Plus Jakarta Sans"/>
              <a:cs typeface="Plus Jakarta Sans"/>
              <a:sym typeface="Plus Jakarta Sans"/>
            </a:endParaRPr>
          </a:p>
        </p:txBody>
      </p:sp>
      <p:sp>
        <p:nvSpPr>
          <p:cNvPr id="40" name="Google Shape;40;p85"/>
          <p:cNvSpPr>
            <a:spLocks noGrp="1"/>
          </p:cNvSpPr>
          <p:nvPr>
            <p:ph type="pic" idx="2"/>
          </p:nvPr>
        </p:nvSpPr>
        <p:spPr>
          <a:xfrm>
            <a:off x="6816725" y="1268413"/>
            <a:ext cx="2381023" cy="2976935"/>
          </a:xfrm>
          <a:prstGeom prst="rect">
            <a:avLst/>
          </a:prstGeom>
          <a:solidFill>
            <a:srgbClr val="F2F2F2"/>
          </a:solidFill>
          <a:ln>
            <a:noFill/>
          </a:ln>
        </p:spPr>
      </p:sp>
      <p:sp>
        <p:nvSpPr>
          <p:cNvPr id="41" name="Google Shape;41;p85"/>
          <p:cNvSpPr>
            <a:spLocks noGrp="1"/>
          </p:cNvSpPr>
          <p:nvPr>
            <p:ph type="pic" idx="3"/>
          </p:nvPr>
        </p:nvSpPr>
        <p:spPr>
          <a:xfrm>
            <a:off x="9476015" y="1268413"/>
            <a:ext cx="2381023" cy="2976935"/>
          </a:xfrm>
          <a:prstGeom prst="rect">
            <a:avLst/>
          </a:prstGeom>
          <a:solidFill>
            <a:srgbClr val="F2F2F2"/>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2"/>
        <p:cNvGrpSpPr/>
        <p:nvPr/>
      </p:nvGrpSpPr>
      <p:grpSpPr>
        <a:xfrm>
          <a:off x="0" y="0"/>
          <a:ext cx="0" cy="0"/>
          <a:chOff x="0" y="0"/>
          <a:chExt cx="0" cy="0"/>
        </a:xfrm>
      </p:grpSpPr>
      <p:sp>
        <p:nvSpPr>
          <p:cNvPr id="43" name="Google Shape;43;g27884b107a2_0_115"/>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marR="0" lvl="0" algn="ctr" rtl="0">
              <a:lnSpc>
                <a:spcPct val="90000"/>
              </a:lnSpc>
              <a:spcBef>
                <a:spcPts val="0"/>
              </a:spcBef>
              <a:spcAft>
                <a:spcPts val="0"/>
              </a:spcAft>
              <a:buClr>
                <a:schemeClr val="dk1"/>
              </a:buClr>
              <a:buSzPts val="6000"/>
              <a:buFont typeface="Calibri"/>
              <a:buChar char="●"/>
              <a:defRPr sz="60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 name="Google Shape;44;g27884b107a2_0_115"/>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rgbClr val="000000"/>
                </a:solidFill>
                <a:latin typeface="Aharoni"/>
                <a:ea typeface="Aharoni"/>
                <a:cs typeface="Aharoni"/>
                <a:sym typeface="Aharon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45" name="Google Shape;45;g27884b107a2_0_11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 name="Google Shape;46;g27884b107a2_0_11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 name="Google Shape;47;g27884b107a2_0_1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8"/>
        <p:cNvGrpSpPr/>
        <p:nvPr/>
      </p:nvGrpSpPr>
      <p:grpSpPr>
        <a:xfrm>
          <a:off x="0" y="0"/>
          <a:ext cx="0" cy="0"/>
          <a:chOff x="0" y="0"/>
          <a:chExt cx="0" cy="0"/>
        </a:xfrm>
      </p:grpSpPr>
      <p:sp>
        <p:nvSpPr>
          <p:cNvPr id="19" name="Google Shape;19;p41"/>
          <p:cNvSpPr>
            <a:spLocks noGrp="1"/>
          </p:cNvSpPr>
          <p:nvPr>
            <p:ph type="pic" idx="2"/>
          </p:nvPr>
        </p:nvSpPr>
        <p:spPr>
          <a:xfrm>
            <a:off x="1" y="0"/>
            <a:ext cx="12192000" cy="6858000"/>
          </a:xfrm>
          <a:prstGeom prst="rect">
            <a:avLst/>
          </a:prstGeom>
          <a:noFill/>
          <a:ln>
            <a:noFill/>
          </a:ln>
        </p:spPr>
      </p:sp>
      <p:sp>
        <p:nvSpPr>
          <p:cNvPr id="2" name="Google Shape;14;p38">
            <a:extLst>
              <a:ext uri="{FF2B5EF4-FFF2-40B4-BE49-F238E27FC236}">
                <a16:creationId xmlns:a16="http://schemas.microsoft.com/office/drawing/2014/main" id="{F1297DBC-90BB-B4E6-5D35-1E9745CE120C}"/>
              </a:ext>
            </a:extLst>
          </p:cNvPr>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extLst>
      <p:ext uri="{BB962C8B-B14F-4D97-AF65-F5344CB8AC3E}">
        <p14:creationId xmlns:p14="http://schemas.microsoft.com/office/powerpoint/2010/main" val="2933733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0C1"/>
        </a:solidFill>
        <a:effectLst/>
      </p:bgPr>
    </p:bg>
    <p:spTree>
      <p:nvGrpSpPr>
        <p:cNvPr id="1" name="Shape 9"/>
        <p:cNvGrpSpPr/>
        <p:nvPr/>
      </p:nvGrpSpPr>
      <p:grpSpPr>
        <a:xfrm>
          <a:off x="0" y="0"/>
          <a:ext cx="0" cy="0"/>
          <a:chOff x="0" y="0"/>
          <a:chExt cx="0" cy="0"/>
        </a:xfrm>
      </p:grpSpPr>
      <p:sp>
        <p:nvSpPr>
          <p:cNvPr id="10" name="Google Shape;10;p64"/>
          <p:cNvSpPr txBox="1"/>
          <p:nvPr/>
        </p:nvSpPr>
        <p:spPr>
          <a:xfrm>
            <a:off x="434411" y="623013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a:solidFill>
                  <a:srgbClr val="7F7F7F"/>
                </a:solidFill>
                <a:latin typeface="Open Sans"/>
                <a:ea typeface="Open Sans"/>
                <a:cs typeface="Open Sans"/>
                <a:sym typeface="Open Sans"/>
              </a:rPr>
              <a:t>Dept EECE, GST Bengaluru</a:t>
            </a:r>
            <a:endParaRPr sz="1800" b="0" i="0" u="none" strike="noStrike" cap="none">
              <a:solidFill>
                <a:srgbClr val="7F7F7F"/>
              </a:solidFill>
              <a:latin typeface="Open Sans"/>
              <a:ea typeface="Open Sans"/>
              <a:cs typeface="Open Sans"/>
              <a:sym typeface="Open Sans"/>
            </a:endParaRPr>
          </a:p>
        </p:txBody>
      </p:sp>
      <p:pic>
        <p:nvPicPr>
          <p:cNvPr id="11" name="Google Shape;11;p64"/>
          <p:cNvPicPr preferRelativeResize="0"/>
          <p:nvPr userDrawn="1"/>
        </p:nvPicPr>
        <p:blipFill rotWithShape="1">
          <a:blip r:embed="rId11">
            <a:alphaModFix/>
          </a:blip>
          <a:srcRect/>
          <a:stretch/>
        </p:blipFill>
        <p:spPr>
          <a:xfrm>
            <a:off x="10545066" y="6107763"/>
            <a:ext cx="1432859" cy="61408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75"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799">
          <p15:clr>
            <a:srgbClr val="A4A3A4"/>
          </p15:clr>
        </p15:guide>
        <p15:guide id="4" orient="horz" pos="346">
          <p15:clr>
            <a:srgbClr val="A4A3A4"/>
          </p15:clr>
        </p15:guide>
        <p15:guide id="5" orient="horz" pos="1253">
          <p15:clr>
            <a:srgbClr val="A4A3A4"/>
          </p15:clr>
        </p15:guide>
        <p15:guide id="6" orient="horz" pos="1706">
          <p15:clr>
            <a:srgbClr val="A4A3A4"/>
          </p15:clr>
        </p15:guide>
        <p15:guide id="7" orient="horz" pos="2614">
          <p15:clr>
            <a:srgbClr val="A4A3A4"/>
          </p15:clr>
        </p15:guide>
        <p15:guide id="8" orient="horz" pos="3067">
          <p15:clr>
            <a:srgbClr val="A4A3A4"/>
          </p15:clr>
        </p15:guide>
        <p15:guide id="9" orient="horz" pos="3521">
          <p15:clr>
            <a:srgbClr val="A4A3A4"/>
          </p15:clr>
        </p15:guide>
        <p15:guide id="10" orient="horz" pos="3974">
          <p15:clr>
            <a:srgbClr val="A4A3A4"/>
          </p15:clr>
        </p15:guide>
        <p15:guide id="11" pos="4294">
          <p15:clr>
            <a:srgbClr val="A4A3A4"/>
          </p15:clr>
        </p15:guide>
        <p15:guide id="12" pos="4747">
          <p15:clr>
            <a:srgbClr val="A4A3A4"/>
          </p15:clr>
        </p15:guide>
        <p15:guide id="13" pos="211">
          <p15:clr>
            <a:srgbClr val="A4A3A4"/>
          </p15:clr>
        </p15:guide>
        <p15:guide id="14" pos="665">
          <p15:clr>
            <a:srgbClr val="A4A3A4"/>
          </p15:clr>
        </p15:guide>
        <p15:guide id="15" pos="1118">
          <p15:clr>
            <a:srgbClr val="A4A3A4"/>
          </p15:clr>
        </p15:guide>
        <p15:guide id="16" pos="1572">
          <p15:clr>
            <a:srgbClr val="A4A3A4"/>
          </p15:clr>
        </p15:guide>
        <p15:guide id="17" pos="2026">
          <p15:clr>
            <a:srgbClr val="A4A3A4"/>
          </p15:clr>
        </p15:guide>
        <p15:guide id="18" pos="2479">
          <p15:clr>
            <a:srgbClr val="A4A3A4"/>
          </p15:clr>
        </p15:guide>
        <p15:guide id="19" pos="2933">
          <p15:clr>
            <a:srgbClr val="A4A3A4"/>
          </p15:clr>
        </p15:guide>
        <p15:guide id="20" pos="3386">
          <p15:clr>
            <a:srgbClr val="A4A3A4"/>
          </p15:clr>
        </p15:guide>
        <p15:guide id="21" pos="5201">
          <p15:clr>
            <a:srgbClr val="A4A3A4"/>
          </p15:clr>
        </p15:guide>
        <p15:guide id="22" pos="5654">
          <p15:clr>
            <a:srgbClr val="A4A3A4"/>
          </p15:clr>
        </p15:guide>
        <p15:guide id="23" pos="6108">
          <p15:clr>
            <a:srgbClr val="A4A3A4"/>
          </p15:clr>
        </p15:guide>
        <p15:guide id="24" pos="6562">
          <p15:clr>
            <a:srgbClr val="A4A3A4"/>
          </p15:clr>
        </p15:guide>
        <p15:guide id="25" pos="7015">
          <p15:clr>
            <a:srgbClr val="A4A3A4"/>
          </p15:clr>
        </p15:guide>
        <p15:guide id="26" pos="7469">
          <p15:clr>
            <a:srgbClr val="A4A3A4"/>
          </p15:clr>
        </p15:guide>
        <p15:guide id="27" pos="347">
          <p15:clr>
            <a:srgbClr val="F26B43"/>
          </p15:clr>
        </p15:guide>
        <p15:guide id="28" pos="733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3" Type="http://schemas.openxmlformats.org/officeDocument/2006/relationships/customXml" Target="../ink/ink3.xml"/><Relationship Id="rId3" Type="http://schemas.openxmlformats.org/officeDocument/2006/relationships/customXml" Target="../ink/ink1.xml"/><Relationship Id="rId7" Type="http://schemas.openxmlformats.org/officeDocument/2006/relationships/customXml" Target="../ink/ink2.xml"/><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6.png"/><Relationship Id="rId1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lucidchart.com/pages/examples/uml_diagram_tool" TargetMode="Externa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2AE9A7-FBD8-C9FF-7958-4AF112522506}"/>
              </a:ext>
            </a:extLst>
          </p:cNvPr>
          <p:cNvSpPr>
            <a:spLocks noGrp="1"/>
          </p:cNvSpPr>
          <p:nvPr>
            <p:ph type="sldNum" idx="4294967295"/>
          </p:nvPr>
        </p:nvSpPr>
        <p:spPr>
          <a:xfrm>
            <a:off x="11460163" y="6218238"/>
            <a:ext cx="731837" cy="523875"/>
          </a:xfrm>
          <a:prstGeom prst="rect">
            <a:avLst/>
          </a:prstGeom>
        </p:spPr>
        <p:txBody>
          <a:bodyPr/>
          <a:lstStyle/>
          <a:p>
            <a:pPr marL="0" lvl="0" indent="0" algn="r" rtl="0">
              <a:spcBef>
                <a:spcPts val="0"/>
              </a:spcBef>
              <a:spcAft>
                <a:spcPts val="0"/>
              </a:spcAft>
              <a:buNone/>
            </a:pPr>
            <a:fld id="{00000000-1234-1234-1234-123412341234}" type="slidenum">
              <a:rPr lang="en-US" smtClean="0"/>
              <a:t>1</a:t>
            </a:fld>
            <a:endParaRPr lang="en-US"/>
          </a:p>
        </p:txBody>
      </p:sp>
      <p:pic>
        <p:nvPicPr>
          <p:cNvPr id="5" name="Google Shape;87;p1">
            <a:extLst>
              <a:ext uri="{FF2B5EF4-FFF2-40B4-BE49-F238E27FC236}">
                <a16:creationId xmlns:a16="http://schemas.microsoft.com/office/drawing/2014/main" id="{AD01CF2C-8332-E700-171E-F6425D2B2D23}"/>
              </a:ext>
            </a:extLst>
          </p:cNvPr>
          <p:cNvPicPr preferRelativeResize="0"/>
          <p:nvPr/>
        </p:nvPicPr>
        <p:blipFill rotWithShape="1">
          <a:blip r:embed="rId2">
            <a:alphaModFix amt="20000"/>
          </a:blip>
          <a:srcRect l="1514" r="2310" b="19493"/>
          <a:stretch/>
        </p:blipFill>
        <p:spPr>
          <a:xfrm>
            <a:off x="-1235" y="7409"/>
            <a:ext cx="12193235" cy="6734914"/>
          </a:xfrm>
          <a:prstGeom prst="rect">
            <a:avLst/>
          </a:prstGeom>
          <a:noFill/>
          <a:ln>
            <a:noFill/>
          </a:ln>
        </p:spPr>
      </p:pic>
      <p:sp>
        <p:nvSpPr>
          <p:cNvPr id="6" name="Google Shape;88;p1">
            <a:extLst>
              <a:ext uri="{FF2B5EF4-FFF2-40B4-BE49-F238E27FC236}">
                <a16:creationId xmlns:a16="http://schemas.microsoft.com/office/drawing/2014/main" id="{74F321D0-F3BA-5572-DBB4-C5E77739C8E5}"/>
              </a:ext>
            </a:extLst>
          </p:cNvPr>
          <p:cNvSpPr txBox="1"/>
          <p:nvPr/>
        </p:nvSpPr>
        <p:spPr>
          <a:xfrm>
            <a:off x="2904067" y="3157752"/>
            <a:ext cx="6383867"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dirty="0">
                <a:solidFill>
                  <a:srgbClr val="007069"/>
                </a:solidFill>
                <a:latin typeface="Open Sans"/>
                <a:ea typeface="Open Sans"/>
                <a:cs typeface="Open Sans"/>
                <a:sym typeface="Open Sans"/>
              </a:rPr>
              <a:t>GITAM (Deemed-to-be) University</a:t>
            </a:r>
            <a:endParaRPr lang="en-US" sz="2800" dirty="0"/>
          </a:p>
        </p:txBody>
      </p:sp>
      <p:sp>
        <p:nvSpPr>
          <p:cNvPr id="11" name="Google Shape;93;p1">
            <a:extLst>
              <a:ext uri="{FF2B5EF4-FFF2-40B4-BE49-F238E27FC236}">
                <a16:creationId xmlns:a16="http://schemas.microsoft.com/office/drawing/2014/main" id="{5F318AA7-C96A-3AAD-7C94-E53133C5AD6C}"/>
              </a:ext>
            </a:extLst>
          </p:cNvPr>
          <p:cNvSpPr/>
          <p:nvPr/>
        </p:nvSpPr>
        <p:spPr>
          <a:xfrm>
            <a:off x="3060700" y="6148918"/>
            <a:ext cx="6096000"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rgbClr val="7F7F7F"/>
                </a:solidFill>
                <a:latin typeface="Montserrat Medium"/>
                <a:ea typeface="Montserrat Medium"/>
                <a:cs typeface="Montserrat Medium"/>
                <a:sym typeface="Montserrat Medium"/>
              </a:rPr>
              <a:t>www.gitam.edu</a:t>
            </a:r>
            <a:endParaRPr sz="1200" b="0" i="0" u="none" strike="noStrike" cap="none" dirty="0">
              <a:solidFill>
                <a:srgbClr val="7F7F7F"/>
              </a:solidFill>
              <a:latin typeface="Montserrat Medium"/>
              <a:ea typeface="Montserrat Medium"/>
              <a:cs typeface="Montserrat Medium"/>
              <a:sym typeface="Montserrat Medium"/>
            </a:endParaRPr>
          </a:p>
        </p:txBody>
      </p:sp>
      <p:grpSp>
        <p:nvGrpSpPr>
          <p:cNvPr id="12" name="Google Shape;94;p1">
            <a:extLst>
              <a:ext uri="{FF2B5EF4-FFF2-40B4-BE49-F238E27FC236}">
                <a16:creationId xmlns:a16="http://schemas.microsoft.com/office/drawing/2014/main" id="{27E17DC4-EBA4-36D1-CC55-FFAF1FD93FF1}"/>
              </a:ext>
            </a:extLst>
          </p:cNvPr>
          <p:cNvGrpSpPr/>
          <p:nvPr/>
        </p:nvGrpSpPr>
        <p:grpSpPr>
          <a:xfrm rot="2700000">
            <a:off x="5984712" y="5183993"/>
            <a:ext cx="231043" cy="225933"/>
            <a:chOff x="11087593" y="13905"/>
            <a:chExt cx="1085533" cy="1061509"/>
          </a:xfrm>
        </p:grpSpPr>
        <p:sp>
          <p:nvSpPr>
            <p:cNvPr id="13" name="Google Shape;95;p1">
              <a:extLst>
                <a:ext uri="{FF2B5EF4-FFF2-40B4-BE49-F238E27FC236}">
                  <a16:creationId xmlns:a16="http://schemas.microsoft.com/office/drawing/2014/main" id="{AE7092A2-B102-1273-6C25-E1736799EF72}"/>
                </a:ext>
              </a:extLst>
            </p:cNvPr>
            <p:cNvSpPr/>
            <p:nvPr/>
          </p:nvSpPr>
          <p:spPr>
            <a:xfrm>
              <a:off x="11087593" y="548342"/>
              <a:ext cx="537028" cy="527072"/>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4" name="Google Shape;96;p1">
              <a:extLst>
                <a:ext uri="{FF2B5EF4-FFF2-40B4-BE49-F238E27FC236}">
                  <a16:creationId xmlns:a16="http://schemas.microsoft.com/office/drawing/2014/main" id="{CD50D2DC-2455-5951-3C5D-BB02F217709E}"/>
                </a:ext>
              </a:extLst>
            </p:cNvPr>
            <p:cNvSpPr/>
            <p:nvPr/>
          </p:nvSpPr>
          <p:spPr>
            <a:xfrm>
              <a:off x="11636098" y="13905"/>
              <a:ext cx="537028" cy="527079"/>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sp>
        <p:nvSpPr>
          <p:cNvPr id="16" name="Google Shape;104;p1">
            <a:extLst>
              <a:ext uri="{FF2B5EF4-FFF2-40B4-BE49-F238E27FC236}">
                <a16:creationId xmlns:a16="http://schemas.microsoft.com/office/drawing/2014/main" id="{C323D64D-BE3D-E115-33E9-192C329B4C2B}"/>
              </a:ext>
            </a:extLst>
          </p:cNvPr>
          <p:cNvSpPr/>
          <p:nvPr/>
        </p:nvSpPr>
        <p:spPr>
          <a:xfrm>
            <a:off x="2904067" y="4430594"/>
            <a:ext cx="60960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Montserrat Medium"/>
                <a:ea typeface="Montserrat Medium"/>
                <a:cs typeface="Montserrat Medium"/>
                <a:sym typeface="Montserrat Medium"/>
              </a:rPr>
              <a:t>Department of Electrical Electronics and Communication Engineering</a:t>
            </a:r>
            <a:endParaRPr sz="1800" b="1" i="0" u="none" strike="noStrike" cap="none" dirty="0">
              <a:solidFill>
                <a:schemeClr val="dk1"/>
              </a:solidFill>
              <a:latin typeface="Arial"/>
              <a:ea typeface="Arial"/>
              <a:cs typeface="Arial"/>
              <a:sym typeface="Arial"/>
            </a:endParaRPr>
          </a:p>
        </p:txBody>
      </p:sp>
      <p:sp>
        <p:nvSpPr>
          <p:cNvPr id="17" name="Google Shape;105;p1">
            <a:extLst>
              <a:ext uri="{FF2B5EF4-FFF2-40B4-BE49-F238E27FC236}">
                <a16:creationId xmlns:a16="http://schemas.microsoft.com/office/drawing/2014/main" id="{C9CF77E4-28A7-270F-8F1A-AFD4E8DCECCF}"/>
              </a:ext>
            </a:extLst>
          </p:cNvPr>
          <p:cNvSpPr/>
          <p:nvPr/>
        </p:nvSpPr>
        <p:spPr>
          <a:xfrm>
            <a:off x="9156700" y="5791918"/>
            <a:ext cx="292694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p:txBody>
      </p:sp>
      <p:sp>
        <p:nvSpPr>
          <p:cNvPr id="19" name="Google Shape;111;p1">
            <a:extLst>
              <a:ext uri="{FF2B5EF4-FFF2-40B4-BE49-F238E27FC236}">
                <a16:creationId xmlns:a16="http://schemas.microsoft.com/office/drawing/2014/main" id="{037B6323-B919-404C-9A53-E2D1EEBBC29E}"/>
              </a:ext>
            </a:extLst>
          </p:cNvPr>
          <p:cNvSpPr/>
          <p:nvPr/>
        </p:nvSpPr>
        <p:spPr>
          <a:xfrm>
            <a:off x="133753" y="4504626"/>
            <a:ext cx="3358593" cy="1169511"/>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Team: </a:t>
            </a: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r>
              <a:rPr lang="en-US" b="1" dirty="0">
                <a:solidFill>
                  <a:schemeClr val="dk1"/>
                </a:solidFill>
                <a:latin typeface="Montserrat Medium"/>
                <a:sym typeface="Montserrat Medium"/>
              </a:rPr>
              <a:t>109  D. ANIL KUMAR</a:t>
            </a:r>
            <a:endParaRPr lang="en-US" sz="1400" b="1" i="0" u="none" strike="noStrike" cap="none" dirty="0">
              <a:solidFill>
                <a:schemeClr val="dk1"/>
              </a:solidFill>
              <a:latin typeface="Montserrat Medium"/>
              <a:ea typeface="Arial"/>
              <a:cs typeface="Arial"/>
              <a:sym typeface="Montserrat Medium"/>
            </a:endParaRPr>
          </a:p>
          <a:p>
            <a:pPr marL="285750" indent="-285750">
              <a:buSzPts val="1400"/>
              <a:buFont typeface="Arial" panose="020B0604020202020204" pitchFamily="34" charset="0"/>
              <a:buChar char="•"/>
            </a:pPr>
            <a:r>
              <a:rPr lang="en-US" b="1" dirty="0">
                <a:solidFill>
                  <a:schemeClr val="dk1"/>
                </a:solidFill>
                <a:latin typeface="Montserrat Medium"/>
                <a:sym typeface="Montserrat Medium"/>
              </a:rPr>
              <a:t>402 M. RATHNAKAR REDDY</a:t>
            </a:r>
            <a:endParaRPr lang="en-US" sz="1400" b="1" i="0" u="none" strike="noStrike" cap="none" dirty="0">
              <a:solidFill>
                <a:schemeClr val="dk1"/>
              </a:solidFill>
              <a:latin typeface="Arial"/>
              <a:ea typeface="Arial"/>
              <a:cs typeface="Arial"/>
              <a:sym typeface="Arial"/>
            </a:endParaRPr>
          </a:p>
          <a:p>
            <a:pPr marL="285750" indent="-285750">
              <a:buSzPts val="1400"/>
              <a:buFont typeface="Arial" panose="020B0604020202020204" pitchFamily="34" charset="0"/>
              <a:buChar char="•"/>
            </a:pPr>
            <a:r>
              <a:rPr lang="en-US" b="1" dirty="0">
                <a:solidFill>
                  <a:schemeClr val="dk1"/>
                </a:solidFill>
                <a:latin typeface="Montserrat Medium"/>
                <a:sym typeface="Montserrat Medium"/>
              </a:rPr>
              <a:t>435 N. BADRINATH REDDY</a:t>
            </a:r>
          </a:p>
          <a:p>
            <a:pPr marL="285750" marR="0" lvl="0" indent="-285750" algn="ctr" rtl="0">
              <a:lnSpc>
                <a:spcPct val="100000"/>
              </a:lnSpc>
              <a:spcBef>
                <a:spcPts val="0"/>
              </a:spcBef>
              <a:spcAft>
                <a:spcPts val="0"/>
              </a:spcAft>
              <a:buClr>
                <a:srgbClr val="000000"/>
              </a:buClr>
              <a:buSzPts val="1400"/>
              <a:buFont typeface="Arial" panose="020B0604020202020204" pitchFamily="34" charset="0"/>
              <a:buChar char="•"/>
            </a:pPr>
            <a:endParaRPr sz="1400" b="1" i="0" u="none" strike="noStrike" cap="none" dirty="0">
              <a:solidFill>
                <a:schemeClr val="dk1"/>
              </a:solidFill>
              <a:latin typeface="Arial"/>
              <a:ea typeface="Arial"/>
              <a:cs typeface="Arial"/>
              <a:sym typeface="Arial"/>
            </a:endParaRPr>
          </a:p>
        </p:txBody>
      </p:sp>
      <p:sp>
        <p:nvSpPr>
          <p:cNvPr id="20" name="Google Shape;111;p1">
            <a:extLst>
              <a:ext uri="{FF2B5EF4-FFF2-40B4-BE49-F238E27FC236}">
                <a16:creationId xmlns:a16="http://schemas.microsoft.com/office/drawing/2014/main" id="{663FF154-6303-06EF-099B-905F19C206B2}"/>
              </a:ext>
            </a:extLst>
          </p:cNvPr>
          <p:cNvSpPr/>
          <p:nvPr/>
        </p:nvSpPr>
        <p:spPr>
          <a:xfrm>
            <a:off x="9161635" y="4839879"/>
            <a:ext cx="2926946" cy="307736"/>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endParaRPr lang="en-US" b="1" dirty="0">
              <a:solidFill>
                <a:schemeClr val="dk1"/>
              </a:solidFill>
              <a:latin typeface="Montserrat Medium"/>
            </a:endParaRPr>
          </a:p>
        </p:txBody>
      </p:sp>
      <p:pic>
        <p:nvPicPr>
          <p:cNvPr id="21" name="Google Shape;67;p1">
            <a:extLst>
              <a:ext uri="{FF2B5EF4-FFF2-40B4-BE49-F238E27FC236}">
                <a16:creationId xmlns:a16="http://schemas.microsoft.com/office/drawing/2014/main" id="{14559E83-6276-698C-A2DC-9D1D6C0E44CD}"/>
              </a:ext>
            </a:extLst>
          </p:cNvPr>
          <p:cNvPicPr preferRelativeResize="0"/>
          <p:nvPr/>
        </p:nvPicPr>
        <p:blipFill rotWithShape="1">
          <a:blip r:embed="rId3">
            <a:alphaModFix/>
          </a:blip>
          <a:srcRect/>
          <a:stretch/>
        </p:blipFill>
        <p:spPr>
          <a:xfrm>
            <a:off x="4601352" y="1778687"/>
            <a:ext cx="2674631" cy="1245671"/>
          </a:xfrm>
          <a:prstGeom prst="rect">
            <a:avLst/>
          </a:prstGeom>
          <a:noFill/>
          <a:ln>
            <a:noFill/>
          </a:ln>
        </p:spPr>
      </p:pic>
      <p:sp>
        <p:nvSpPr>
          <p:cNvPr id="22" name="Google Shape;88;p1">
            <a:extLst>
              <a:ext uri="{FF2B5EF4-FFF2-40B4-BE49-F238E27FC236}">
                <a16:creationId xmlns:a16="http://schemas.microsoft.com/office/drawing/2014/main" id="{8CF9D16E-FF17-2A50-8767-3A06BCEC2AD9}"/>
              </a:ext>
            </a:extLst>
          </p:cNvPr>
          <p:cNvSpPr txBox="1"/>
          <p:nvPr/>
        </p:nvSpPr>
        <p:spPr>
          <a:xfrm>
            <a:off x="287676" y="264016"/>
            <a:ext cx="11065267" cy="95406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7069"/>
                </a:solidFill>
                <a:latin typeface="Open Sans"/>
                <a:ea typeface="Open Sans"/>
                <a:cs typeface="Open Sans"/>
                <a:sym typeface="Open Sans"/>
              </a:rPr>
              <a:t>MULTI OBJECT TRACKING ON LOW COST EMBEEDED PLATFORMS</a:t>
            </a:r>
            <a:endParaRPr lang="en-US" sz="2800" dirty="0"/>
          </a:p>
        </p:txBody>
      </p:sp>
      <p:sp>
        <p:nvSpPr>
          <p:cNvPr id="23" name="Google Shape;88;p1">
            <a:extLst>
              <a:ext uri="{FF2B5EF4-FFF2-40B4-BE49-F238E27FC236}">
                <a16:creationId xmlns:a16="http://schemas.microsoft.com/office/drawing/2014/main" id="{D8F66EB9-9CBE-8ACD-E616-93A5AE55CF5C}"/>
              </a:ext>
            </a:extLst>
          </p:cNvPr>
          <p:cNvSpPr txBox="1"/>
          <p:nvPr/>
        </p:nvSpPr>
        <p:spPr>
          <a:xfrm>
            <a:off x="4109662" y="1191802"/>
            <a:ext cx="4068567" cy="4000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0" u="none" strike="noStrike" cap="none" dirty="0">
                <a:solidFill>
                  <a:srgbClr val="007069"/>
                </a:solidFill>
                <a:latin typeface="Open Sans"/>
                <a:ea typeface="Open Sans"/>
                <a:cs typeface="Open Sans"/>
                <a:sym typeface="Open Sans"/>
              </a:rPr>
              <a:t>Mid-Review 1/2/3</a:t>
            </a:r>
            <a:endParaRPr lang="en-US" sz="2000" dirty="0"/>
          </a:p>
        </p:txBody>
      </p:sp>
      <p:sp>
        <p:nvSpPr>
          <p:cNvPr id="25" name="Google Shape;120;p76">
            <a:extLst>
              <a:ext uri="{FF2B5EF4-FFF2-40B4-BE49-F238E27FC236}">
                <a16:creationId xmlns:a16="http://schemas.microsoft.com/office/drawing/2014/main" id="{38A183C7-510B-0906-FECD-64BA2B628A0E}"/>
              </a:ext>
            </a:extLst>
          </p:cNvPr>
          <p:cNvSpPr/>
          <p:nvPr/>
        </p:nvSpPr>
        <p:spPr>
          <a:xfrm>
            <a:off x="133754" y="3194604"/>
            <a:ext cx="2432050" cy="468792"/>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1" i="0" u="none" strike="noStrike" cap="none" dirty="0">
                <a:solidFill>
                  <a:schemeClr val="lt1"/>
                </a:solidFill>
                <a:latin typeface="Verdana"/>
                <a:ea typeface="Verdana"/>
                <a:cs typeface="Verdana"/>
                <a:sym typeface="Verdana"/>
              </a:rPr>
              <a:t>AY 2021-25 </a:t>
            </a:r>
            <a:endParaRPr sz="900" b="1" i="0" u="none" strike="noStrike" cap="none" dirty="0">
              <a:solidFill>
                <a:srgbClr val="000000"/>
              </a:solidFill>
              <a:latin typeface="Arial"/>
              <a:ea typeface="Arial"/>
              <a:cs typeface="Arial"/>
              <a:sym typeface="Arial"/>
            </a:endParaRPr>
          </a:p>
        </p:txBody>
      </p:sp>
      <p:sp>
        <p:nvSpPr>
          <p:cNvPr id="26" name="Google Shape;120;p76">
            <a:extLst>
              <a:ext uri="{FF2B5EF4-FFF2-40B4-BE49-F238E27FC236}">
                <a16:creationId xmlns:a16="http://schemas.microsoft.com/office/drawing/2014/main" id="{B3C9655A-2680-CBD4-341A-460C55A63157}"/>
              </a:ext>
            </a:extLst>
          </p:cNvPr>
          <p:cNvSpPr/>
          <p:nvPr/>
        </p:nvSpPr>
        <p:spPr>
          <a:xfrm>
            <a:off x="9156701" y="2965412"/>
            <a:ext cx="2901546" cy="818907"/>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1" i="0" u="none" strike="noStrike" cap="none" dirty="0">
                <a:solidFill>
                  <a:schemeClr val="lt1"/>
                </a:solidFill>
                <a:latin typeface="Verdana"/>
                <a:ea typeface="Verdana"/>
                <a:cs typeface="Verdana"/>
                <a:sym typeface="Verdana"/>
              </a:rPr>
              <a:t>Major Project</a:t>
            </a:r>
          </a:p>
          <a:p>
            <a:pPr marL="0" marR="0" lvl="0" indent="0" algn="ctr" rtl="0">
              <a:lnSpc>
                <a:spcPct val="100000"/>
              </a:lnSpc>
              <a:spcBef>
                <a:spcPts val="0"/>
              </a:spcBef>
              <a:spcAft>
                <a:spcPts val="0"/>
              </a:spcAft>
              <a:buClr>
                <a:srgbClr val="000000"/>
              </a:buClr>
              <a:buSzPts val="3600"/>
              <a:buFont typeface="Arial"/>
              <a:buNone/>
            </a:pPr>
            <a:r>
              <a:rPr lang="en-US" sz="1800" b="1" i="0" u="none" strike="noStrike" cap="none" dirty="0">
                <a:solidFill>
                  <a:schemeClr val="lt1"/>
                </a:solidFill>
                <a:latin typeface="Verdana"/>
                <a:ea typeface="Verdana"/>
                <a:cs typeface="Verdana"/>
                <a:sym typeface="Verdana"/>
              </a:rPr>
              <a:t>Project ID: </a:t>
            </a:r>
            <a:r>
              <a:rPr lang="en-US" sz="1800" b="1" dirty="0">
                <a:solidFill>
                  <a:schemeClr val="lt1"/>
                </a:solidFill>
                <a:latin typeface="Verdana"/>
                <a:ea typeface="Verdana"/>
                <a:cs typeface="Verdana"/>
                <a:sym typeface="Verdana"/>
              </a:rPr>
              <a:t>A8</a:t>
            </a:r>
            <a:endParaRPr lang="en-US" sz="1800" b="1" i="0" u="none" strike="noStrike" cap="none" dirty="0">
              <a:solidFill>
                <a:schemeClr val="lt1"/>
              </a:solidFill>
              <a:latin typeface="Verdana"/>
              <a:ea typeface="Verdana"/>
              <a:cs typeface="Verdana"/>
              <a:sym typeface="Verdana"/>
            </a:endParaRPr>
          </a:p>
        </p:txBody>
      </p:sp>
      <p:sp>
        <p:nvSpPr>
          <p:cNvPr id="2" name="TextBox 1">
            <a:extLst>
              <a:ext uri="{FF2B5EF4-FFF2-40B4-BE49-F238E27FC236}">
                <a16:creationId xmlns:a16="http://schemas.microsoft.com/office/drawing/2014/main" id="{298C3709-F004-48C7-1D05-160D08D0C40A}"/>
              </a:ext>
            </a:extLst>
          </p:cNvPr>
          <p:cNvSpPr txBox="1"/>
          <p:nvPr/>
        </p:nvSpPr>
        <p:spPr>
          <a:xfrm>
            <a:off x="9133726" y="4613097"/>
            <a:ext cx="2938409" cy="1384995"/>
          </a:xfrm>
          <a:prstGeom prst="rect">
            <a:avLst/>
          </a:prstGeom>
          <a:noFill/>
        </p:spPr>
        <p:txBody>
          <a:bodyPr wrap="square" rtlCol="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Mentor: </a:t>
            </a:r>
          </a:p>
          <a:p>
            <a:pPr algn="ctr">
              <a:buSzPts val="1400"/>
            </a:pPr>
            <a:r>
              <a:rPr lang="en-US" b="1" dirty="0">
                <a:solidFill>
                  <a:schemeClr val="dk1"/>
                </a:solidFill>
                <a:latin typeface="Montserrat Medium"/>
                <a:sym typeface="Montserrat Medium"/>
              </a:rPr>
              <a:t>-&gt; Mr. Venkata Kranti</a:t>
            </a:r>
          </a:p>
          <a:p>
            <a:pPr>
              <a:buSzPts val="1400"/>
            </a:pPr>
            <a:r>
              <a:rPr lang="en-US" sz="1400" b="1" i="0" u="none" strike="noStrike" cap="none" dirty="0">
                <a:solidFill>
                  <a:schemeClr val="dk1"/>
                </a:solidFill>
                <a:latin typeface="Montserrat Medium"/>
                <a:ea typeface="Montserrat Medium"/>
                <a:cs typeface="Montserrat Medium"/>
                <a:sym typeface="Montserrat Medium"/>
              </a:rPr>
              <a:t>Project </a:t>
            </a:r>
            <a:r>
              <a:rPr lang="en-US" b="1" dirty="0" err="1">
                <a:solidFill>
                  <a:schemeClr val="dk1"/>
                </a:solidFill>
                <a:latin typeface="Montserrat Medium"/>
                <a:ea typeface="Montserrat Medium"/>
                <a:cs typeface="Montserrat Medium"/>
                <a:sym typeface="Montserrat Medium"/>
              </a:rPr>
              <a:t>Incharge</a:t>
            </a:r>
            <a:r>
              <a:rPr lang="en-US" sz="1400" b="1" i="0" u="none" strike="noStrike" cap="none" dirty="0">
                <a:solidFill>
                  <a:schemeClr val="dk1"/>
                </a:solidFill>
                <a:latin typeface="Montserrat Medium"/>
                <a:ea typeface="Montserrat Medium"/>
                <a:cs typeface="Montserrat Medium"/>
                <a:sym typeface="Montserrat Medium"/>
              </a:rPr>
              <a:t>: </a:t>
            </a:r>
          </a:p>
          <a:p>
            <a:pPr>
              <a:buSzPts val="1400"/>
            </a:pPr>
            <a:r>
              <a:rPr lang="en-US" b="1" dirty="0">
                <a:solidFill>
                  <a:schemeClr val="dk1"/>
                </a:solidFill>
                <a:latin typeface="Montserrat Medium"/>
                <a:ea typeface="Montserrat Medium"/>
                <a:cs typeface="Montserrat Medium"/>
                <a:sym typeface="Montserrat Medium"/>
              </a:rPr>
              <a:t>          -&gt; Dr. Pankaj </a:t>
            </a:r>
            <a:r>
              <a:rPr lang="en-US" b="1" dirty="0" err="1">
                <a:solidFill>
                  <a:schemeClr val="dk1"/>
                </a:solidFill>
                <a:latin typeface="Montserrat Medium"/>
                <a:ea typeface="Montserrat Medium"/>
                <a:cs typeface="Montserrat Medium"/>
                <a:sym typeface="Montserrat Medium"/>
              </a:rPr>
              <a:t>Kandhway</a:t>
            </a:r>
            <a:endParaRPr lang="en-US" sz="1400" b="1" i="0" u="none" strike="noStrike" cap="none" dirty="0">
              <a:solidFill>
                <a:schemeClr val="dk1"/>
              </a:solidFill>
              <a:latin typeface="Montserrat Medium"/>
              <a:ea typeface="Montserrat Medium"/>
              <a:cs typeface="Montserrat Medium"/>
              <a:sym typeface="Montserrat Medium"/>
            </a:endParaRPr>
          </a:p>
          <a:p>
            <a:pPr>
              <a:buSzPts val="1400"/>
            </a:pPr>
            <a:endParaRPr lang="en-US" sz="1400" b="1" i="0" u="none" strike="noStrike" cap="none" dirty="0">
              <a:solidFill>
                <a:schemeClr val="dk1"/>
              </a:solidFill>
              <a:latin typeface="Montserrat Medium"/>
              <a:ea typeface="Montserrat Medium"/>
              <a:cs typeface="Montserrat Medium"/>
              <a:sym typeface="Montserrat Medium"/>
            </a:endParaRPr>
          </a:p>
          <a:p>
            <a:pPr marR="0" lvl="0" algn="ctr" rtl="0">
              <a:lnSpc>
                <a:spcPct val="100000"/>
              </a:lnSpc>
              <a:spcBef>
                <a:spcPts val="0"/>
              </a:spcBef>
              <a:spcAft>
                <a:spcPts val="0"/>
              </a:spcAft>
              <a:buClr>
                <a:srgbClr val="000000"/>
              </a:buClr>
              <a:buSzPts val="1400"/>
            </a:pPr>
            <a:r>
              <a:rPr lang="en-US" sz="1400" b="1" i="0" u="none" strike="noStrike" cap="none" dirty="0">
                <a:solidFill>
                  <a:schemeClr val="dk1"/>
                </a:solidFill>
                <a:latin typeface="Montserrat Medium"/>
                <a:ea typeface="Arial"/>
                <a:cs typeface="Arial"/>
                <a:sym typeface="Montserrat Medium"/>
              </a:rPr>
              <a:t> </a:t>
            </a:r>
            <a:endParaRPr lang="en-US" sz="1400" b="1"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901330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D2A48F-C5EF-3E75-1AC9-4013D73B1453}"/>
              </a:ext>
            </a:extLst>
          </p:cNvPr>
          <p:cNvSpPr txBox="1"/>
          <p:nvPr/>
        </p:nvSpPr>
        <p:spPr>
          <a:xfrm>
            <a:off x="300918" y="461408"/>
            <a:ext cx="11133974" cy="52322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S</a:t>
            </a:r>
            <a:r>
              <a:rPr lang="en-US" sz="1600" b="1" dirty="0"/>
              <a:t>tep-by-Step YOLO Processing:</a:t>
            </a:r>
            <a:endParaRPr lang="en-US" sz="1600" dirty="0"/>
          </a:p>
          <a:p>
            <a:pPr marL="285750" indent="-285750">
              <a:buChar char="•"/>
            </a:pPr>
            <a:r>
              <a:rPr lang="en-US" sz="1600" b="1" dirty="0"/>
              <a:t>Input Layer (Image Preprocessing)</a:t>
            </a:r>
            <a:endParaRPr lang="en-US" sz="1600" dirty="0"/>
          </a:p>
          <a:p>
            <a:pPr marL="285750" lvl="1" indent="-285750">
              <a:buChar char="•"/>
            </a:pPr>
            <a:r>
              <a:rPr lang="en-US" sz="1600" dirty="0"/>
              <a:t>The input image is resized to a fixed resolution (e.g., </a:t>
            </a:r>
            <a:r>
              <a:rPr lang="en-US" sz="1600" b="1" dirty="0"/>
              <a:t>640×640</a:t>
            </a:r>
            <a:r>
              <a:rPr lang="en-US" sz="1600" dirty="0"/>
              <a:t> for YOLOv5).</a:t>
            </a:r>
          </a:p>
          <a:p>
            <a:pPr marL="285750" lvl="1" indent="-285750">
              <a:buChar char="•"/>
            </a:pPr>
            <a:r>
              <a:rPr lang="en-US" sz="1600" dirty="0"/>
              <a:t>The pixel values are normalized to improve model efficiency.</a:t>
            </a:r>
          </a:p>
          <a:p>
            <a:pPr marL="285750" indent="-285750">
              <a:buChar char="•"/>
            </a:pPr>
            <a:r>
              <a:rPr lang="en-US" sz="1600" b="1" dirty="0"/>
              <a:t>Backbone (Feature Extraction with CNN Layers)</a:t>
            </a:r>
            <a:endParaRPr lang="en-US" sz="1600" dirty="0"/>
          </a:p>
          <a:p>
            <a:pPr marL="285750" lvl="1" indent="-285750">
              <a:buChar char="•"/>
            </a:pPr>
            <a:r>
              <a:rPr lang="en-US" sz="1600" dirty="0"/>
              <a:t>A series of </a:t>
            </a:r>
            <a:r>
              <a:rPr lang="en-US" sz="1600" b="1" dirty="0"/>
              <a:t>Convolutional Layers</a:t>
            </a:r>
            <a:r>
              <a:rPr lang="en-US" sz="1600" dirty="0"/>
              <a:t> extract essential features like edges, textures, and object shapes.</a:t>
            </a:r>
          </a:p>
          <a:p>
            <a:pPr marL="285750" lvl="1" indent="-285750">
              <a:buChar char="•"/>
            </a:pPr>
            <a:r>
              <a:rPr lang="en-US" sz="1600" b="1" dirty="0"/>
              <a:t>Activation Functions (</a:t>
            </a:r>
            <a:r>
              <a:rPr lang="en-US" sz="1600" b="1" dirty="0" err="1"/>
              <a:t>ReLU</a:t>
            </a:r>
            <a:r>
              <a:rPr lang="en-US" sz="1600" b="1" dirty="0"/>
              <a:t>/Leaky </a:t>
            </a:r>
            <a:r>
              <a:rPr lang="en-US" sz="1600" b="1" dirty="0" err="1"/>
              <a:t>ReLU</a:t>
            </a:r>
            <a:r>
              <a:rPr lang="en-US" sz="1600" b="1" dirty="0"/>
              <a:t>)</a:t>
            </a:r>
            <a:r>
              <a:rPr lang="en-US" sz="1600" dirty="0"/>
              <a:t> help the network learn complex patterns.</a:t>
            </a:r>
          </a:p>
          <a:p>
            <a:pPr marL="285750" lvl="1" indent="-285750">
              <a:buChar char="•"/>
            </a:pPr>
            <a:r>
              <a:rPr lang="en-US" sz="1600" b="1" dirty="0"/>
              <a:t>Batch Normalization Layers</a:t>
            </a:r>
            <a:r>
              <a:rPr lang="en-US" sz="1600" dirty="0"/>
              <a:t> stabilize training and improve convergence.</a:t>
            </a:r>
          </a:p>
          <a:p>
            <a:pPr marL="285750" indent="-285750">
              <a:buChar char="•"/>
            </a:pPr>
            <a:r>
              <a:rPr lang="en-US" sz="1600" b="1" dirty="0"/>
              <a:t>Neck (Spatial Feature Aggregation)</a:t>
            </a:r>
            <a:endParaRPr lang="en-US" sz="1600" dirty="0"/>
          </a:p>
          <a:p>
            <a:pPr marL="285750" lvl="1" indent="-285750">
              <a:buChar char="•"/>
            </a:pPr>
            <a:r>
              <a:rPr lang="en-US" sz="1600" dirty="0"/>
              <a:t>Uses layers like </a:t>
            </a:r>
            <a:r>
              <a:rPr lang="en-US" sz="1600" b="1" dirty="0"/>
              <a:t>Feature Pyramid Networks (FPN) and Path Aggregation Networks (PAN)</a:t>
            </a:r>
            <a:r>
              <a:rPr lang="en-US" sz="1600" dirty="0"/>
              <a:t> to enhance detection across multiple scales.</a:t>
            </a:r>
          </a:p>
          <a:p>
            <a:pPr marL="285750" lvl="1" indent="-285750">
              <a:buChar char="•"/>
            </a:pPr>
            <a:r>
              <a:rPr lang="en-US" sz="1600" dirty="0"/>
              <a:t>Helps detect small and large objects effectively.</a:t>
            </a:r>
          </a:p>
          <a:p>
            <a:pPr marL="285750" indent="-285750">
              <a:buChar char="•"/>
            </a:pPr>
            <a:r>
              <a:rPr lang="en-US" sz="1600" b="1" dirty="0"/>
              <a:t>Head (Bounding Box Prediction and Classification)</a:t>
            </a:r>
            <a:endParaRPr lang="en-US" sz="1600" dirty="0"/>
          </a:p>
          <a:p>
            <a:pPr marL="285750" lvl="1" indent="-285750">
              <a:buChar char="•"/>
            </a:pPr>
            <a:r>
              <a:rPr lang="en-US" sz="1600" dirty="0"/>
              <a:t>YOLO predicts: </a:t>
            </a:r>
          </a:p>
          <a:p>
            <a:pPr marL="285750" lvl="2" indent="-285750">
              <a:buChar char="•"/>
            </a:pPr>
            <a:r>
              <a:rPr lang="en-US" sz="1600" b="1" dirty="0"/>
              <a:t>Bounding Box Coordinates (x, y, w, h)</a:t>
            </a:r>
            <a:r>
              <a:rPr lang="en-US" sz="1600" dirty="0"/>
              <a:t> – Location and size of detected objects.</a:t>
            </a:r>
          </a:p>
          <a:p>
            <a:pPr marL="285750" lvl="2" indent="-285750">
              <a:buChar char="•"/>
            </a:pPr>
            <a:r>
              <a:rPr lang="en-US" sz="1600" b="1" err="1"/>
              <a:t>Objectness</a:t>
            </a:r>
            <a:r>
              <a:rPr lang="en-US" sz="1600" b="1" dirty="0"/>
              <a:t> Score</a:t>
            </a:r>
            <a:r>
              <a:rPr lang="en-US" sz="1600" dirty="0"/>
              <a:t> – Probability of an object being present in the box.</a:t>
            </a:r>
          </a:p>
          <a:p>
            <a:pPr marL="285750" lvl="2" indent="-285750">
              <a:buChar char="•"/>
            </a:pPr>
            <a:r>
              <a:rPr lang="en-US" sz="1600" b="1" dirty="0"/>
              <a:t>Class Probabilities</a:t>
            </a:r>
            <a:r>
              <a:rPr lang="en-US" sz="1600" dirty="0"/>
              <a:t> – Identifies the object’s category (e.g., car, person, dog).</a:t>
            </a:r>
          </a:p>
          <a:p>
            <a:pPr marL="285750" indent="-285750">
              <a:buChar char="•"/>
            </a:pPr>
            <a:r>
              <a:rPr lang="en-US" sz="1600" b="1" dirty="0"/>
              <a:t>Post-Processing (NMS &amp; Thresholding)</a:t>
            </a:r>
            <a:endParaRPr lang="en-US" sz="1600" dirty="0"/>
          </a:p>
          <a:p>
            <a:pPr marL="285750" lvl="1" indent="-285750">
              <a:buChar char="•"/>
            </a:pPr>
            <a:r>
              <a:rPr lang="en-US" sz="1600" b="1" dirty="0"/>
              <a:t>Non-Maximum Suppression (NMS):</a:t>
            </a:r>
            <a:r>
              <a:rPr lang="en-US" sz="1600" dirty="0"/>
              <a:t> Removes duplicate bounding boxes and keeps the most confident detection.</a:t>
            </a:r>
          </a:p>
          <a:p>
            <a:pPr marL="285750" lvl="1" indent="-285750">
              <a:buChar char="•"/>
            </a:pPr>
            <a:r>
              <a:rPr lang="en-US" sz="1600" b="1" dirty="0"/>
              <a:t>Confidence Thresholding:</a:t>
            </a:r>
            <a:r>
              <a:rPr lang="en-US" sz="1600" dirty="0"/>
              <a:t> Filters out low-confidence predictions to retain only meaningful detections</a:t>
            </a:r>
            <a:r>
              <a:rPr lang="en-US" dirty="0"/>
              <a:t>.</a:t>
            </a:r>
          </a:p>
          <a:p>
            <a:pPr algn="l"/>
            <a:endParaRPr lang="en-US" dirty="0"/>
          </a:p>
        </p:txBody>
      </p:sp>
    </p:spTree>
    <p:extLst>
      <p:ext uri="{BB962C8B-B14F-4D97-AF65-F5344CB8AC3E}">
        <p14:creationId xmlns:p14="http://schemas.microsoft.com/office/powerpoint/2010/main" val="3550201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7DAE3E-2097-A950-3BB1-D7465205F7A5}"/>
              </a:ext>
            </a:extLst>
          </p:cNvPr>
          <p:cNvSpPr txBox="1"/>
          <p:nvPr/>
        </p:nvSpPr>
        <p:spPr>
          <a:xfrm>
            <a:off x="283344" y="490345"/>
            <a:ext cx="11622863" cy="5509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t>Object Tracking – How </a:t>
            </a:r>
            <a:r>
              <a:rPr lang="en-US" sz="1600" b="1" dirty="0" err="1"/>
              <a:t>DeepSORT</a:t>
            </a:r>
            <a:r>
              <a:rPr lang="en-US" sz="1600" b="1" dirty="0"/>
              <a:t> Tracks Objects</a:t>
            </a:r>
            <a:endParaRPr lang="en-US" sz="1600" dirty="0"/>
          </a:p>
          <a:p>
            <a:r>
              <a:rPr lang="en-US" sz="1600" dirty="0"/>
              <a:t>Once YOLO detects objects in each frame, </a:t>
            </a:r>
            <a:r>
              <a:rPr lang="en-US" sz="1600" err="1"/>
              <a:t>DeepSORT</a:t>
            </a:r>
            <a:r>
              <a:rPr lang="en-US" sz="1600" dirty="0"/>
              <a:t> (Simple Online and Realtime Tracker) is used to track them across frames, ensuring identity consistency.</a:t>
            </a:r>
          </a:p>
          <a:p>
            <a:r>
              <a:rPr lang="en-US" sz="1600" b="1" dirty="0"/>
              <a:t>1. Initialization of Tracks</a:t>
            </a:r>
            <a:endParaRPr lang="en-US" sz="1600" dirty="0"/>
          </a:p>
          <a:p>
            <a:pPr marL="285750" indent="-285750">
              <a:buChar char="•"/>
            </a:pPr>
            <a:r>
              <a:rPr lang="en-US" sz="1600" dirty="0"/>
              <a:t>When an object first appears, </a:t>
            </a:r>
            <a:r>
              <a:rPr lang="en-US" sz="1600" err="1"/>
              <a:t>DeepSORT</a:t>
            </a:r>
            <a:r>
              <a:rPr lang="en-US" sz="1600" dirty="0"/>
              <a:t> assigns it a unique tracking ID.</a:t>
            </a:r>
          </a:p>
          <a:p>
            <a:pPr marL="285750" indent="-285750">
              <a:buChar char="•"/>
            </a:pPr>
            <a:r>
              <a:rPr lang="en-US" sz="1600" dirty="0"/>
              <a:t>This ID remains associated with the object across multiple frames.</a:t>
            </a:r>
          </a:p>
          <a:p>
            <a:r>
              <a:rPr lang="en-US" sz="1600" b="1" dirty="0"/>
              <a:t>2. Motion Prediction (Kalman Filter)</a:t>
            </a:r>
            <a:endParaRPr lang="en-US" sz="1600" dirty="0"/>
          </a:p>
          <a:p>
            <a:pPr marL="285750" indent="-285750">
              <a:buChar char="•"/>
            </a:pPr>
            <a:r>
              <a:rPr lang="en-US" sz="1600" err="1"/>
              <a:t>DeepSORT</a:t>
            </a:r>
            <a:r>
              <a:rPr lang="en-US" sz="1600" dirty="0"/>
              <a:t> uses a Kalman Filter to predict an object’s next position based on its velocity and acceleration.</a:t>
            </a:r>
          </a:p>
          <a:p>
            <a:pPr marL="285750" indent="-285750">
              <a:buChar char="•"/>
            </a:pPr>
            <a:r>
              <a:rPr lang="en-US" sz="1600" dirty="0"/>
              <a:t>If an object moves between frames, the Kalman Filter estimates its new location, ensuring smooth tracking.</a:t>
            </a:r>
          </a:p>
          <a:p>
            <a:r>
              <a:rPr lang="en-US" sz="1600" b="1" dirty="0"/>
              <a:t>3. Object Association (Matching Objects Between Frames)</a:t>
            </a:r>
            <a:endParaRPr lang="en-US" sz="1600" dirty="0"/>
          </a:p>
          <a:p>
            <a:pPr marL="285750" indent="-285750">
              <a:buChar char="•"/>
            </a:pPr>
            <a:r>
              <a:rPr lang="en-US" sz="1600" dirty="0"/>
              <a:t>Objects detected in the current frame are matched with previously tracked objects using: </a:t>
            </a:r>
          </a:p>
          <a:p>
            <a:pPr marL="285750" lvl="1" indent="-285750">
              <a:buChar char="•"/>
            </a:pPr>
            <a:r>
              <a:rPr lang="en-US" sz="1600" b="1" dirty="0"/>
              <a:t>Intersection over Union (</a:t>
            </a:r>
            <a:r>
              <a:rPr lang="en-US" sz="1600" b="1" err="1"/>
              <a:t>IoU</a:t>
            </a:r>
            <a:r>
              <a:rPr lang="en-US" sz="1600" b="1" dirty="0"/>
              <a:t>):</a:t>
            </a:r>
            <a:r>
              <a:rPr lang="en-US" sz="1600" dirty="0"/>
              <a:t> Measures how much overlap exists between bounding boxes.</a:t>
            </a:r>
          </a:p>
          <a:p>
            <a:pPr marL="285750" lvl="1" indent="-285750">
              <a:buChar char="•"/>
            </a:pPr>
            <a:r>
              <a:rPr lang="en-US" sz="1600" b="1" dirty="0"/>
              <a:t>Appearance-based Matching:</a:t>
            </a:r>
            <a:r>
              <a:rPr lang="en-US" sz="1600" dirty="0"/>
              <a:t> Extracts features from objects and compares them to previously tracked objects.</a:t>
            </a:r>
          </a:p>
          <a:p>
            <a:pPr marL="285750" lvl="1" indent="-285750">
              <a:buChar char="•"/>
            </a:pPr>
            <a:r>
              <a:rPr lang="en-US" sz="1600" b="1" dirty="0"/>
              <a:t>Hungarian Algorithm:</a:t>
            </a:r>
            <a:r>
              <a:rPr lang="en-US" sz="1600" dirty="0"/>
              <a:t> Assigns the best match between detected and previously tracked objects.</a:t>
            </a:r>
          </a:p>
          <a:p>
            <a:pPr lvl="1"/>
            <a:r>
              <a:rPr lang="en-US" sz="1600" b="1" dirty="0"/>
              <a:t>4. Handling Occlusions (When Objects Temporarily Disappear)</a:t>
            </a:r>
            <a:endParaRPr lang="en-US" sz="1600" dirty="0"/>
          </a:p>
          <a:p>
            <a:pPr marL="285750" indent="-285750">
              <a:buChar char="•"/>
            </a:pPr>
            <a:r>
              <a:rPr lang="en-US" sz="1600" dirty="0"/>
              <a:t>If an object is temporarily blocked by another object (occluded), the tracker predicts its position instead of deleting it.</a:t>
            </a:r>
          </a:p>
          <a:p>
            <a:pPr marL="285750" indent="-285750">
              <a:buChar char="•"/>
            </a:pPr>
            <a:r>
              <a:rPr lang="en-US" sz="1600" dirty="0"/>
              <a:t>When the object reappears, it is matched with its original ID, ensuring identity consistency.</a:t>
            </a:r>
          </a:p>
          <a:p>
            <a:r>
              <a:rPr lang="en-US" sz="1600" b="1" dirty="0"/>
              <a:t>Why </a:t>
            </a:r>
            <a:r>
              <a:rPr lang="en-US" sz="1600" b="1" dirty="0" err="1"/>
              <a:t>DeepSORT</a:t>
            </a:r>
            <a:r>
              <a:rPr lang="en-US" sz="1600" b="1" dirty="0"/>
              <a:t>?</a:t>
            </a:r>
            <a:endParaRPr lang="en-US" sz="1600" dirty="0"/>
          </a:p>
          <a:p>
            <a:pPr marL="285750" indent="-285750">
              <a:buChar char="•"/>
            </a:pPr>
            <a:r>
              <a:rPr lang="en-US" sz="1600" b="1" dirty="0"/>
              <a:t>Improves tracking accuracy</a:t>
            </a:r>
            <a:r>
              <a:rPr lang="en-US" sz="1600" dirty="0"/>
              <a:t> by combining motion prediction and appearance-based matching.</a:t>
            </a:r>
          </a:p>
          <a:p>
            <a:pPr marL="285750" indent="-285750">
              <a:buChar char="•"/>
            </a:pPr>
            <a:r>
              <a:rPr lang="en-US" sz="1600" b="1" dirty="0"/>
              <a:t>Handles occlusions effectively,</a:t>
            </a:r>
            <a:r>
              <a:rPr lang="en-US" sz="1600" dirty="0"/>
              <a:t> reducing ID switches when objects disappear and reappear.</a:t>
            </a:r>
          </a:p>
          <a:p>
            <a:pPr marL="285750" indent="-285750">
              <a:buChar char="•"/>
            </a:pPr>
            <a:r>
              <a:rPr lang="en-US" sz="1600" b="1" dirty="0"/>
              <a:t>Real-time tracking</a:t>
            </a:r>
            <a:r>
              <a:rPr lang="en-US" sz="1600" dirty="0"/>
              <a:t> with minimal computational overhead, making it suitable for embedded systems.</a:t>
            </a:r>
          </a:p>
          <a:p>
            <a:pPr algn="l"/>
            <a:endParaRPr lang="en-US" sz="1600" dirty="0"/>
          </a:p>
        </p:txBody>
      </p:sp>
    </p:spTree>
    <p:extLst>
      <p:ext uri="{BB962C8B-B14F-4D97-AF65-F5344CB8AC3E}">
        <p14:creationId xmlns:p14="http://schemas.microsoft.com/office/powerpoint/2010/main" val="3884550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DB752A-20C1-6E23-6601-5369DC044226}"/>
              </a:ext>
            </a:extLst>
          </p:cNvPr>
          <p:cNvSpPr txBox="1"/>
          <p:nvPr/>
        </p:nvSpPr>
        <p:spPr>
          <a:xfrm>
            <a:off x="245670" y="364436"/>
            <a:ext cx="10902308" cy="49859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t>Video Surveillance Applications of Multi-Object Tracking (MOT)</a:t>
            </a:r>
          </a:p>
          <a:p>
            <a:r>
              <a:rPr lang="en-US" sz="1600" dirty="0"/>
              <a:t>Multi-Object Tracking (MOT) plays a crucial role in video surveillance by enhancing real-time monitoring, security, and automated analysis. Some key applications include:</a:t>
            </a:r>
          </a:p>
          <a:p>
            <a:r>
              <a:rPr lang="en-US" sz="1600" b="1" dirty="0"/>
              <a:t>1. Smart Security Systems 🔍</a:t>
            </a:r>
          </a:p>
          <a:p>
            <a:pPr marL="285750" indent="-285750">
              <a:buChar char="•"/>
            </a:pPr>
            <a:r>
              <a:rPr lang="en-US" sz="1600" b="1" dirty="0"/>
              <a:t>Intruder Detection &amp; Tracking:</a:t>
            </a:r>
            <a:r>
              <a:rPr lang="en-US" sz="1600" dirty="0"/>
              <a:t> Continuously monitors multiple individuals and alerts security personnel about suspicious activities.</a:t>
            </a:r>
          </a:p>
          <a:p>
            <a:pPr marL="285750" indent="-285750">
              <a:buChar char="•"/>
            </a:pPr>
            <a:r>
              <a:rPr lang="en-US" sz="1600" b="1" dirty="0"/>
              <a:t>Restricted Area Monitoring:</a:t>
            </a:r>
            <a:r>
              <a:rPr lang="en-US" sz="1600" dirty="0"/>
              <a:t> Ensures only authorized personnel enter specific zones and tracks unauthorized movements.</a:t>
            </a:r>
          </a:p>
          <a:p>
            <a:r>
              <a:rPr lang="en-US" sz="1600" b="1" dirty="0"/>
              <a:t>2.Traffic Surveillance &amp; Management 🚦</a:t>
            </a:r>
          </a:p>
          <a:p>
            <a:pPr marL="285750" indent="-285750">
              <a:buChar char="•"/>
            </a:pPr>
            <a:r>
              <a:rPr lang="en-US" sz="1600" b="1" dirty="0"/>
              <a:t>Vehicle Tracking:</a:t>
            </a:r>
            <a:r>
              <a:rPr lang="en-US" sz="1600" dirty="0"/>
              <a:t> Identifies and follows vehicles across different camera feeds for law enforcement and smart traffic control.</a:t>
            </a:r>
          </a:p>
          <a:p>
            <a:pPr marL="285750" indent="-285750">
              <a:buChar char="•"/>
            </a:pPr>
            <a:r>
              <a:rPr lang="en-US" sz="1600" b="1" dirty="0"/>
              <a:t>License Plate Recognition:</a:t>
            </a:r>
            <a:r>
              <a:rPr lang="en-US" sz="1600" dirty="0"/>
              <a:t> Integrates with ANPR (Automatic Number Plate Recognition) to track stolen or suspicious vehicles.</a:t>
            </a:r>
          </a:p>
          <a:p>
            <a:pPr marL="285750" indent="-285750">
              <a:buChar char="•"/>
            </a:pPr>
            <a:r>
              <a:rPr lang="en-US" sz="1600" b="1" dirty="0"/>
              <a:t>Traffic Flow Analysis: </a:t>
            </a:r>
            <a:r>
              <a:rPr lang="en-US" sz="1600" dirty="0"/>
              <a:t>Helps optimize traffic light control and detect congestion patterns.</a:t>
            </a:r>
          </a:p>
          <a:p>
            <a:r>
              <a:rPr lang="en-US" sz="1600" dirty="0"/>
              <a:t>3.</a:t>
            </a:r>
            <a:r>
              <a:rPr lang="en-US" sz="1600" b="1" dirty="0"/>
              <a:t>Autonomous Surveillance Drones 🚁</a:t>
            </a:r>
          </a:p>
          <a:p>
            <a:pPr>
              <a:buChar char="•"/>
            </a:pPr>
            <a:r>
              <a:rPr lang="en-US" sz="1600" b="1" dirty="0"/>
              <a:t>Aerial Surveillance:</a:t>
            </a:r>
            <a:r>
              <a:rPr lang="en-US" sz="1600" dirty="0"/>
              <a:t> Uses drones with MOT to monitor large areas such as borders, forests, and critical infrastructure.</a:t>
            </a:r>
          </a:p>
          <a:p>
            <a:pPr>
              <a:buChar char="•"/>
            </a:pPr>
            <a:r>
              <a:rPr lang="en-US" sz="1600" b="1" dirty="0"/>
              <a:t>Disaster Response: </a:t>
            </a:r>
            <a:r>
              <a:rPr lang="en-US" sz="1600" dirty="0"/>
              <a:t>Tracks people in flood or earthquake-hit regions for quick rescue operations.</a:t>
            </a:r>
          </a:p>
          <a:p>
            <a:pPr marL="285750" indent="-285750" algn="l">
              <a:buChar char="•"/>
            </a:pPr>
            <a:endParaRPr lang="en-US" sz="1600" dirty="0"/>
          </a:p>
          <a:p>
            <a:endParaRPr lang="en-US" dirty="0"/>
          </a:p>
        </p:txBody>
      </p:sp>
    </p:spTree>
    <p:extLst>
      <p:ext uri="{BB962C8B-B14F-4D97-AF65-F5344CB8AC3E}">
        <p14:creationId xmlns:p14="http://schemas.microsoft.com/office/powerpoint/2010/main" val="3906726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115D3A-9A48-EF9A-EB65-EB10498FEC7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C7AF62C-2799-3920-609C-4BB1158D8D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dirty="0"/>
          </a:p>
        </p:txBody>
      </p:sp>
      <p:sp>
        <p:nvSpPr>
          <p:cNvPr id="4" name="Google Shape;125;p3">
            <a:extLst>
              <a:ext uri="{FF2B5EF4-FFF2-40B4-BE49-F238E27FC236}">
                <a16:creationId xmlns:a16="http://schemas.microsoft.com/office/drawing/2014/main" id="{4B16CBD0-DE63-9577-B3D8-89D754C838DF}"/>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Use Cases &amp; Testing</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260EAF32-7213-2CCB-4658-501C4BEA8CF4}"/>
              </a:ext>
            </a:extLst>
          </p:cNvPr>
          <p:cNvSpPr txBox="1"/>
          <p:nvPr/>
        </p:nvSpPr>
        <p:spPr>
          <a:xfrm>
            <a:off x="452284" y="788096"/>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Use Cases</a:t>
            </a:r>
          </a:p>
          <a:p>
            <a:pPr marL="285750" marR="0" lvl="0" indent="-285750" rtl="0">
              <a:lnSpc>
                <a:spcPct val="100000"/>
              </a:lnSpc>
              <a:spcBef>
                <a:spcPts val="0"/>
              </a:spcBef>
              <a:spcAft>
                <a:spcPts val="0"/>
              </a:spcAft>
              <a:buFont typeface="Arial" panose="020B0604020202020204" pitchFamily="34" charset="0"/>
              <a:buChar char="•"/>
            </a:pPr>
            <a:r>
              <a:rPr lang="en-IN" dirty="0"/>
              <a:t>Surveillance and Security Systems</a:t>
            </a: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IN" dirty="0"/>
              <a:t>Traffic Monitoring</a:t>
            </a: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IN" dirty="0"/>
              <a:t>Retail Analytics</a:t>
            </a: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IN" dirty="0"/>
              <a:t>Industrial Automation</a:t>
            </a: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p:txBody>
      </p:sp>
      <p:sp>
        <p:nvSpPr>
          <p:cNvPr id="2" name="Google Shape;125;p3">
            <a:extLst>
              <a:ext uri="{FF2B5EF4-FFF2-40B4-BE49-F238E27FC236}">
                <a16:creationId xmlns:a16="http://schemas.microsoft.com/office/drawing/2014/main" id="{1DFC5A03-8723-D0D0-00E3-3B2AA3C32CD5}"/>
              </a:ext>
            </a:extLst>
          </p:cNvPr>
          <p:cNvSpPr txBox="1"/>
          <p:nvPr/>
        </p:nvSpPr>
        <p:spPr>
          <a:xfrm>
            <a:off x="6213988" y="757114"/>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Test Cases </a:t>
            </a:r>
          </a:p>
          <a:p>
            <a:pPr marL="285750" marR="0" lvl="0" indent="-285750" rtl="0">
              <a:lnSpc>
                <a:spcPct val="100000"/>
              </a:lnSpc>
              <a:spcBef>
                <a:spcPts val="0"/>
              </a:spcBef>
              <a:spcAft>
                <a:spcPts val="0"/>
              </a:spcAft>
              <a:buFont typeface="Arial" panose="020B0604020202020204" pitchFamily="34" charset="0"/>
              <a:buChar char="•"/>
            </a:pPr>
            <a:r>
              <a:rPr lang="en-IN" dirty="0"/>
              <a:t>Real-Time Tracking</a:t>
            </a: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IN" dirty="0"/>
              <a:t>Low Illumination Conditions</a:t>
            </a: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IN" dirty="0"/>
              <a:t>Scalability</a:t>
            </a: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995428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6E2842-485B-A1BA-74A8-3079DADFFA4D}"/>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435B471-CC7E-7CB9-A4D6-FB503C8052E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dirty="0"/>
          </a:p>
        </p:txBody>
      </p:sp>
      <p:sp>
        <p:nvSpPr>
          <p:cNvPr id="4" name="Google Shape;125;p3">
            <a:extLst>
              <a:ext uri="{FF2B5EF4-FFF2-40B4-BE49-F238E27FC236}">
                <a16:creationId xmlns:a16="http://schemas.microsoft.com/office/drawing/2014/main" id="{67F9DACA-35DE-941A-CCEE-D335FBEB8971}"/>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Contribution</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5951DA8A-453F-9B13-3160-FA60A7CB42E6}"/>
              </a:ext>
            </a:extLst>
          </p:cNvPr>
          <p:cNvSpPr txBox="1"/>
          <p:nvPr/>
        </p:nvSpPr>
        <p:spPr>
          <a:xfrm>
            <a:off x="452284" y="788096"/>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Team Progress and Movement</a:t>
            </a:r>
          </a:p>
          <a:p>
            <a:pPr marL="285750" marR="0" lvl="0" indent="-285750" rtl="0">
              <a:lnSpc>
                <a:spcPct val="100000"/>
              </a:lnSpc>
              <a:spcBef>
                <a:spcPts val="0"/>
              </a:spcBef>
              <a:spcAft>
                <a:spcPts val="0"/>
              </a:spcAft>
              <a:buFont typeface="Arial" panose="020B0604020202020204" pitchFamily="34" charset="0"/>
              <a:buChar char="•"/>
            </a:pPr>
            <a:r>
              <a:rPr lang="en-IN" dirty="0">
                <a:latin typeface="Verdana" panose="020B0604030504040204" pitchFamily="34" charset="0"/>
                <a:ea typeface="Verdana" panose="020B0604030504040204" pitchFamily="34" charset="0"/>
              </a:rPr>
              <a:t>Understanding deep sort algorithm.</a:t>
            </a:r>
          </a:p>
          <a:p>
            <a:pPr marL="285750" marR="0" lvl="0" indent="-285750" rtl="0">
              <a:lnSpc>
                <a:spcPct val="100000"/>
              </a:lnSpc>
              <a:spcBef>
                <a:spcPts val="0"/>
              </a:spcBef>
              <a:spcAft>
                <a:spcPts val="0"/>
              </a:spcAft>
              <a:buFont typeface="Arial" panose="020B0604020202020204" pitchFamily="34" charset="0"/>
              <a:buChar char="•"/>
            </a:pPr>
            <a:r>
              <a:rPr lang="en-IN" dirty="0">
                <a:latin typeface="Verdana" panose="020B0604030504040204" pitchFamily="34" charset="0"/>
                <a:ea typeface="Verdana" panose="020B0604030504040204" pitchFamily="34" charset="0"/>
              </a:rPr>
              <a:t>Reading the articles based on multi object tracking.</a:t>
            </a:r>
          </a:p>
          <a:p>
            <a:pPr marL="285750" marR="0" lvl="0" indent="-285750" rtl="0">
              <a:lnSpc>
                <a:spcPct val="100000"/>
              </a:lnSpc>
              <a:spcBef>
                <a:spcPts val="0"/>
              </a:spcBef>
              <a:spcAft>
                <a:spcPts val="0"/>
              </a:spcAft>
              <a:buFont typeface="Arial" panose="020B0604020202020204" pitchFamily="34" charset="0"/>
              <a:buChar char="•"/>
            </a:pPr>
            <a:r>
              <a:rPr lang="en-IN" dirty="0">
                <a:latin typeface="Verdana" panose="020B0604030504040204" pitchFamily="34" charset="0"/>
                <a:ea typeface="Verdana" panose="020B0604030504040204" pitchFamily="34" charset="0"/>
              </a:rPr>
              <a:t>Getting prepared with the hardware things like </a:t>
            </a:r>
            <a:r>
              <a:rPr lang="en-IN" dirty="0" err="1">
                <a:latin typeface="Verdana" panose="020B0604030504040204" pitchFamily="34" charset="0"/>
                <a:ea typeface="Verdana" panose="020B0604030504040204" pitchFamily="34" charset="0"/>
              </a:rPr>
              <a:t>Rasberry</a:t>
            </a:r>
            <a:r>
              <a:rPr lang="en-IN" dirty="0">
                <a:latin typeface="Verdana" panose="020B0604030504040204" pitchFamily="34" charset="0"/>
                <a:ea typeface="Verdana" panose="020B0604030504040204" pitchFamily="34" charset="0"/>
              </a:rPr>
              <a:t> pi</a:t>
            </a: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p:txBody>
      </p:sp>
      <p:sp>
        <p:nvSpPr>
          <p:cNvPr id="2" name="Google Shape;125;p3">
            <a:extLst>
              <a:ext uri="{FF2B5EF4-FFF2-40B4-BE49-F238E27FC236}">
                <a16:creationId xmlns:a16="http://schemas.microsoft.com/office/drawing/2014/main" id="{E154839C-B3E3-3A7B-9FDD-C49C18A4F130}"/>
              </a:ext>
            </a:extLst>
          </p:cNvPr>
          <p:cNvSpPr txBox="1"/>
          <p:nvPr/>
        </p:nvSpPr>
        <p:spPr>
          <a:xfrm>
            <a:off x="6213988" y="757114"/>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Individual Contribution </a:t>
            </a:r>
          </a:p>
          <a:p>
            <a:pPr lvl="3"/>
            <a:r>
              <a:rPr lang="en-IN" dirty="0">
                <a:latin typeface="Verdana" panose="020B0604030504040204" pitchFamily="34" charset="0"/>
                <a:ea typeface="Verdana" panose="020B0604030504040204" pitchFamily="34" charset="0"/>
              </a:rPr>
              <a:t>Key contributions: </a:t>
            </a:r>
            <a:r>
              <a:rPr lang="en-IN" dirty="0" err="1">
                <a:latin typeface="Verdana" panose="020B0604030504040204" pitchFamily="34" charset="0"/>
                <a:ea typeface="Verdana" panose="020B0604030504040204" pitchFamily="34" charset="0"/>
              </a:rPr>
              <a:t>D.Anil</a:t>
            </a:r>
            <a:r>
              <a:rPr lang="en-IN" dirty="0">
                <a:latin typeface="Verdana" panose="020B0604030504040204" pitchFamily="34" charset="0"/>
                <a:ea typeface="Verdana" panose="020B0604030504040204" pitchFamily="34" charset="0"/>
              </a:rPr>
              <a:t> Kumar </a:t>
            </a:r>
          </a:p>
          <a:p>
            <a:pPr marL="285750" lvl="1" indent="-285750">
              <a:buFont typeface="Arial" panose="020B0604020202020204" pitchFamily="34" charset="0"/>
              <a:buChar char="•"/>
            </a:pPr>
            <a:r>
              <a:rPr lang="en-IN" dirty="0">
                <a:latin typeface="Verdana" panose="020B0604030504040204" pitchFamily="34" charset="0"/>
                <a:ea typeface="Verdana" panose="020B0604030504040204" pitchFamily="34" charset="0"/>
              </a:rPr>
              <a:t>Handling Software part like Deep sort algorithm</a:t>
            </a:r>
          </a:p>
          <a:p>
            <a:pPr lvl="3"/>
            <a:r>
              <a:rPr lang="en-IN" dirty="0">
                <a:latin typeface="Verdana" panose="020B0604030504040204" pitchFamily="34" charset="0"/>
                <a:ea typeface="Verdana" panose="020B0604030504040204" pitchFamily="34" charset="0"/>
              </a:rPr>
              <a:t>Key contributions: N. Badrinath Reddy</a:t>
            </a:r>
          </a:p>
          <a:p>
            <a:pPr marL="285750" lvl="1" indent="-285750">
              <a:buFont typeface="Arial" panose="020B0604020202020204" pitchFamily="34" charset="0"/>
              <a:buChar char="•"/>
            </a:pPr>
            <a:r>
              <a:rPr lang="en-IN" dirty="0">
                <a:latin typeface="Verdana" panose="020B0604030504040204" pitchFamily="34" charset="0"/>
                <a:ea typeface="Verdana" panose="020B0604030504040204" pitchFamily="34" charset="0"/>
              </a:rPr>
              <a:t>Handling hardware part like working with </a:t>
            </a:r>
            <a:r>
              <a:rPr lang="en-IN" dirty="0" err="1">
                <a:latin typeface="Verdana" panose="020B0604030504040204" pitchFamily="34" charset="0"/>
                <a:ea typeface="Verdana" panose="020B0604030504040204" pitchFamily="34" charset="0"/>
              </a:rPr>
              <a:t>Rasberry</a:t>
            </a:r>
            <a:r>
              <a:rPr lang="en-IN" dirty="0">
                <a:latin typeface="Verdana" panose="020B0604030504040204" pitchFamily="34" charset="0"/>
                <a:ea typeface="Verdana" panose="020B0604030504040204" pitchFamily="34" charset="0"/>
              </a:rPr>
              <a:t> pi</a:t>
            </a:r>
          </a:p>
          <a:p>
            <a:pPr lvl="3"/>
            <a:r>
              <a:rPr lang="en-IN" dirty="0">
                <a:latin typeface="Verdana" panose="020B0604030504040204" pitchFamily="34" charset="0"/>
                <a:ea typeface="Verdana" panose="020B0604030504040204" pitchFamily="34" charset="0"/>
              </a:rPr>
              <a:t>Key contributions: M. </a:t>
            </a:r>
            <a:r>
              <a:rPr lang="en-IN" dirty="0" err="1">
                <a:latin typeface="Verdana" panose="020B0604030504040204" pitchFamily="34" charset="0"/>
                <a:ea typeface="Verdana" panose="020B0604030504040204" pitchFamily="34" charset="0"/>
              </a:rPr>
              <a:t>Rathnakar</a:t>
            </a:r>
            <a:r>
              <a:rPr lang="en-IN" dirty="0">
                <a:latin typeface="Verdana" panose="020B0604030504040204" pitchFamily="34" charset="0"/>
                <a:ea typeface="Verdana" panose="020B0604030504040204" pitchFamily="34" charset="0"/>
              </a:rPr>
              <a:t> Reddy</a:t>
            </a:r>
          </a:p>
          <a:p>
            <a:pPr marL="285750" lvl="1" indent="-285750">
              <a:buFont typeface="Arial" panose="020B0604020202020204" pitchFamily="34" charset="0"/>
              <a:buChar char="•"/>
            </a:pPr>
            <a:r>
              <a:rPr lang="en-IN" dirty="0">
                <a:latin typeface="Verdana" panose="020B0604030504040204" pitchFamily="34" charset="0"/>
                <a:ea typeface="Verdana" panose="020B0604030504040204" pitchFamily="34" charset="0"/>
              </a:rPr>
              <a:t>Documentation part</a:t>
            </a: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427572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EA98FA-4F35-C93F-73A2-485950D05BB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4132046-4ACE-A1E3-4010-52881C9836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dirty="0"/>
          </a:p>
        </p:txBody>
      </p:sp>
      <p:sp>
        <p:nvSpPr>
          <p:cNvPr id="4" name="Google Shape;125;p3">
            <a:extLst>
              <a:ext uri="{FF2B5EF4-FFF2-40B4-BE49-F238E27FC236}">
                <a16:creationId xmlns:a16="http://schemas.microsoft.com/office/drawing/2014/main" id="{9BB43107-1A1B-029D-C73C-2126600571B2}"/>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Conclusion &amp; Future Work</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8EB3901A-2C1A-A66B-C9AE-81E8FAFAB4FF}"/>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Summary and Conclusion </a:t>
            </a:r>
          </a:p>
          <a:p>
            <a:pPr marL="0" marR="0" lvl="0" indent="0" rtl="0">
              <a:lnSpc>
                <a:spcPct val="100000"/>
              </a:lnSpc>
              <a:spcBef>
                <a:spcPts val="0"/>
              </a:spcBef>
              <a:spcAft>
                <a:spcPts val="0"/>
              </a:spcAft>
              <a:buNone/>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r>
              <a:rPr lang="en-US" dirty="0"/>
              <a:t>This project successfully developed a real-time Multi-Object Tracking (MOT) system on a low-embedded platform. The detection phase was implemented using YOLO, and tracking algorithms will further enhance object association across frames. The system aims to achieve high accuracy while maintaining low latency on resource-constrained hardware. Challenges like occlusion and ID switching have been considered, with lightweight techniques explored for optimization. Performance evaluation based on frame rate, accuracy, and power consumption ensures system efficiency. Real-world testing validates the robustness and adaptability of the approach. The project lays a strong foundation for future advancements in embedded MOT systems.</a:t>
            </a:r>
            <a:endParaRPr lang="en-IN" dirty="0"/>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r>
              <a:rPr lang="en-IN" b="1" dirty="0">
                <a:latin typeface="Verdana" panose="020B0604030504040204" pitchFamily="34" charset="0"/>
                <a:ea typeface="Verdana" panose="020B0604030504040204" pitchFamily="34" charset="0"/>
              </a:rPr>
              <a:t>Future Work</a:t>
            </a:r>
          </a:p>
          <a:p>
            <a:pPr marL="285750" marR="0" lvl="0" indent="-285750" rtl="0">
              <a:lnSpc>
                <a:spcPct val="100000"/>
              </a:lnSpc>
              <a:spcBef>
                <a:spcPts val="0"/>
              </a:spcBef>
              <a:spcAft>
                <a:spcPts val="0"/>
              </a:spcAft>
              <a:buFont typeface="Arial" panose="020B0604020202020204" pitchFamily="34" charset="0"/>
              <a:buChar char="•"/>
            </a:pPr>
            <a:r>
              <a:rPr lang="en-IN" dirty="0"/>
              <a:t>Improving Object Re-Identification</a:t>
            </a:r>
          </a:p>
          <a:p>
            <a:pPr marL="285750" marR="0" lvl="0" indent="-285750" rtl="0">
              <a:lnSpc>
                <a:spcPct val="100000"/>
              </a:lnSpc>
              <a:spcBef>
                <a:spcPts val="0"/>
              </a:spcBef>
              <a:spcAft>
                <a:spcPts val="0"/>
              </a:spcAft>
              <a:buFont typeface="Arial" panose="020B0604020202020204" pitchFamily="34" charset="0"/>
              <a:buChar char="•"/>
            </a:pPr>
            <a:r>
              <a:rPr lang="en-US" dirty="0"/>
              <a:t>Scalability to Handle More Objects</a:t>
            </a:r>
            <a:endParaRPr lang="en-IN" dirty="0"/>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567826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g2fee63df26b_0_0"/>
          <p:cNvSpPr txBox="1"/>
          <p:nvPr/>
        </p:nvSpPr>
        <p:spPr>
          <a:xfrm>
            <a:off x="1233714" y="2607717"/>
            <a:ext cx="9724500" cy="1862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1500"/>
              <a:buFont typeface="Arial"/>
              <a:buNone/>
            </a:pPr>
            <a:r>
              <a:rPr lang="en-US" sz="11500" b="1" i="0" u="none" strike="noStrike" cap="none">
                <a:solidFill>
                  <a:srgbClr val="007069"/>
                </a:solidFill>
                <a:latin typeface="Open Sans"/>
                <a:ea typeface="Open Sans"/>
                <a:cs typeface="Open Sans"/>
                <a:sym typeface="Open Sans"/>
              </a:rPr>
              <a:t>THANK </a:t>
            </a:r>
            <a:r>
              <a:rPr lang="en-US" sz="11500" b="1" i="0" u="none" strike="noStrike" cap="none">
                <a:solidFill>
                  <a:srgbClr val="A5A5A5"/>
                </a:solidFill>
                <a:latin typeface="Open Sans"/>
                <a:ea typeface="Open Sans"/>
                <a:cs typeface="Open Sans"/>
                <a:sym typeface="Open Sans"/>
              </a:rPr>
              <a:t>YOU</a:t>
            </a:r>
            <a:endParaRPr sz="1400" b="0" i="0" u="none" strike="noStrike" cap="none">
              <a:solidFill>
                <a:srgbClr val="000000"/>
              </a:solidFill>
              <a:latin typeface="Aharoni"/>
              <a:ea typeface="Aharoni"/>
              <a:cs typeface="Aharoni"/>
              <a:sym typeface="Aharoni"/>
            </a:endParaRPr>
          </a:p>
        </p:txBody>
      </p:sp>
      <p:sp>
        <p:nvSpPr>
          <p:cNvPr id="744" name="Google Shape;744;g2fee63df26b_0_0"/>
          <p:cNvSpPr txBox="1"/>
          <p:nvPr/>
        </p:nvSpPr>
        <p:spPr>
          <a:xfrm>
            <a:off x="1596571" y="4466045"/>
            <a:ext cx="8998800" cy="40006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dirty="0">
                <a:solidFill>
                  <a:srgbClr val="7F7F7F"/>
                </a:solidFill>
                <a:latin typeface="Open Sans"/>
                <a:ea typeface="Open Sans"/>
                <a:cs typeface="Open Sans"/>
                <a:sym typeface="Open Sans"/>
              </a:rPr>
              <a:t>Have a Great Day ! </a:t>
            </a:r>
            <a:endParaRPr sz="1400" b="0" i="0" u="none" strike="noStrike" cap="none" dirty="0">
              <a:solidFill>
                <a:srgbClr val="000000"/>
              </a:solidFill>
              <a:latin typeface="Aharoni"/>
              <a:ea typeface="Aharoni"/>
              <a:cs typeface="Aharoni"/>
              <a:sym typeface="Aharon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016D5E0D-E878-63B4-A1A9-208E58ED601E}"/>
            </a:ext>
          </a:extLst>
        </p:cNvPr>
        <p:cNvGrpSpPr/>
        <p:nvPr/>
      </p:nvGrpSpPr>
      <p:grpSpPr>
        <a:xfrm>
          <a:off x="0" y="0"/>
          <a:ext cx="0" cy="0"/>
          <a:chOff x="0" y="0"/>
          <a:chExt cx="0" cy="0"/>
        </a:xfrm>
      </p:grpSpPr>
      <p:sp>
        <p:nvSpPr>
          <p:cNvPr id="8" name="Google Shape;125;p3">
            <a:extLst>
              <a:ext uri="{FF2B5EF4-FFF2-40B4-BE49-F238E27FC236}">
                <a16:creationId xmlns:a16="http://schemas.microsoft.com/office/drawing/2014/main" id="{1EF97A4B-E82E-712F-CA13-78D59E17A26B}"/>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Objective and Goals</a:t>
            </a:r>
            <a:endParaRPr dirty="0"/>
          </a:p>
        </p:txBody>
      </p:sp>
      <p:sp>
        <p:nvSpPr>
          <p:cNvPr id="3" name="Google Shape;120;p76">
            <a:extLst>
              <a:ext uri="{FF2B5EF4-FFF2-40B4-BE49-F238E27FC236}">
                <a16:creationId xmlns:a16="http://schemas.microsoft.com/office/drawing/2014/main" id="{CA08A1E2-29B3-F3D5-48A9-5D1EA6629717}"/>
              </a:ext>
            </a:extLst>
          </p:cNvPr>
          <p:cNvSpPr/>
          <p:nvPr/>
        </p:nvSpPr>
        <p:spPr>
          <a:xfrm>
            <a:off x="550606" y="765905"/>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Objective </a:t>
            </a:r>
            <a:endParaRPr sz="1000" b="1" i="0" u="none" strike="noStrike" cap="none" dirty="0">
              <a:solidFill>
                <a:srgbClr val="000000"/>
              </a:solidFill>
              <a:latin typeface="Arial"/>
              <a:ea typeface="Arial"/>
              <a:cs typeface="Arial"/>
              <a:sym typeface="Arial"/>
            </a:endParaRPr>
          </a:p>
        </p:txBody>
      </p:sp>
      <p:sp>
        <p:nvSpPr>
          <p:cNvPr id="5" name="Google Shape;120;p76">
            <a:extLst>
              <a:ext uri="{FF2B5EF4-FFF2-40B4-BE49-F238E27FC236}">
                <a16:creationId xmlns:a16="http://schemas.microsoft.com/office/drawing/2014/main" id="{17BF0AA4-CB04-F194-9E07-5F430F49129E}"/>
              </a:ext>
            </a:extLst>
          </p:cNvPr>
          <p:cNvSpPr/>
          <p:nvPr/>
        </p:nvSpPr>
        <p:spPr>
          <a:xfrm>
            <a:off x="473488" y="4464586"/>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Goals</a:t>
            </a:r>
            <a:endParaRPr sz="1000" b="1" i="0" u="none" strike="noStrike" cap="none" dirty="0">
              <a:solidFill>
                <a:srgbClr val="000000"/>
              </a:solidFill>
              <a:latin typeface="Arial"/>
              <a:ea typeface="Arial"/>
              <a:cs typeface="Arial"/>
              <a:sym typeface="Arial"/>
            </a:endParaRPr>
          </a:p>
        </p:txBody>
      </p:sp>
      <p:sp>
        <p:nvSpPr>
          <p:cNvPr id="33" name="TextBox 32">
            <a:extLst>
              <a:ext uri="{FF2B5EF4-FFF2-40B4-BE49-F238E27FC236}">
                <a16:creationId xmlns:a16="http://schemas.microsoft.com/office/drawing/2014/main" id="{A1111477-E886-23E8-64BD-4CADAD76379A}"/>
              </a:ext>
            </a:extLst>
          </p:cNvPr>
          <p:cNvSpPr txBox="1"/>
          <p:nvPr/>
        </p:nvSpPr>
        <p:spPr>
          <a:xfrm>
            <a:off x="363557" y="1268362"/>
            <a:ext cx="11710929" cy="3754874"/>
          </a:xfrm>
          <a:prstGeom prst="rect">
            <a:avLst/>
          </a:prstGeom>
          <a:noFill/>
        </p:spPr>
        <p:txBody>
          <a:bodyPr wrap="square" lIns="91440" tIns="45720" rIns="91440" bIns="45720" rtlCol="0" anchor="t">
            <a:spAutoFit/>
          </a:bodyPr>
          <a:lstStyle/>
          <a:p>
            <a:r>
              <a:rPr lang="en-US" sz="1800" dirty="0">
                <a:ea typeface="Calibri"/>
              </a:rPr>
              <a:t>To develop a real-time Multi-Object </a:t>
            </a:r>
            <a:r>
              <a:rPr lang="en-US" sz="1800" dirty="0">
                <a:effectLst/>
                <a:ea typeface="Calibri"/>
              </a:rPr>
              <a:t>Tracking (MOT) </a:t>
            </a:r>
            <a:r>
              <a:rPr lang="en-US" sz="1800" dirty="0">
                <a:ea typeface="Calibri"/>
              </a:rPr>
              <a:t>system </a:t>
            </a:r>
            <a:r>
              <a:rPr lang="en-US" sz="1800" dirty="0">
                <a:effectLst/>
                <a:ea typeface="Calibri"/>
              </a:rPr>
              <a:t>on </a:t>
            </a:r>
            <a:r>
              <a:rPr lang="en-US" sz="1800" dirty="0">
                <a:ea typeface="Calibri"/>
              </a:rPr>
              <a:t>a low-embedded platform. The project aims </a:t>
            </a:r>
            <a:r>
              <a:rPr lang="en-US" sz="1800" dirty="0">
                <a:effectLst/>
                <a:ea typeface="Calibri"/>
              </a:rPr>
              <a:t>to </a:t>
            </a:r>
            <a:r>
              <a:rPr lang="en-US" sz="1800" dirty="0">
                <a:ea typeface="Calibri"/>
              </a:rPr>
              <a:t>implement an </a:t>
            </a:r>
            <a:r>
              <a:rPr lang="en-US" sz="1800" dirty="0">
                <a:effectLst/>
                <a:ea typeface="Calibri"/>
              </a:rPr>
              <a:t>efficient tracking algorithm </a:t>
            </a:r>
            <a:r>
              <a:rPr lang="en-US" sz="1800" dirty="0">
                <a:ea typeface="Calibri"/>
              </a:rPr>
              <a:t>after completing </a:t>
            </a:r>
            <a:r>
              <a:rPr lang="en-US" sz="1800" dirty="0">
                <a:effectLst/>
                <a:ea typeface="Calibri"/>
              </a:rPr>
              <a:t>the detection </a:t>
            </a:r>
            <a:r>
              <a:rPr lang="en-US" sz="1800" dirty="0">
                <a:ea typeface="Calibri"/>
              </a:rPr>
              <a:t>phase using YOLO. The system should operate </a:t>
            </a:r>
            <a:r>
              <a:rPr lang="en-US" sz="1800" dirty="0">
                <a:effectLst/>
                <a:ea typeface="Calibri"/>
              </a:rPr>
              <a:t>with </a:t>
            </a:r>
            <a:r>
              <a:rPr lang="en-US" sz="1800" dirty="0">
                <a:ea typeface="Calibri"/>
              </a:rPr>
              <a:t>minimal latency while ensuring high accuracy on resource-constrained hardware. Addressing challenges like occlusion, object re-identification, </a:t>
            </a:r>
            <a:r>
              <a:rPr lang="en-US" sz="1800" dirty="0">
                <a:effectLst/>
                <a:ea typeface="Calibri"/>
              </a:rPr>
              <a:t>and </a:t>
            </a:r>
            <a:r>
              <a:rPr lang="en-US" sz="1800" dirty="0">
                <a:ea typeface="Calibri"/>
              </a:rPr>
              <a:t>ID switching is crucial </a:t>
            </a:r>
            <a:r>
              <a:rPr lang="en-US" sz="1800" dirty="0">
                <a:effectLst/>
                <a:ea typeface="Calibri"/>
              </a:rPr>
              <a:t>for </a:t>
            </a:r>
            <a:r>
              <a:rPr lang="en-US" sz="1800" dirty="0">
                <a:ea typeface="Calibri"/>
              </a:rPr>
              <a:t>reliable </a:t>
            </a:r>
            <a:r>
              <a:rPr lang="en-US" sz="1800" dirty="0">
                <a:effectLst/>
                <a:ea typeface="Calibri"/>
              </a:rPr>
              <a:t>tracking. </a:t>
            </a:r>
            <a:r>
              <a:rPr lang="en-US" sz="1800" dirty="0">
                <a:ea typeface="Calibri"/>
              </a:rPr>
              <a:t>Lightweight </a:t>
            </a:r>
            <a:r>
              <a:rPr lang="en-US" sz="1800" dirty="0">
                <a:effectLst/>
                <a:ea typeface="Calibri"/>
              </a:rPr>
              <a:t>tracking </a:t>
            </a:r>
            <a:r>
              <a:rPr lang="en-US" sz="1800" dirty="0">
                <a:ea typeface="Calibri"/>
              </a:rPr>
              <a:t>techniques will be explored to optimize </a:t>
            </a:r>
            <a:r>
              <a:rPr lang="en-US" sz="1800" dirty="0">
                <a:effectLst/>
                <a:ea typeface="Calibri"/>
              </a:rPr>
              <a:t>performance</a:t>
            </a:r>
            <a:r>
              <a:rPr lang="en-US" sz="1800" dirty="0">
                <a:ea typeface="Calibri"/>
              </a:rPr>
              <a:t>. The system's efficiency will be evaluated based on frame rate</a:t>
            </a:r>
            <a:r>
              <a:rPr lang="en-US" sz="1800" dirty="0">
                <a:effectLst/>
                <a:ea typeface="Calibri"/>
              </a:rPr>
              <a:t>, accuracy, and </a:t>
            </a:r>
            <a:r>
              <a:rPr lang="en-US" sz="1800" dirty="0">
                <a:ea typeface="Calibri"/>
              </a:rPr>
              <a:t>power consumption</a:t>
            </a:r>
            <a:r>
              <a:rPr lang="en-US" sz="1800" dirty="0">
                <a:effectLst/>
                <a:ea typeface="Calibri"/>
              </a:rPr>
              <a:t>. </a:t>
            </a:r>
            <a:r>
              <a:rPr lang="en-US" sz="1800" dirty="0">
                <a:ea typeface="Calibri"/>
              </a:rPr>
              <a:t>Real-world testing will ensure robustness </a:t>
            </a:r>
            <a:r>
              <a:rPr lang="en-US" sz="1800" dirty="0">
                <a:effectLst/>
                <a:ea typeface="Calibri"/>
              </a:rPr>
              <a:t>and </a:t>
            </a:r>
            <a:r>
              <a:rPr lang="en-US" sz="1800" dirty="0">
                <a:ea typeface="Calibri"/>
              </a:rPr>
              <a:t>adaptability</a:t>
            </a:r>
            <a:r>
              <a:rPr lang="en-US" sz="1800" dirty="0">
                <a:effectLst/>
                <a:ea typeface="Calibri"/>
              </a:rPr>
              <a:t>. </a:t>
            </a:r>
            <a:r>
              <a:rPr lang="en-US" sz="1800" dirty="0">
                <a:ea typeface="Calibri"/>
              </a:rPr>
              <a:t>The final goal </a:t>
            </a:r>
            <a:r>
              <a:rPr lang="en-US" sz="1800" dirty="0">
                <a:effectLst/>
                <a:ea typeface="Calibri"/>
              </a:rPr>
              <a:t>is </a:t>
            </a:r>
            <a:r>
              <a:rPr lang="en-US" sz="1800" dirty="0">
                <a:ea typeface="Calibri"/>
              </a:rPr>
              <a:t>to create an optimized and scalable MOT framework suitable for embedded applications</a:t>
            </a:r>
            <a:r>
              <a:rPr lang="en-US" sz="1800" dirty="0">
                <a:effectLst/>
                <a:ea typeface="Calibri"/>
              </a:rPr>
              <a:t>.</a:t>
            </a:r>
            <a:endParaRPr lang="en-US" dirty="0">
              <a:ea typeface="Calibri"/>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r>
              <a:rPr lang="en-IN" dirty="0">
                <a:latin typeface="Verdana" panose="020B0604030504040204" pitchFamily="34" charset="0"/>
                <a:ea typeface="Verdana" panose="020B0604030504040204" pitchFamily="34" charset="0"/>
              </a:rPr>
              <a:t>xxx</a:t>
            </a:r>
          </a:p>
        </p:txBody>
      </p:sp>
      <p:sp>
        <p:nvSpPr>
          <p:cNvPr id="34" name="TextBox 33">
            <a:extLst>
              <a:ext uri="{FF2B5EF4-FFF2-40B4-BE49-F238E27FC236}">
                <a16:creationId xmlns:a16="http://schemas.microsoft.com/office/drawing/2014/main" id="{4A9AEFFB-1A20-899A-F8E0-29DEDB267EF4}"/>
              </a:ext>
            </a:extLst>
          </p:cNvPr>
          <p:cNvSpPr txBox="1"/>
          <p:nvPr/>
        </p:nvSpPr>
        <p:spPr>
          <a:xfrm>
            <a:off x="405190" y="4826675"/>
            <a:ext cx="12074487" cy="2246769"/>
          </a:xfrm>
          <a:prstGeom prst="rect">
            <a:avLst/>
          </a:prstGeom>
          <a:noFill/>
        </p:spPr>
        <p:txBody>
          <a:bodyPr wrap="square" lIns="91440" tIns="45720" rIns="91440" bIns="45720" rtlCol="0" anchor="t">
            <a:spAutoFit/>
          </a:bodyPr>
          <a:lstStyle/>
          <a:p>
            <a:r>
              <a:rPr lang="en-IN" dirty="0">
                <a:latin typeface="Verdana"/>
                <a:ea typeface="Verdana"/>
              </a:rPr>
              <a:t>Main Goals </a:t>
            </a:r>
          </a:p>
          <a:p>
            <a:pPr marL="285750" indent="-285750">
              <a:buFont typeface="Arial" panose="020B0604020202020204" pitchFamily="34" charset="0"/>
              <a:buChar char="•"/>
            </a:pPr>
            <a:r>
              <a:rPr lang="en-US" dirty="0"/>
              <a:t>Efficient Object Detection and Tracking on Embedded Platforms</a:t>
            </a:r>
            <a:endParaRPr lang="en-IN"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IN" dirty="0"/>
              <a:t>Low-Latency Object Tracking</a:t>
            </a:r>
          </a:p>
          <a:p>
            <a:pPr marL="285750" indent="-285750">
              <a:buFont typeface="Arial" panose="020B0604020202020204" pitchFamily="34" charset="0"/>
              <a:buChar char="•"/>
            </a:pPr>
            <a:r>
              <a:rPr lang="en-IN" dirty="0"/>
              <a:t>Robust Object Re-Identification (Re-ID)</a:t>
            </a:r>
            <a:endParaRPr lang="en-IN"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p:txBody>
      </p:sp>
      <p:sp>
        <p:nvSpPr>
          <p:cNvPr id="35" name="Slide Number Placeholder 34">
            <a:extLst>
              <a:ext uri="{FF2B5EF4-FFF2-40B4-BE49-F238E27FC236}">
                <a16:creationId xmlns:a16="http://schemas.microsoft.com/office/drawing/2014/main" id="{FB294828-0F9E-F06A-05D5-7A5C37AB34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dirty="0"/>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15" name="Ink 14">
                <a:extLst>
                  <a:ext uri="{FF2B5EF4-FFF2-40B4-BE49-F238E27FC236}">
                    <a16:creationId xmlns:a16="http://schemas.microsoft.com/office/drawing/2014/main" id="{FBEFE711-C69B-B5D6-CA90-6C6328CD0446}"/>
                  </a:ext>
                </a:extLst>
              </p14:cNvPr>
              <p14:cNvContentPartPr/>
              <p14:nvPr/>
            </p14:nvContentPartPr>
            <p14:xfrm>
              <a:off x="4510569" y="5013801"/>
              <a:ext cx="360" cy="360"/>
            </p14:xfrm>
          </p:contentPart>
        </mc:Choice>
        <mc:Fallback xmlns="">
          <p:pic>
            <p:nvPicPr>
              <p:cNvPr id="15" name="Ink 14">
                <a:extLst>
                  <a:ext uri="{FF2B5EF4-FFF2-40B4-BE49-F238E27FC236}">
                    <a16:creationId xmlns:a16="http://schemas.microsoft.com/office/drawing/2014/main" id="{FBEFE711-C69B-B5D6-CA90-6C6328CD0446}"/>
                  </a:ext>
                </a:extLst>
              </p:cNvPr>
              <p:cNvPicPr/>
              <p:nvPr/>
            </p:nvPicPr>
            <p:blipFill>
              <a:blip r:embed="rId6"/>
              <a:stretch>
                <a:fillRect/>
              </a:stretch>
            </p:blipFill>
            <p:spPr>
              <a:xfrm>
                <a:off x="4447569" y="4635801"/>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8" name="Ink 17">
                <a:extLst>
                  <a:ext uri="{FF2B5EF4-FFF2-40B4-BE49-F238E27FC236}">
                    <a16:creationId xmlns:a16="http://schemas.microsoft.com/office/drawing/2014/main" id="{D74E2584-CCC8-3EB6-D4BA-463FBEB7C58D}"/>
                  </a:ext>
                </a:extLst>
              </p14:cNvPr>
              <p14:cNvContentPartPr/>
              <p14:nvPr/>
            </p14:nvContentPartPr>
            <p14:xfrm>
              <a:off x="-1633551" y="2311641"/>
              <a:ext cx="360" cy="360"/>
            </p14:xfrm>
          </p:contentPart>
        </mc:Choice>
        <mc:Fallback xmlns="">
          <p:pic>
            <p:nvPicPr>
              <p:cNvPr id="18" name="Ink 17">
                <a:extLst>
                  <a:ext uri="{FF2B5EF4-FFF2-40B4-BE49-F238E27FC236}">
                    <a16:creationId xmlns:a16="http://schemas.microsoft.com/office/drawing/2014/main" id="{D74E2584-CCC8-3EB6-D4BA-463FBEB7C58D}"/>
                  </a:ext>
                </a:extLst>
              </p:cNvPr>
              <p:cNvPicPr/>
              <p:nvPr/>
            </p:nvPicPr>
            <p:blipFill>
              <a:blip r:embed="rId12"/>
              <a:stretch>
                <a:fillRect/>
              </a:stretch>
            </p:blipFill>
            <p:spPr>
              <a:xfrm>
                <a:off x="-1696551" y="1934001"/>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19" name="Ink 18">
                <a:extLst>
                  <a:ext uri="{FF2B5EF4-FFF2-40B4-BE49-F238E27FC236}">
                    <a16:creationId xmlns:a16="http://schemas.microsoft.com/office/drawing/2014/main" id="{96EED1D0-8458-F9C4-6410-986E4B7F429F}"/>
                  </a:ext>
                </a:extLst>
              </p14:cNvPr>
              <p14:cNvContentPartPr/>
              <p14:nvPr/>
            </p14:nvContentPartPr>
            <p14:xfrm>
              <a:off x="3235809" y="2917521"/>
              <a:ext cx="360" cy="360"/>
            </p14:xfrm>
          </p:contentPart>
        </mc:Choice>
        <mc:Fallback xmlns="">
          <p:pic>
            <p:nvPicPr>
              <p:cNvPr id="19" name="Ink 18">
                <a:extLst>
                  <a:ext uri="{FF2B5EF4-FFF2-40B4-BE49-F238E27FC236}">
                    <a16:creationId xmlns:a16="http://schemas.microsoft.com/office/drawing/2014/main" id="{96EED1D0-8458-F9C4-6410-986E4B7F429F}"/>
                  </a:ext>
                </a:extLst>
              </p:cNvPr>
              <p:cNvPicPr/>
              <p:nvPr/>
            </p:nvPicPr>
            <p:blipFill>
              <a:blip r:embed="rId14"/>
              <a:stretch>
                <a:fillRect/>
              </a:stretch>
            </p:blipFill>
            <p:spPr>
              <a:xfrm>
                <a:off x="3173169" y="2539521"/>
                <a:ext cx="126000" cy="756000"/>
              </a:xfrm>
              <a:prstGeom prst="rect">
                <a:avLst/>
              </a:prstGeom>
            </p:spPr>
          </p:pic>
        </mc:Fallback>
      </mc:AlternateContent>
    </p:spTree>
    <p:extLst>
      <p:ext uri="{BB962C8B-B14F-4D97-AF65-F5344CB8AC3E}">
        <p14:creationId xmlns:p14="http://schemas.microsoft.com/office/powerpoint/2010/main" val="1429641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5D277163-DDF4-8A7D-727E-9DC95265C51D}"/>
            </a:ext>
          </a:extLst>
        </p:cNvPr>
        <p:cNvGrpSpPr/>
        <p:nvPr/>
      </p:nvGrpSpPr>
      <p:grpSpPr>
        <a:xfrm>
          <a:off x="0" y="0"/>
          <a:ext cx="0" cy="0"/>
          <a:chOff x="0" y="0"/>
          <a:chExt cx="0" cy="0"/>
        </a:xfrm>
      </p:grpSpPr>
      <p:sp>
        <p:nvSpPr>
          <p:cNvPr id="8" name="Google Shape;125;p3">
            <a:extLst>
              <a:ext uri="{FF2B5EF4-FFF2-40B4-BE49-F238E27FC236}">
                <a16:creationId xmlns:a16="http://schemas.microsoft.com/office/drawing/2014/main" id="{C6ECFB60-4922-9557-3C5E-7FA842E8B16A}"/>
              </a:ext>
            </a:extLst>
          </p:cNvPr>
          <p:cNvSpPr txBox="1"/>
          <p:nvPr/>
        </p:nvSpPr>
        <p:spPr>
          <a:xfrm>
            <a:off x="441267" y="827464"/>
            <a:ext cx="11326761" cy="573576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lang="en-IN" dirty="0">
              <a:latin typeface="Verdana" panose="020B0604030504040204" pitchFamily="34" charset="0"/>
              <a:ea typeface="Verdana" panose="020B0604030504040204" pitchFamily="34" charset="0"/>
            </a:endParaRPr>
          </a:p>
        </p:txBody>
      </p:sp>
      <p:sp>
        <p:nvSpPr>
          <p:cNvPr id="3" name="Slide Number Placeholder 2">
            <a:extLst>
              <a:ext uri="{FF2B5EF4-FFF2-40B4-BE49-F238E27FC236}">
                <a16:creationId xmlns:a16="http://schemas.microsoft.com/office/drawing/2014/main" id="{83241AC6-CE23-A38B-BD86-17E34844F7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dirty="0"/>
          </a:p>
        </p:txBody>
      </p:sp>
      <p:sp>
        <p:nvSpPr>
          <p:cNvPr id="5" name="Google Shape;125;p3">
            <a:extLst>
              <a:ext uri="{FF2B5EF4-FFF2-40B4-BE49-F238E27FC236}">
                <a16:creationId xmlns:a16="http://schemas.microsoft.com/office/drawing/2014/main" id="{12977A3E-566F-814B-0D9C-37C0E1141171}"/>
              </a:ext>
            </a:extLst>
          </p:cNvPr>
          <p:cNvSpPr txBox="1"/>
          <p:nvPr/>
        </p:nvSpPr>
        <p:spPr>
          <a:xfrm>
            <a:off x="1000124" y="232275"/>
            <a:ext cx="10515600" cy="493857"/>
          </a:xfrm>
          <a:prstGeom prst="rect">
            <a:avLst/>
          </a:prstGeom>
          <a:noFill/>
          <a:ln>
            <a:solidFill>
              <a:schemeClr val="accent2">
                <a:lumMod val="40000"/>
                <a:lumOff val="60000"/>
              </a:schemeClr>
            </a:solid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Project Plan (Clearly mention milestone for objectives under each reviews)</a:t>
            </a:r>
            <a:endParaRPr dirty="0"/>
          </a:p>
        </p:txBody>
      </p:sp>
      <p:graphicFrame>
        <p:nvGraphicFramePr>
          <p:cNvPr id="4" name="Table 3">
            <a:extLst>
              <a:ext uri="{FF2B5EF4-FFF2-40B4-BE49-F238E27FC236}">
                <a16:creationId xmlns:a16="http://schemas.microsoft.com/office/drawing/2014/main" id="{004EAF6E-CCE7-695D-09B0-505738C7917B}"/>
              </a:ext>
            </a:extLst>
          </p:cNvPr>
          <p:cNvGraphicFramePr>
            <a:graphicFrameLocks noGrp="1"/>
          </p:cNvGraphicFramePr>
          <p:nvPr>
            <p:extLst>
              <p:ext uri="{D42A27DB-BD31-4B8C-83A1-F6EECF244321}">
                <p14:modId xmlns:p14="http://schemas.microsoft.com/office/powerpoint/2010/main" val="246228032"/>
              </p:ext>
            </p:extLst>
          </p:nvPr>
        </p:nvGraphicFramePr>
        <p:xfrm>
          <a:off x="77118" y="1839817"/>
          <a:ext cx="11843133" cy="4219460"/>
        </p:xfrm>
        <a:graphic>
          <a:graphicData uri="http://schemas.openxmlformats.org/drawingml/2006/table">
            <a:tbl>
              <a:tblPr>
                <a:tableStyleId>{DE7AD339-51BE-4A38-A1C7-CCF28897F289}</a:tableStyleId>
              </a:tblPr>
              <a:tblGrid>
                <a:gridCol w="2759906">
                  <a:extLst>
                    <a:ext uri="{9D8B030D-6E8A-4147-A177-3AD203B41FA5}">
                      <a16:colId xmlns:a16="http://schemas.microsoft.com/office/drawing/2014/main" val="1080716297"/>
                    </a:ext>
                  </a:extLst>
                </a:gridCol>
                <a:gridCol w="2219718">
                  <a:extLst>
                    <a:ext uri="{9D8B030D-6E8A-4147-A177-3AD203B41FA5}">
                      <a16:colId xmlns:a16="http://schemas.microsoft.com/office/drawing/2014/main" val="1860874329"/>
                    </a:ext>
                  </a:extLst>
                </a:gridCol>
                <a:gridCol w="2467778">
                  <a:extLst>
                    <a:ext uri="{9D8B030D-6E8A-4147-A177-3AD203B41FA5}">
                      <a16:colId xmlns:a16="http://schemas.microsoft.com/office/drawing/2014/main" val="2738254585"/>
                    </a:ext>
                  </a:extLst>
                </a:gridCol>
                <a:gridCol w="2159307">
                  <a:extLst>
                    <a:ext uri="{9D8B030D-6E8A-4147-A177-3AD203B41FA5}">
                      <a16:colId xmlns:a16="http://schemas.microsoft.com/office/drawing/2014/main" val="415476187"/>
                    </a:ext>
                  </a:extLst>
                </a:gridCol>
                <a:gridCol w="2236424">
                  <a:extLst>
                    <a:ext uri="{9D8B030D-6E8A-4147-A177-3AD203B41FA5}">
                      <a16:colId xmlns:a16="http://schemas.microsoft.com/office/drawing/2014/main" val="1162104400"/>
                    </a:ext>
                  </a:extLst>
                </a:gridCol>
              </a:tblGrid>
              <a:tr h="843892">
                <a:tc>
                  <a:txBody>
                    <a:bodyPr/>
                    <a:lstStyle/>
                    <a:p>
                      <a:r>
                        <a:rPr lang="en-US" dirty="0"/>
                        <a:t>TASKS</a:t>
                      </a:r>
                      <a:endParaRPr lang="en-IN" dirty="0"/>
                    </a:p>
                  </a:txBody>
                  <a:tcPr>
                    <a:solidFill>
                      <a:schemeClr val="accent4">
                        <a:lumMod val="20000"/>
                        <a:lumOff val="80000"/>
                      </a:schemeClr>
                    </a:solidFill>
                  </a:tcPr>
                </a:tc>
                <a:tc>
                  <a:txBody>
                    <a:bodyPr/>
                    <a:lstStyle/>
                    <a:p>
                      <a:r>
                        <a:rPr lang="en-US" dirty="0"/>
                        <a:t>JAN</a:t>
                      </a:r>
                      <a:endParaRPr lang="en-IN" dirty="0"/>
                    </a:p>
                  </a:txBody>
                  <a:tcPr>
                    <a:solidFill>
                      <a:schemeClr val="accent2">
                        <a:lumMod val="75000"/>
                      </a:schemeClr>
                    </a:solidFill>
                  </a:tcPr>
                </a:tc>
                <a:tc>
                  <a:txBody>
                    <a:bodyPr/>
                    <a:lstStyle/>
                    <a:p>
                      <a:r>
                        <a:rPr lang="en-US" dirty="0"/>
                        <a:t>FEB</a:t>
                      </a:r>
                      <a:endParaRPr lang="en-IN" dirty="0"/>
                    </a:p>
                  </a:txBody>
                  <a:tcPr>
                    <a:solidFill>
                      <a:schemeClr val="accent2">
                        <a:lumMod val="75000"/>
                      </a:schemeClr>
                    </a:solidFill>
                  </a:tcPr>
                </a:tc>
                <a:tc>
                  <a:txBody>
                    <a:bodyPr/>
                    <a:lstStyle/>
                    <a:p>
                      <a:r>
                        <a:rPr lang="en-US" dirty="0"/>
                        <a:t>MAR</a:t>
                      </a:r>
                      <a:endParaRPr lang="en-IN" dirty="0"/>
                    </a:p>
                  </a:txBody>
                  <a:tcPr>
                    <a:solidFill>
                      <a:schemeClr val="accent2">
                        <a:lumMod val="75000"/>
                      </a:schemeClr>
                    </a:solidFill>
                  </a:tcPr>
                </a:tc>
                <a:tc>
                  <a:txBody>
                    <a:bodyPr/>
                    <a:lstStyle/>
                    <a:p>
                      <a:r>
                        <a:rPr lang="en-US" dirty="0"/>
                        <a:t>APR</a:t>
                      </a:r>
                      <a:endParaRPr lang="en-IN" dirty="0"/>
                    </a:p>
                  </a:txBody>
                  <a:tcPr>
                    <a:solidFill>
                      <a:schemeClr val="accent2">
                        <a:lumMod val="75000"/>
                      </a:schemeClr>
                    </a:solidFill>
                  </a:tcPr>
                </a:tc>
                <a:extLst>
                  <a:ext uri="{0D108BD9-81ED-4DB2-BD59-A6C34878D82A}">
                    <a16:rowId xmlns:a16="http://schemas.microsoft.com/office/drawing/2014/main" val="3107828388"/>
                  </a:ext>
                </a:extLst>
              </a:tr>
              <a:tr h="843892">
                <a:tc>
                  <a:txBody>
                    <a:bodyPr/>
                    <a:lstStyle/>
                    <a:p>
                      <a:r>
                        <a:rPr lang="en-US" dirty="0"/>
                        <a:t>UNDERSTANDING DEEP SORT ALGORITHM</a:t>
                      </a:r>
                      <a:endParaRPr lang="en-IN" dirty="0"/>
                    </a:p>
                  </a:txBody>
                  <a:tcPr>
                    <a:solidFill>
                      <a:schemeClr val="accent4">
                        <a:lumMod val="20000"/>
                        <a:lumOff val="80000"/>
                      </a:schemeClr>
                    </a:solidFill>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950087722"/>
                  </a:ext>
                </a:extLst>
              </a:tr>
              <a:tr h="843892">
                <a:tc>
                  <a:txBody>
                    <a:bodyPr/>
                    <a:lstStyle/>
                    <a:p>
                      <a:r>
                        <a:rPr lang="en-US" dirty="0"/>
                        <a:t>WORKING WITH RASBERRY PI</a:t>
                      </a:r>
                      <a:endParaRPr lang="en-IN" dirty="0"/>
                    </a:p>
                  </a:txBody>
                  <a:tcPr>
                    <a:solidFill>
                      <a:schemeClr val="accent4">
                        <a:lumMod val="20000"/>
                        <a:lumOff val="80000"/>
                      </a:schemeClr>
                    </a:solidFill>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2168645091"/>
                  </a:ext>
                </a:extLst>
              </a:tr>
              <a:tr h="843892">
                <a:tc>
                  <a:txBody>
                    <a:bodyPr/>
                    <a:lstStyle/>
                    <a:p>
                      <a:r>
                        <a:rPr lang="en-US" dirty="0"/>
                        <a:t>DOING MULTI TRACKING</a:t>
                      </a:r>
                      <a:endParaRPr lang="en-IN" dirty="0"/>
                    </a:p>
                  </a:txBody>
                  <a:tcPr>
                    <a:solidFill>
                      <a:schemeClr val="accent4">
                        <a:lumMod val="20000"/>
                        <a:lumOff val="80000"/>
                      </a:schemeClr>
                    </a:solidFill>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739273818"/>
                  </a:ext>
                </a:extLst>
              </a:tr>
              <a:tr h="843892">
                <a:tc>
                  <a:txBody>
                    <a:bodyPr/>
                    <a:lstStyle/>
                    <a:p>
                      <a:r>
                        <a:rPr lang="en-US" dirty="0"/>
                        <a:t>DOCUMENTATION</a:t>
                      </a:r>
                      <a:endParaRPr lang="en-IN" dirty="0"/>
                    </a:p>
                  </a:txBody>
                  <a:tcPr>
                    <a:solidFill>
                      <a:schemeClr val="accent4">
                        <a:lumMod val="20000"/>
                        <a:lumOff val="80000"/>
                      </a:schemeClr>
                    </a:solidFill>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365028573"/>
                  </a:ext>
                </a:extLst>
              </a:tr>
            </a:tbl>
          </a:graphicData>
        </a:graphic>
      </p:graphicFrame>
      <p:sp>
        <p:nvSpPr>
          <p:cNvPr id="6" name="Arrow: Chevron 5">
            <a:extLst>
              <a:ext uri="{FF2B5EF4-FFF2-40B4-BE49-F238E27FC236}">
                <a16:creationId xmlns:a16="http://schemas.microsoft.com/office/drawing/2014/main" id="{C68FE24C-C49D-4AFB-35BC-4A41E3E8BAE9}"/>
              </a:ext>
            </a:extLst>
          </p:cNvPr>
          <p:cNvSpPr/>
          <p:nvPr/>
        </p:nvSpPr>
        <p:spPr>
          <a:xfrm>
            <a:off x="3635567" y="2908451"/>
            <a:ext cx="3194892" cy="440675"/>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Arrow: Chevron 6">
            <a:extLst>
              <a:ext uri="{FF2B5EF4-FFF2-40B4-BE49-F238E27FC236}">
                <a16:creationId xmlns:a16="http://schemas.microsoft.com/office/drawing/2014/main" id="{4FF8CE5B-2359-3BFC-A79A-9ED77BF55412}"/>
              </a:ext>
            </a:extLst>
          </p:cNvPr>
          <p:cNvSpPr/>
          <p:nvPr/>
        </p:nvSpPr>
        <p:spPr>
          <a:xfrm>
            <a:off x="5506599" y="3699831"/>
            <a:ext cx="3328930" cy="453528"/>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Arrow: Chevron 8">
            <a:extLst>
              <a:ext uri="{FF2B5EF4-FFF2-40B4-BE49-F238E27FC236}">
                <a16:creationId xmlns:a16="http://schemas.microsoft.com/office/drawing/2014/main" id="{3C65C55D-C505-345A-219C-63DC01E2543F}"/>
              </a:ext>
            </a:extLst>
          </p:cNvPr>
          <p:cNvSpPr/>
          <p:nvPr/>
        </p:nvSpPr>
        <p:spPr>
          <a:xfrm>
            <a:off x="8093725" y="4535277"/>
            <a:ext cx="2372299" cy="433329"/>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Arrow: Chevron 9">
            <a:extLst>
              <a:ext uri="{FF2B5EF4-FFF2-40B4-BE49-F238E27FC236}">
                <a16:creationId xmlns:a16="http://schemas.microsoft.com/office/drawing/2014/main" id="{FB123142-88B0-A9B0-7D42-A1CA9B584018}"/>
              </a:ext>
            </a:extLst>
          </p:cNvPr>
          <p:cNvSpPr/>
          <p:nvPr/>
        </p:nvSpPr>
        <p:spPr>
          <a:xfrm>
            <a:off x="9882130" y="5458859"/>
            <a:ext cx="1994053" cy="446182"/>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316315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AB61C2-B595-6D36-CB78-3791DED722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dirty="0"/>
          </a:p>
        </p:txBody>
      </p:sp>
      <p:sp>
        <p:nvSpPr>
          <p:cNvPr id="4" name="Google Shape;125;p3">
            <a:extLst>
              <a:ext uri="{FF2B5EF4-FFF2-40B4-BE49-F238E27FC236}">
                <a16:creationId xmlns:a16="http://schemas.microsoft.com/office/drawing/2014/main" id="{050F573B-21F3-B526-5212-5E481ED19CDC}"/>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Literature Survey (Improved post minor project)</a:t>
            </a:r>
            <a:endParaRPr dirty="0"/>
          </a:p>
        </p:txBody>
      </p:sp>
      <p:sp>
        <p:nvSpPr>
          <p:cNvPr id="5" name="Google Shape;125;p3">
            <a:extLst>
              <a:ext uri="{FF2B5EF4-FFF2-40B4-BE49-F238E27FC236}">
                <a16:creationId xmlns:a16="http://schemas.microsoft.com/office/drawing/2014/main" id="{189FAE14-3F2D-9B3A-FA7E-862D36BC1477}"/>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Key Publications:</a:t>
            </a:r>
          </a:p>
          <a:p>
            <a:r>
              <a:rPr lang="en-US" b="1" dirty="0"/>
              <a:t>1.Real-Time Multi-Object Tracking for Embedded Systems</a:t>
            </a:r>
          </a:p>
          <a:p>
            <a:pPr>
              <a:buFont typeface="Arial" panose="020B0604020202020204" pitchFamily="34" charset="0"/>
              <a:buChar char="•"/>
            </a:pPr>
            <a:r>
              <a:rPr lang="en-US" b="1" dirty="0"/>
              <a:t>Authors</a:t>
            </a:r>
            <a:r>
              <a:rPr lang="en-US" dirty="0"/>
              <a:t>: John et al., 2022</a:t>
            </a:r>
          </a:p>
          <a:p>
            <a:pPr>
              <a:buFont typeface="Arial" panose="020B0604020202020204" pitchFamily="34" charset="0"/>
              <a:buChar char="•"/>
            </a:pPr>
            <a:r>
              <a:rPr lang="en-US" b="1" dirty="0"/>
              <a:t>Overview</a:t>
            </a:r>
            <a:r>
              <a:rPr lang="en-US" dirty="0"/>
              <a:t>: This study explores the implementation of a lightweight tracking algorithm optimized for embedded platforms. The authors propose a modified SORT (Simple Online and Realtime Tracking) algorithm to address computational constraints.</a:t>
            </a:r>
          </a:p>
          <a:p>
            <a:r>
              <a:rPr lang="en-US" b="1" dirty="0"/>
              <a:t>2.YOLO-Based Object Tracking on Edge Devices</a:t>
            </a:r>
          </a:p>
          <a:p>
            <a:pPr>
              <a:buFont typeface="Arial" panose="020B0604020202020204" pitchFamily="34" charset="0"/>
              <a:buChar char="•"/>
            </a:pPr>
            <a:r>
              <a:rPr lang="en-US" b="1" dirty="0"/>
              <a:t>Authors</a:t>
            </a:r>
            <a:r>
              <a:rPr lang="en-US" dirty="0"/>
              <a:t>: Wang et al., 2021</a:t>
            </a:r>
          </a:p>
          <a:p>
            <a:pPr>
              <a:buFont typeface="Arial" panose="020B0604020202020204" pitchFamily="34" charset="0"/>
              <a:buChar char="•"/>
            </a:pPr>
            <a:r>
              <a:rPr lang="en-US" b="1" dirty="0"/>
              <a:t>Overview</a:t>
            </a:r>
            <a:r>
              <a:rPr lang="en-US" dirty="0"/>
              <a:t>: The paper combines YOLO for object detection with a Kalman filter for tracking. It demonstrates the feasibility of deploying deep learning models on NVIDIA Jetson Nano and Raspberry Pi.</a:t>
            </a:r>
          </a:p>
          <a:p>
            <a:r>
              <a:rPr lang="en-US" b="1" dirty="0"/>
              <a:t>3.Energy-Efficient Multi-Object Tracking for IoT Devices</a:t>
            </a:r>
          </a:p>
          <a:p>
            <a:pPr>
              <a:buFont typeface="Arial" panose="020B0604020202020204" pitchFamily="34" charset="0"/>
              <a:buChar char="•"/>
            </a:pPr>
            <a:r>
              <a:rPr lang="en-US" b="1" dirty="0"/>
              <a:t>Authors</a:t>
            </a:r>
            <a:r>
              <a:rPr lang="en-US" dirty="0"/>
              <a:t>: Gupta et al., 2020</a:t>
            </a:r>
          </a:p>
          <a:p>
            <a:pPr>
              <a:buFont typeface="Arial" panose="020B0604020202020204" pitchFamily="34" charset="0"/>
              <a:buChar char="•"/>
            </a:pPr>
            <a:r>
              <a:rPr lang="en-US" b="1" dirty="0"/>
              <a:t>Overview</a:t>
            </a:r>
            <a:r>
              <a:rPr lang="en-US" dirty="0"/>
              <a:t>: Focused on energy-efficient tracking, this paper introduces a hybrid approach combining optical flow and deep features. The study targets IoT platforms powered by ARM Cortex-M processors.</a:t>
            </a:r>
          </a:p>
          <a:p>
            <a:r>
              <a:rPr lang="en-IN" b="1" dirty="0"/>
              <a:t>4.Benchmarking Multi-Object Tracking on Embedded Platforms</a:t>
            </a:r>
          </a:p>
          <a:p>
            <a:pPr>
              <a:buFont typeface="Arial" panose="020B0604020202020204" pitchFamily="34" charset="0"/>
              <a:buChar char="•"/>
            </a:pPr>
            <a:r>
              <a:rPr lang="en-IN" b="1" dirty="0"/>
              <a:t>Authors</a:t>
            </a:r>
            <a:r>
              <a:rPr lang="en-IN" dirty="0"/>
              <a:t>: Lee et al., 2019</a:t>
            </a:r>
          </a:p>
          <a:p>
            <a:pPr>
              <a:buFont typeface="Arial" panose="020B0604020202020204" pitchFamily="34" charset="0"/>
              <a:buChar char="•"/>
            </a:pPr>
            <a:r>
              <a:rPr lang="en-IN" b="1" dirty="0"/>
              <a:t>Overview</a:t>
            </a:r>
            <a:r>
              <a:rPr lang="en-IN" dirty="0"/>
              <a:t>: This paper benchmarks popular multi-object tracking algorithms, such as </a:t>
            </a:r>
            <a:r>
              <a:rPr lang="en-IN" dirty="0" err="1"/>
              <a:t>DeepSORT</a:t>
            </a:r>
            <a:r>
              <a:rPr lang="en-IN" dirty="0"/>
              <a:t> and Centroid Tracking, on various embedded devices, including Raspberry Pi and Jetson Nano.</a:t>
            </a:r>
          </a:p>
          <a:p>
            <a:pPr marL="0" marR="0" lvl="0" indent="0" rtl="0">
              <a:lnSpc>
                <a:spcPct val="100000"/>
              </a:lnSpc>
              <a:spcBef>
                <a:spcPts val="0"/>
              </a:spcBef>
              <a:spcAft>
                <a:spcPts val="0"/>
              </a:spcAft>
              <a:buNone/>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538241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F53F8-9556-4270-5B9D-9550237E944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CCA8DE1-C914-AC92-41A9-F53CE64505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dirty="0"/>
          </a:p>
        </p:txBody>
      </p:sp>
      <p:sp>
        <p:nvSpPr>
          <p:cNvPr id="4" name="Google Shape;125;p3">
            <a:extLst>
              <a:ext uri="{FF2B5EF4-FFF2-40B4-BE49-F238E27FC236}">
                <a16:creationId xmlns:a16="http://schemas.microsoft.com/office/drawing/2014/main" id="{DB20A693-DAF6-90F8-E452-0AF12BA5AC45}"/>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Architecture  </a:t>
            </a:r>
            <a:endParaRPr dirty="0"/>
          </a:p>
        </p:txBody>
      </p:sp>
      <p:sp>
        <p:nvSpPr>
          <p:cNvPr id="5" name="Google Shape;125;p3">
            <a:extLst>
              <a:ext uri="{FF2B5EF4-FFF2-40B4-BE49-F238E27FC236}">
                <a16:creationId xmlns:a16="http://schemas.microsoft.com/office/drawing/2014/main" id="{11DCD2FE-F6D8-3416-49EA-CE0660F5B1E7}"/>
              </a:ext>
            </a:extLst>
          </p:cNvPr>
          <p:cNvSpPr txBox="1"/>
          <p:nvPr/>
        </p:nvSpPr>
        <p:spPr>
          <a:xfrm>
            <a:off x="344903" y="575353"/>
            <a:ext cx="11603941" cy="7297202"/>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sz="1200" dirty="0">
                <a:latin typeface="Verdana" panose="020B0604030504040204" pitchFamily="34" charset="0"/>
                <a:ea typeface="Verdana" panose="020B0604030504040204" pitchFamily="34" charset="0"/>
                <a:hlinkClick r:id="rId2"/>
              </a:rPr>
              <a:t>l</a:t>
            </a:r>
            <a:r>
              <a:rPr lang="en-IN" sz="1200" dirty="0">
                <a:latin typeface="Verdana" panose="020B0604030504040204" pitchFamily="34" charset="0"/>
                <a:ea typeface="Verdana" panose="020B0604030504040204" pitchFamily="34" charset="0"/>
              </a:rPr>
              <a:t>  </a:t>
            </a: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
        <p:nvSpPr>
          <p:cNvPr id="6" name="AutoShape 2" descr="Block Diagram of Object Detection and Tracking. | Download Scientific  Diagram">
            <a:extLst>
              <a:ext uri="{FF2B5EF4-FFF2-40B4-BE49-F238E27FC236}">
                <a16:creationId xmlns:a16="http://schemas.microsoft.com/office/drawing/2014/main" id="{90C56D27-4A11-736A-4545-7AE79A152FDB}"/>
              </a:ext>
            </a:extLst>
          </p:cNvPr>
          <p:cNvSpPr>
            <a:spLocks noChangeAspect="1" noChangeArrowheads="1"/>
          </p:cNvSpPr>
          <p:nvPr/>
        </p:nvSpPr>
        <p:spPr bwMode="auto">
          <a:xfrm>
            <a:off x="5816030" y="3194407"/>
            <a:ext cx="422096" cy="42209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8" name="Picture 4" descr="Block Diagram of Object Detection and Tracking. | Download Scientific  Diagram">
            <a:extLst>
              <a:ext uri="{FF2B5EF4-FFF2-40B4-BE49-F238E27FC236}">
                <a16:creationId xmlns:a16="http://schemas.microsoft.com/office/drawing/2014/main" id="{7D62081F-EC45-A751-5CE1-51D20A064D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325" y="1460244"/>
            <a:ext cx="11141141" cy="394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9460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0C2455B-F875-965D-B421-5DB9DCC3B50D}"/>
              </a:ext>
            </a:extLst>
          </p:cNvPr>
          <p:cNvPicPr>
            <a:picLocks noChangeAspect="1"/>
          </p:cNvPicPr>
          <p:nvPr/>
        </p:nvPicPr>
        <p:blipFill>
          <a:blip r:embed="rId2"/>
          <a:stretch>
            <a:fillRect/>
          </a:stretch>
        </p:blipFill>
        <p:spPr>
          <a:xfrm>
            <a:off x="381000" y="1154944"/>
            <a:ext cx="11430000" cy="3943350"/>
          </a:xfrm>
          <a:prstGeom prst="rect">
            <a:avLst/>
          </a:prstGeom>
        </p:spPr>
      </p:pic>
    </p:spTree>
    <p:extLst>
      <p:ext uri="{BB962C8B-B14F-4D97-AF65-F5344CB8AC3E}">
        <p14:creationId xmlns:p14="http://schemas.microsoft.com/office/powerpoint/2010/main" val="1739346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C562E3-D14A-7854-EB4A-E3AA6FDE9295}"/>
              </a:ext>
            </a:extLst>
          </p:cNvPr>
          <p:cNvSpPr txBox="1"/>
          <p:nvPr/>
        </p:nvSpPr>
        <p:spPr>
          <a:xfrm>
            <a:off x="410046" y="584927"/>
            <a:ext cx="11326838" cy="52322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t>MOT Challenge (Multiple Object Tracking dataset for evaluation).</a:t>
            </a:r>
          </a:p>
          <a:p>
            <a:r>
              <a:rPr lang="en-US" sz="1600" dirty="0"/>
              <a:t>COCO (Common Objects in Context for object detection).</a:t>
            </a:r>
          </a:p>
          <a:p>
            <a:r>
              <a:rPr lang="en-US" sz="1600" dirty="0"/>
              <a:t>KITTI (Autonomous driving dataset).</a:t>
            </a:r>
          </a:p>
          <a:p>
            <a:r>
              <a:rPr lang="en-US" sz="1600" dirty="0"/>
              <a:t>Custom Dataset:</a:t>
            </a:r>
          </a:p>
          <a:p>
            <a:r>
              <a:rPr lang="en-US" sz="1600" dirty="0"/>
              <a:t>Capturing real-world surveillance footage and annotating manually.</a:t>
            </a:r>
          </a:p>
          <a:p>
            <a:r>
              <a:rPr lang="en-US" sz="1600" dirty="0"/>
              <a:t>Dataset Preprocessing</a:t>
            </a:r>
          </a:p>
          <a:p>
            <a:r>
              <a:rPr lang="en-US" sz="1600" dirty="0"/>
              <a:t>Frame Extraction: Extracting frames from videos at fixed intervals.</a:t>
            </a:r>
          </a:p>
          <a:p>
            <a:r>
              <a:rPr lang="en-US" sz="1600" dirty="0"/>
              <a:t>Annotation: Labeling objects with bounding boxes and assigning IDs.</a:t>
            </a:r>
          </a:p>
          <a:p>
            <a:r>
              <a:rPr lang="en-US" sz="1600" dirty="0"/>
              <a:t>Dataset Splitting: Train/Test/Validation set division.</a:t>
            </a:r>
          </a:p>
          <a:p>
            <a:endParaRPr lang="en-US" sz="1600" dirty="0"/>
          </a:p>
          <a:p>
            <a:endParaRPr lang="en-US" sz="1600" dirty="0"/>
          </a:p>
          <a:p>
            <a:r>
              <a:rPr lang="en-US" sz="1600" dirty="0"/>
              <a:t>Preprocessing</a:t>
            </a:r>
          </a:p>
          <a:p>
            <a:r>
              <a:rPr lang="en-US" sz="1600" dirty="0"/>
              <a:t>Data Cleaning</a:t>
            </a:r>
          </a:p>
          <a:p>
            <a:r>
              <a:rPr lang="en-US" sz="1600" dirty="0"/>
              <a:t>Removing redundant frames.</a:t>
            </a:r>
          </a:p>
          <a:p>
            <a:r>
              <a:rPr lang="en-US" sz="1600" dirty="0"/>
              <a:t>Correcting labeling errors.</a:t>
            </a:r>
          </a:p>
          <a:p>
            <a:r>
              <a:rPr lang="en-US" sz="1600" dirty="0"/>
              <a:t>image Enhancement</a:t>
            </a:r>
          </a:p>
          <a:p>
            <a:r>
              <a:rPr lang="en-US" sz="1600" dirty="0"/>
              <a:t>Normalization: Adjusting pixel values for uniformity.</a:t>
            </a:r>
          </a:p>
          <a:p>
            <a:r>
              <a:rPr lang="en-US" sz="1600" dirty="0"/>
              <a:t>Denoising: Using Gaussian filters or median filters to remove noise.</a:t>
            </a:r>
          </a:p>
          <a:p>
            <a:r>
              <a:rPr lang="en-US" sz="1600" dirty="0"/>
              <a:t>Data Augmentation</a:t>
            </a:r>
          </a:p>
          <a:p>
            <a:r>
              <a:rPr lang="en-US" sz="1600" dirty="0"/>
              <a:t>Random rotation, flipping, cropping, and brightness adjustments to make the model robust.</a:t>
            </a:r>
          </a:p>
          <a:p>
            <a:pPr algn="l"/>
            <a:endParaRPr lang="en-US" dirty="0"/>
          </a:p>
        </p:txBody>
      </p:sp>
    </p:spTree>
    <p:extLst>
      <p:ext uri="{BB962C8B-B14F-4D97-AF65-F5344CB8AC3E}">
        <p14:creationId xmlns:p14="http://schemas.microsoft.com/office/powerpoint/2010/main" val="206837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975436-335B-D1AD-45F9-D5BE47AE930F}"/>
              </a:ext>
            </a:extLst>
          </p:cNvPr>
          <p:cNvSpPr txBox="1"/>
          <p:nvPr/>
        </p:nvSpPr>
        <p:spPr>
          <a:xfrm>
            <a:off x="215729" y="391403"/>
            <a:ext cx="11466221" cy="50475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t>Training Network – How Does Training Work? </a:t>
            </a:r>
          </a:p>
          <a:p>
            <a:r>
              <a:rPr lang="en-US" sz="1600" dirty="0"/>
              <a:t>Training a deep learning model involves learning patterns from labeled data to make accurate predictions. The training process follows these steps: </a:t>
            </a:r>
          </a:p>
          <a:p>
            <a:endParaRPr lang="en-US" sz="1600" dirty="0"/>
          </a:p>
          <a:p>
            <a:r>
              <a:rPr lang="en-US" sz="1600" b="1" dirty="0"/>
              <a:t>1. Data Preparation Input Data:</a:t>
            </a:r>
            <a:r>
              <a:rPr lang="en-US" sz="1600" dirty="0"/>
              <a:t> A dataset containing images/videos with labeled objects (bounding boxes + class labels). Preprocessing: Resizing images to fit the model input dimensions. Normalizing pixel values for better learning. Data augmentation (flipping, rotating, blurring) to improve generalization. </a:t>
            </a:r>
          </a:p>
          <a:p>
            <a:endParaRPr lang="en-US" sz="1600" dirty="0"/>
          </a:p>
          <a:p>
            <a:r>
              <a:rPr lang="en-US" sz="1600" b="1" dirty="0"/>
              <a:t>2. Feature Extraction </a:t>
            </a:r>
            <a:r>
              <a:rPr lang="en-US" sz="1600" dirty="0"/>
              <a:t>The network extracts features from images using a deep convolutional neural network (CNN). Lower layers detect simple edges, colors, and textures. Deeper layers detect complex patterns like object shapes. </a:t>
            </a:r>
          </a:p>
          <a:p>
            <a:endParaRPr lang="en-US" sz="1600" dirty="0"/>
          </a:p>
          <a:p>
            <a:r>
              <a:rPr lang="en-US" sz="1600" b="1" dirty="0"/>
              <a:t>3. Training Process </a:t>
            </a:r>
            <a:r>
              <a:rPr lang="en-US" sz="1600" dirty="0"/>
              <a:t>The model takes an image as input and predicts bounding boxes and class labels. The predicted outputs are compared with ground-truth labels using a loss function. The model adjusts weights using backpropagation and gradient descent to minimize the loss. This process is repeated for multiple epochs until the model learns accurate feature representations.</a:t>
            </a:r>
          </a:p>
          <a:p>
            <a:endParaRPr lang="en-US" sz="1600" dirty="0"/>
          </a:p>
          <a:p>
            <a:r>
              <a:rPr lang="en-US" sz="1600" b="1" dirty="0"/>
              <a:t> 4. Loss Functions</a:t>
            </a:r>
            <a:r>
              <a:rPr lang="en-US" sz="1600" dirty="0"/>
              <a:t> Used in Training Classification Loss Ensures correct class prediction. Localization Loss Ensures bounding boxes are accurate.</a:t>
            </a:r>
          </a:p>
          <a:p>
            <a:endParaRPr lang="en-US" sz="1600" dirty="0"/>
          </a:p>
          <a:p>
            <a:r>
              <a:rPr lang="en-US" sz="1600" dirty="0"/>
              <a:t>5</a:t>
            </a:r>
            <a:r>
              <a:rPr lang="en-US" sz="1600" b="1" dirty="0"/>
              <a:t>.</a:t>
            </a:r>
            <a:r>
              <a:rPr lang="en-US" sz="1600" dirty="0"/>
              <a:t> </a:t>
            </a:r>
            <a:r>
              <a:rPr lang="en-US" sz="1600" b="1" dirty="0"/>
              <a:t>Evaluation &amp; Fine-Tuning</a:t>
            </a:r>
            <a:r>
              <a:rPr lang="en-US" sz="1600" dirty="0"/>
              <a:t> The trained model is tested on a validation dataset to check performance.</a:t>
            </a:r>
            <a:endParaRPr lang="en-US" sz="1600"/>
          </a:p>
        </p:txBody>
      </p:sp>
    </p:spTree>
    <p:extLst>
      <p:ext uri="{BB962C8B-B14F-4D97-AF65-F5344CB8AC3E}">
        <p14:creationId xmlns:p14="http://schemas.microsoft.com/office/powerpoint/2010/main" val="2740228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A16521-4056-ECBC-00B4-060E8583DB17}"/>
              </a:ext>
            </a:extLst>
          </p:cNvPr>
          <p:cNvSpPr txBox="1"/>
          <p:nvPr/>
        </p:nvSpPr>
        <p:spPr>
          <a:xfrm>
            <a:off x="269861" y="310306"/>
            <a:ext cx="11434892" cy="62170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t>Object Detection – How YOLO Detects Objects</a:t>
            </a:r>
            <a:endParaRPr lang="en-US" sz="1600" dirty="0"/>
          </a:p>
          <a:p>
            <a:r>
              <a:rPr lang="en-US" sz="1600" dirty="0"/>
              <a:t>Object detection involves identifying objects in an image or video frame and assigning bounding boxes around them. </a:t>
            </a:r>
            <a:r>
              <a:rPr lang="en-US" sz="1600" b="1" dirty="0"/>
              <a:t>YOLO (You Only Look Once)</a:t>
            </a:r>
            <a:r>
              <a:rPr lang="en-US" sz="1600" dirty="0"/>
              <a:t> is used in our project due to its speed and efficiency in real-time applications.</a:t>
            </a:r>
          </a:p>
          <a:p>
            <a:endParaRPr lang="en-US" sz="1600" dirty="0"/>
          </a:p>
          <a:p>
            <a:r>
              <a:rPr lang="en-US" sz="1600" b="1" dirty="0"/>
              <a:t>1. Input Image Processing</a:t>
            </a:r>
            <a:endParaRPr lang="en-US" sz="1600" dirty="0"/>
          </a:p>
          <a:p>
            <a:pPr marL="285750" indent="-285750">
              <a:buChar char="•"/>
            </a:pPr>
            <a:r>
              <a:rPr lang="en-US" sz="1600" dirty="0"/>
              <a:t>Each video frame is divided into a grid, and YOLO scans each grid cell for objects.</a:t>
            </a:r>
          </a:p>
          <a:p>
            <a:pPr marL="285750" indent="-285750">
              <a:buChar char="•"/>
            </a:pPr>
            <a:r>
              <a:rPr lang="en-US" sz="1600" dirty="0"/>
              <a:t>The model predicts bounding boxes and class labels for detected objects in a single forward pass.</a:t>
            </a:r>
          </a:p>
          <a:p>
            <a:pPr marL="285750" indent="-285750">
              <a:buChar char="•"/>
            </a:pPr>
            <a:endParaRPr lang="en-US" sz="1600" dirty="0"/>
          </a:p>
          <a:p>
            <a:r>
              <a:rPr lang="en-US" sz="1600" b="1" dirty="0"/>
              <a:t>2. Feature Extraction</a:t>
            </a:r>
            <a:endParaRPr lang="en-US" sz="1600" dirty="0"/>
          </a:p>
          <a:p>
            <a:pPr marL="285750" indent="-285750">
              <a:buChar char="•"/>
            </a:pPr>
            <a:r>
              <a:rPr lang="en-US" sz="1600" dirty="0"/>
              <a:t>A deep </a:t>
            </a:r>
            <a:r>
              <a:rPr lang="en-US" sz="1600" b="1" dirty="0"/>
              <a:t>Convolutional Neural Network (CNN)</a:t>
            </a:r>
            <a:r>
              <a:rPr lang="en-US" sz="1600" dirty="0"/>
              <a:t> extracts features such as edges, textures, and shapes.</a:t>
            </a:r>
          </a:p>
          <a:p>
            <a:pPr marL="285750" indent="-285750">
              <a:buChar char="•"/>
            </a:pPr>
            <a:r>
              <a:rPr lang="en-US" sz="1600" dirty="0"/>
              <a:t>These features help in distinguishing different objects within the image.</a:t>
            </a:r>
          </a:p>
          <a:p>
            <a:pPr marL="285750" indent="-285750">
              <a:buChar char="•"/>
            </a:pPr>
            <a:endParaRPr lang="en-US" sz="1600" dirty="0"/>
          </a:p>
          <a:p>
            <a:r>
              <a:rPr lang="en-US" sz="1600" b="1" dirty="0"/>
              <a:t>3. Bounding Box Regression &amp; Classification</a:t>
            </a:r>
            <a:endParaRPr lang="en-US" sz="1600" dirty="0"/>
          </a:p>
          <a:p>
            <a:pPr marL="285750" indent="-285750">
              <a:buChar char="•"/>
            </a:pPr>
            <a:r>
              <a:rPr lang="en-US" sz="1600" dirty="0"/>
              <a:t>YOLO refines the predicted bounding boxes using regression techniques.</a:t>
            </a:r>
          </a:p>
          <a:p>
            <a:pPr marL="285750" indent="-285750">
              <a:buChar char="•"/>
            </a:pPr>
            <a:r>
              <a:rPr lang="en-US" sz="1600" dirty="0"/>
              <a:t>A classifier assigns the correct label to each detected object (e.g., person, car, bicycle).</a:t>
            </a:r>
          </a:p>
          <a:p>
            <a:pPr marL="285750" indent="-285750">
              <a:buChar char="•"/>
            </a:pPr>
            <a:endParaRPr lang="en-US" sz="1600" dirty="0"/>
          </a:p>
          <a:p>
            <a:r>
              <a:rPr lang="en-US" sz="1600" b="1" dirty="0"/>
              <a:t>4. Post-Processing Steps</a:t>
            </a:r>
            <a:endParaRPr lang="en-US" sz="1600" dirty="0"/>
          </a:p>
          <a:p>
            <a:pPr marL="285750" indent="-285750">
              <a:buChar char="•"/>
            </a:pPr>
            <a:r>
              <a:rPr lang="en-US" sz="1600" b="1" dirty="0"/>
              <a:t>Non-Maximum Suppression (NMS):</a:t>
            </a:r>
            <a:r>
              <a:rPr lang="en-US" sz="1600" dirty="0"/>
              <a:t> Removes duplicate bounding boxes to keep only the most confident detection.</a:t>
            </a:r>
          </a:p>
          <a:p>
            <a:pPr marL="285750" indent="-285750">
              <a:buChar char="•"/>
            </a:pPr>
            <a:r>
              <a:rPr lang="en-US" sz="1600" b="1" dirty="0"/>
              <a:t>Confidence Thresholding:</a:t>
            </a:r>
            <a:r>
              <a:rPr lang="en-US" sz="1600" dirty="0"/>
              <a:t> Eliminates low-confidence detections to ensure accuracy.</a:t>
            </a:r>
          </a:p>
          <a:p>
            <a:pPr marL="285750" indent="-285750">
              <a:buChar char="•"/>
            </a:pPr>
            <a:endParaRPr lang="en-US" sz="1600" dirty="0"/>
          </a:p>
          <a:p>
            <a:r>
              <a:rPr lang="en-US" sz="1600" b="1" dirty="0"/>
              <a:t>Why YOLO?</a:t>
            </a:r>
            <a:endParaRPr lang="en-US" sz="1600" dirty="0"/>
          </a:p>
          <a:p>
            <a:pPr marL="285750" indent="-285750">
              <a:buChar char="•"/>
            </a:pPr>
            <a:r>
              <a:rPr lang="en-US" sz="1600" b="1" dirty="0"/>
              <a:t>Real-time performance:</a:t>
            </a:r>
            <a:r>
              <a:rPr lang="en-US" sz="1600" dirty="0"/>
              <a:t> Processes frames in a single pass, making it faster than two-stage detectors.</a:t>
            </a:r>
          </a:p>
          <a:p>
            <a:pPr marL="285750" indent="-285750">
              <a:buChar char="•"/>
            </a:pPr>
            <a:r>
              <a:rPr lang="en-US" sz="1600" b="1" dirty="0"/>
              <a:t>High accuracy:</a:t>
            </a:r>
            <a:r>
              <a:rPr lang="en-US" sz="1600" dirty="0"/>
              <a:t> Detects multiple objects with high precision.</a:t>
            </a:r>
          </a:p>
          <a:p>
            <a:pPr marL="285750" indent="-285750">
              <a:buChar char="•"/>
            </a:pPr>
            <a:r>
              <a:rPr lang="en-US" sz="1600" b="1" dirty="0"/>
              <a:t>Optimized for embedded systems:</a:t>
            </a:r>
            <a:r>
              <a:rPr lang="en-US" sz="1600" dirty="0"/>
              <a:t> Lightweight models can be deployed on low-power hardware.</a:t>
            </a:r>
          </a:p>
          <a:p>
            <a:pPr algn="l"/>
            <a:endParaRPr lang="en-US" dirty="0"/>
          </a:p>
        </p:txBody>
      </p:sp>
    </p:spTree>
    <p:extLst>
      <p:ext uri="{BB962C8B-B14F-4D97-AF65-F5344CB8AC3E}">
        <p14:creationId xmlns:p14="http://schemas.microsoft.com/office/powerpoint/2010/main" val="31550670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2b12e713-2dca-40f0-9e5e-b71e83d0a0b8"/>
</p:tagLst>
</file>

<file path=ppt/theme/theme1.xml><?xml version="1.0" encoding="utf-8"?>
<a:theme xmlns:a="http://schemas.openxmlformats.org/drawingml/2006/main" name="Office Theme">
  <a:themeElements>
    <a:clrScheme name="Custom 77">
      <a:dk1>
        <a:srgbClr val="282828"/>
      </a:dk1>
      <a:lt1>
        <a:srgbClr val="FFFFFF"/>
      </a:lt1>
      <a:dk2>
        <a:srgbClr val="282828"/>
      </a:dk2>
      <a:lt2>
        <a:srgbClr val="FAFAFA"/>
      </a:lt2>
      <a:accent1>
        <a:srgbClr val="FFC639"/>
      </a:accent1>
      <a:accent2>
        <a:srgbClr val="F29B6B"/>
      </a:accent2>
      <a:accent3>
        <a:srgbClr val="CCD4FB"/>
      </a:accent3>
      <a:accent4>
        <a:srgbClr val="2B7158"/>
      </a:accent4>
      <a:accent5>
        <a:srgbClr val="456AB8"/>
      </a:accent5>
      <a:accent6>
        <a:srgbClr val="36383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2688</TotalTime>
  <Words>1926</Words>
  <Application>Microsoft Office PowerPoint</Application>
  <PresentationFormat>Widescreen</PresentationFormat>
  <Paragraphs>222</Paragraphs>
  <Slides>16</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Verdana</vt:lpstr>
      <vt:lpstr>Calibri</vt:lpstr>
      <vt:lpstr>Open Sans</vt:lpstr>
      <vt:lpstr>Montserrat Medium</vt:lpstr>
      <vt:lpstr>Montserrat</vt:lpstr>
      <vt:lpstr>Aharoni</vt:lpstr>
      <vt:lpstr>Plus Jakarta Sans</vt:lpstr>
      <vt:lpstr>Arial</vt:lpstr>
      <vt:lpstr>Poppins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GITAM</dc:creator>
  <cp:lastModifiedBy>ANIL KUMAR</cp:lastModifiedBy>
  <cp:revision>150</cp:revision>
  <dcterms:created xsi:type="dcterms:W3CDTF">2022-05-23T07:15:42Z</dcterms:created>
  <dcterms:modified xsi:type="dcterms:W3CDTF">2025-03-19T09:19:52Z</dcterms:modified>
</cp:coreProperties>
</file>